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37"/>
  </p:notesMasterIdLst>
  <p:sldIdLst>
    <p:sldId id="257" r:id="rId3"/>
    <p:sldId id="877" r:id="rId4"/>
    <p:sldId id="814" r:id="rId5"/>
    <p:sldId id="836" r:id="rId6"/>
    <p:sldId id="878" r:id="rId7"/>
    <p:sldId id="831" r:id="rId8"/>
    <p:sldId id="730" r:id="rId9"/>
    <p:sldId id="879" r:id="rId10"/>
    <p:sldId id="861" r:id="rId11"/>
    <p:sldId id="865" r:id="rId12"/>
    <p:sldId id="866" r:id="rId13"/>
    <p:sldId id="864" r:id="rId14"/>
    <p:sldId id="868" r:id="rId15"/>
    <p:sldId id="867" r:id="rId16"/>
    <p:sldId id="869" r:id="rId17"/>
    <p:sldId id="882" r:id="rId18"/>
    <p:sldId id="844" r:id="rId19"/>
    <p:sldId id="883" r:id="rId20"/>
    <p:sldId id="870" r:id="rId21"/>
    <p:sldId id="845" r:id="rId22"/>
    <p:sldId id="871" r:id="rId23"/>
    <p:sldId id="872" r:id="rId24"/>
    <p:sldId id="884" r:id="rId25"/>
    <p:sldId id="874" r:id="rId26"/>
    <p:sldId id="873" r:id="rId27"/>
    <p:sldId id="852" r:id="rId28"/>
    <p:sldId id="853" r:id="rId29"/>
    <p:sldId id="880" r:id="rId30"/>
    <p:sldId id="855" r:id="rId31"/>
    <p:sldId id="856" r:id="rId32"/>
    <p:sldId id="881" r:id="rId33"/>
    <p:sldId id="859" r:id="rId34"/>
    <p:sldId id="860" r:id="rId35"/>
    <p:sldId id="876" r:id="rId36"/>
  </p:sldIdLst>
  <p:sldSz cx="9144000" cy="6858000" type="screen4x3"/>
  <p:notesSz cx="6858000" cy="9144000"/>
  <p:defaultTextStyle>
    <a:defPPr>
      <a:defRPr lang="zh-CN"/>
    </a:defPPr>
    <a:lvl1pPr algn="l" rtl="0" fontAlgn="base">
      <a:spcBef>
        <a:spcPct val="0"/>
      </a:spcBef>
      <a:spcAft>
        <a:spcPct val="0"/>
      </a:spcAft>
      <a:defRPr sz="2800" kern="1200">
        <a:solidFill>
          <a:srgbClr val="FFFF00"/>
        </a:solidFill>
        <a:latin typeface="Arial" charset="0"/>
        <a:ea typeface="宋体" pitchFamily="2" charset="-122"/>
        <a:cs typeface="+mn-cs"/>
      </a:defRPr>
    </a:lvl1pPr>
    <a:lvl2pPr marL="457200" algn="l" rtl="0" fontAlgn="base">
      <a:spcBef>
        <a:spcPct val="0"/>
      </a:spcBef>
      <a:spcAft>
        <a:spcPct val="0"/>
      </a:spcAft>
      <a:defRPr sz="2800" kern="1200">
        <a:solidFill>
          <a:srgbClr val="FFFF00"/>
        </a:solidFill>
        <a:latin typeface="Arial" charset="0"/>
        <a:ea typeface="宋体" pitchFamily="2" charset="-122"/>
        <a:cs typeface="+mn-cs"/>
      </a:defRPr>
    </a:lvl2pPr>
    <a:lvl3pPr marL="914400" algn="l" rtl="0" fontAlgn="base">
      <a:spcBef>
        <a:spcPct val="0"/>
      </a:spcBef>
      <a:spcAft>
        <a:spcPct val="0"/>
      </a:spcAft>
      <a:defRPr sz="2800" kern="1200">
        <a:solidFill>
          <a:srgbClr val="FFFF00"/>
        </a:solidFill>
        <a:latin typeface="Arial" charset="0"/>
        <a:ea typeface="宋体" pitchFamily="2" charset="-122"/>
        <a:cs typeface="+mn-cs"/>
      </a:defRPr>
    </a:lvl3pPr>
    <a:lvl4pPr marL="1371600" algn="l" rtl="0" fontAlgn="base">
      <a:spcBef>
        <a:spcPct val="0"/>
      </a:spcBef>
      <a:spcAft>
        <a:spcPct val="0"/>
      </a:spcAft>
      <a:defRPr sz="2800" kern="1200">
        <a:solidFill>
          <a:srgbClr val="FFFF00"/>
        </a:solidFill>
        <a:latin typeface="Arial" charset="0"/>
        <a:ea typeface="宋体" pitchFamily="2" charset="-122"/>
        <a:cs typeface="+mn-cs"/>
      </a:defRPr>
    </a:lvl4pPr>
    <a:lvl5pPr marL="1828800" algn="l" rtl="0" fontAlgn="base">
      <a:spcBef>
        <a:spcPct val="0"/>
      </a:spcBef>
      <a:spcAft>
        <a:spcPct val="0"/>
      </a:spcAft>
      <a:defRPr sz="2800" kern="1200">
        <a:solidFill>
          <a:srgbClr val="FFFF00"/>
        </a:solidFill>
        <a:latin typeface="Arial" charset="0"/>
        <a:ea typeface="宋体" pitchFamily="2" charset="-122"/>
        <a:cs typeface="+mn-cs"/>
      </a:defRPr>
    </a:lvl5pPr>
    <a:lvl6pPr marL="2286000" algn="l" defTabSz="914400" rtl="0" eaLnBrk="1" latinLnBrk="0" hangingPunct="1">
      <a:defRPr sz="2800" kern="1200">
        <a:solidFill>
          <a:srgbClr val="FFFF00"/>
        </a:solidFill>
        <a:latin typeface="Arial" charset="0"/>
        <a:ea typeface="宋体" pitchFamily="2" charset="-122"/>
        <a:cs typeface="+mn-cs"/>
      </a:defRPr>
    </a:lvl6pPr>
    <a:lvl7pPr marL="2743200" algn="l" defTabSz="914400" rtl="0" eaLnBrk="1" latinLnBrk="0" hangingPunct="1">
      <a:defRPr sz="2800" kern="1200">
        <a:solidFill>
          <a:srgbClr val="FFFF00"/>
        </a:solidFill>
        <a:latin typeface="Arial" charset="0"/>
        <a:ea typeface="宋体" pitchFamily="2" charset="-122"/>
        <a:cs typeface="+mn-cs"/>
      </a:defRPr>
    </a:lvl7pPr>
    <a:lvl8pPr marL="3200400" algn="l" defTabSz="914400" rtl="0" eaLnBrk="1" latinLnBrk="0" hangingPunct="1">
      <a:defRPr sz="2800" kern="1200">
        <a:solidFill>
          <a:srgbClr val="FFFF00"/>
        </a:solidFill>
        <a:latin typeface="Arial" charset="0"/>
        <a:ea typeface="宋体" pitchFamily="2" charset="-122"/>
        <a:cs typeface="+mn-cs"/>
      </a:defRPr>
    </a:lvl8pPr>
    <a:lvl9pPr marL="3657600" algn="l" defTabSz="914400" rtl="0" eaLnBrk="1" latinLnBrk="0" hangingPunct="1">
      <a:defRPr sz="2800" kern="1200">
        <a:solidFill>
          <a:srgbClr val="FFFF00"/>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33CC"/>
    <a:srgbClr val="FF3300"/>
    <a:srgbClr val="A8EFF6"/>
    <a:srgbClr val="FFCCCC"/>
    <a:srgbClr val="FFFF00"/>
    <a:srgbClr val="85FFFF"/>
    <a:srgbClr val="66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236" y="306"/>
      </p:cViewPr>
      <p:guideLst>
        <p:guide orient="horz" pos="2115"/>
        <p:guide pos="2886"/>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 Id="rId4"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buFont typeface="Arial" pitchFamily="34" charset="0"/>
              <a:buNone/>
              <a:defRPr sz="1200">
                <a:solidFill>
                  <a:schemeClr val="tx1"/>
                </a:solidFill>
                <a:latin typeface="Arial" pitchFamily="34" charset="0"/>
                <a:ea typeface="宋体" pitchFamily="2" charset="-122"/>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buFont typeface="Arial" pitchFamily="34" charset="0"/>
              <a:buNone/>
              <a:defRPr sz="1200">
                <a:solidFill>
                  <a:schemeClr val="tx1"/>
                </a:solidFill>
                <a:latin typeface="Arial" pitchFamily="34" charset="0"/>
                <a:ea typeface="宋体" pitchFamily="2" charset="-122"/>
              </a:defRPr>
            </a:lvl1pPr>
          </a:lstStyle>
          <a:p>
            <a:pPr>
              <a:defRPr/>
            </a:pPr>
            <a:endParaRPr lang="en-US"/>
          </a:p>
        </p:txBody>
      </p:sp>
      <p:sp>
        <p:nvSpPr>
          <p:cNvPr id="81924" name="Rectangle 4"/>
          <p:cNvSpPr>
            <a:spLocks noGrp="1" noRot="1" noChangeAspect="1" noChangeArrowheads="1"/>
          </p:cNvSpPr>
          <p:nvPr>
            <p:ph type="sldImg" idx="2"/>
          </p:nvPr>
        </p:nvSpPr>
        <p:spPr bwMode="auto">
          <a:xfrm>
            <a:off x="1143000" y="685800"/>
            <a:ext cx="4572000" cy="3429000"/>
          </a:xfrm>
          <a:prstGeom prst="rect">
            <a:avLst/>
          </a:prstGeom>
          <a:noFill/>
          <a:ln w="9525">
            <a:no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buFont typeface="Arial" pitchFamily="34" charset="0"/>
              <a:buNone/>
              <a:defRPr sz="1200">
                <a:solidFill>
                  <a:schemeClr val="tx1"/>
                </a:solidFill>
                <a:latin typeface="Arial" pitchFamily="34" charset="0"/>
                <a:ea typeface="宋体" pitchFamily="2" charset="-122"/>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buFont typeface="Arial" pitchFamily="34" charset="0"/>
              <a:buNone/>
              <a:defRPr sz="1200">
                <a:solidFill>
                  <a:schemeClr val="tx1"/>
                </a:solidFill>
                <a:latin typeface="Arial" pitchFamily="34" charset="0"/>
                <a:ea typeface="宋体" pitchFamily="2" charset="-122"/>
              </a:defRPr>
            </a:lvl1pPr>
          </a:lstStyle>
          <a:p>
            <a:pPr>
              <a:defRPr/>
            </a:pPr>
            <a:fld id="{BADEF1F1-F948-469F-BF34-9A56F8141A9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8067"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963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EEE6D3-12B4-4CD3-9875-FCD31352B05A}" type="slidenum">
              <a:rPr lang="zh-CN" altLang="en-US" smtClean="0">
                <a:solidFill>
                  <a:srgbClr val="000000"/>
                </a:solidFill>
                <a:latin typeface="Arial" pitchFamily="34" charset="0"/>
              </a:rPr>
              <a:pPr fontAlgn="base">
                <a:spcBef>
                  <a:spcPct val="0"/>
                </a:spcBef>
                <a:spcAft>
                  <a:spcPct val="0"/>
                </a:spcAft>
                <a:defRPr/>
              </a:pPr>
              <a:t>10</a:t>
            </a:fld>
            <a:endParaRPr lang="en-US" altLang="zh-CN" smtClean="0">
              <a:solidFill>
                <a:srgbClr val="000000"/>
              </a:solidFill>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8067"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963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EEE6D3-12B4-4CD3-9875-FCD31352B05A}" type="slidenum">
              <a:rPr lang="zh-CN" altLang="en-US" smtClean="0">
                <a:solidFill>
                  <a:srgbClr val="000000"/>
                </a:solidFill>
                <a:latin typeface="Arial" pitchFamily="34" charset="0"/>
              </a:rPr>
              <a:pPr fontAlgn="base">
                <a:spcBef>
                  <a:spcPct val="0"/>
                </a:spcBef>
                <a:spcAft>
                  <a:spcPct val="0"/>
                </a:spcAft>
                <a:defRPr/>
              </a:pPr>
              <a:t>22</a:t>
            </a:fld>
            <a:endParaRPr lang="en-US" altLang="zh-CN" smtClean="0">
              <a:solidFill>
                <a:srgbClr val="000000"/>
              </a:solidFill>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8067"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963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EEE6D3-12B4-4CD3-9875-FCD31352B05A}" type="slidenum">
              <a:rPr lang="zh-CN" altLang="en-US" smtClean="0">
                <a:solidFill>
                  <a:srgbClr val="000000"/>
                </a:solidFill>
                <a:latin typeface="Arial" pitchFamily="34" charset="0"/>
              </a:rPr>
              <a:pPr fontAlgn="base">
                <a:spcBef>
                  <a:spcPct val="0"/>
                </a:spcBef>
                <a:spcAft>
                  <a:spcPct val="0"/>
                </a:spcAft>
                <a:defRPr/>
              </a:pPr>
              <a:t>23</a:t>
            </a:fld>
            <a:endParaRPr lang="en-US" altLang="zh-CN" smtClean="0">
              <a:solidFill>
                <a:srgbClr val="000000"/>
              </a:solidFill>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8067"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963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EEE6D3-12B4-4CD3-9875-FCD31352B05A}" type="slidenum">
              <a:rPr lang="zh-CN" altLang="en-US" smtClean="0">
                <a:solidFill>
                  <a:srgbClr val="000000"/>
                </a:solidFill>
                <a:latin typeface="Arial" pitchFamily="34" charset="0"/>
              </a:rPr>
              <a:pPr fontAlgn="base">
                <a:spcBef>
                  <a:spcPct val="0"/>
                </a:spcBef>
                <a:spcAft>
                  <a:spcPct val="0"/>
                </a:spcAft>
                <a:defRPr/>
              </a:pPr>
              <a:t>24</a:t>
            </a:fld>
            <a:endParaRPr lang="en-US" altLang="zh-CN" smtClean="0">
              <a:solidFill>
                <a:srgbClr val="000000"/>
              </a:solidFill>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8067"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963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EEE6D3-12B4-4CD3-9875-FCD31352B05A}" type="slidenum">
              <a:rPr lang="zh-CN" altLang="en-US" smtClean="0">
                <a:solidFill>
                  <a:srgbClr val="000000"/>
                </a:solidFill>
                <a:latin typeface="Arial" pitchFamily="34" charset="0"/>
              </a:rPr>
              <a:pPr fontAlgn="base">
                <a:spcBef>
                  <a:spcPct val="0"/>
                </a:spcBef>
                <a:spcAft>
                  <a:spcPct val="0"/>
                </a:spcAft>
                <a:defRPr/>
              </a:pPr>
              <a:t>25</a:t>
            </a:fld>
            <a:endParaRPr lang="en-US" altLang="zh-CN" smtClean="0">
              <a:solidFill>
                <a:srgbClr val="000000"/>
              </a:solidFill>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p:cNvSpPr>
            <a:spLocks noGrp="1" noRot="1" noChangeAspect="1" noTextEdit="1"/>
          </p:cNvSpPr>
          <p:nvPr>
            <p:ph type="sldImg"/>
          </p:nvPr>
        </p:nvSpPr>
        <p:spPr/>
      </p:sp>
      <p:sp>
        <p:nvSpPr>
          <p:cNvPr id="91139" name="备注占位符 2"/>
          <p:cNvSpPr>
            <a:spLocks noGrp="1"/>
          </p:cNvSpPr>
          <p:nvPr>
            <p:ph type="body" idx="1"/>
          </p:nvPr>
        </p:nvSpPr>
        <p:spPr>
          <a:noFill/>
          <a:ln/>
        </p:spPr>
        <p:txBody>
          <a:bodyPr/>
          <a:lstStyle/>
          <a:p>
            <a:endParaRPr lang="zh-CN" altLang="en-US" smtClean="0">
              <a:latin typeface="Arial" charset="0"/>
            </a:endParaRPr>
          </a:p>
        </p:txBody>
      </p:sp>
      <p:sp>
        <p:nvSpPr>
          <p:cNvPr id="91140"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1BAB580-3534-46A4-8A4E-FCEC15DCC6A3}" type="slidenum">
              <a:rPr lang="zh-CN" altLang="en-US" sz="1200"/>
              <a:pPr algn="r"/>
              <a:t>32</a:t>
            </a:fld>
            <a:endParaRPr lang="en-US" altLang="zh-CN"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p:sp>
      <p:sp>
        <p:nvSpPr>
          <p:cNvPr id="92163" name="备注占位符 2"/>
          <p:cNvSpPr>
            <a:spLocks noGrp="1"/>
          </p:cNvSpPr>
          <p:nvPr>
            <p:ph type="body" idx="1"/>
          </p:nvPr>
        </p:nvSpPr>
        <p:spPr>
          <a:noFill/>
          <a:ln/>
        </p:spPr>
        <p:txBody>
          <a:bodyPr/>
          <a:lstStyle/>
          <a:p>
            <a:endParaRPr lang="zh-CN" altLang="en-US" smtClean="0">
              <a:latin typeface="Arial" charset="0"/>
            </a:endParaRPr>
          </a:p>
        </p:txBody>
      </p:sp>
      <p:sp>
        <p:nvSpPr>
          <p:cNvPr id="92164"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F61FA3D-C07A-451B-8979-35DAB7BE5E20}" type="slidenum">
              <a:rPr lang="zh-CN" altLang="en-US" sz="1200"/>
              <a:pPr algn="r"/>
              <a:t>33</a:t>
            </a:fld>
            <a:endParaRPr lang="en-US" altLang="zh-CN"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8067"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963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EEE6D3-12B4-4CD3-9875-FCD31352B05A}" type="slidenum">
              <a:rPr lang="zh-CN" altLang="en-US" smtClean="0">
                <a:solidFill>
                  <a:srgbClr val="000000"/>
                </a:solidFill>
                <a:latin typeface="Arial" pitchFamily="34" charset="0"/>
              </a:rPr>
              <a:pPr fontAlgn="base">
                <a:spcBef>
                  <a:spcPct val="0"/>
                </a:spcBef>
                <a:spcAft>
                  <a:spcPct val="0"/>
                </a:spcAft>
                <a:defRPr/>
              </a:pPr>
              <a:t>11</a:t>
            </a:fld>
            <a:endParaRPr lang="en-US" altLang="zh-CN" smtClean="0">
              <a:solidFill>
                <a:srgbClr val="000000"/>
              </a:solidFill>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7043"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7587"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84AF5C-A30E-4355-95D2-9654C0099DD3}" type="slidenum">
              <a:rPr lang="zh-CN" altLang="en-US" smtClean="0">
                <a:solidFill>
                  <a:srgbClr val="000000"/>
                </a:solidFill>
                <a:latin typeface="Arial" pitchFamily="34" charset="0"/>
              </a:rPr>
              <a:pPr fontAlgn="base">
                <a:spcBef>
                  <a:spcPct val="0"/>
                </a:spcBef>
                <a:spcAft>
                  <a:spcPct val="0"/>
                </a:spcAft>
                <a:defRPr/>
              </a:pPr>
              <a:t>12</a:t>
            </a:fld>
            <a:endParaRPr lang="en-US" altLang="zh-CN" smtClean="0">
              <a:solidFill>
                <a:srgbClr val="000000"/>
              </a:solidFill>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8067"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963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EEE6D3-12B4-4CD3-9875-FCD31352B05A}" type="slidenum">
              <a:rPr lang="zh-CN" altLang="en-US" smtClean="0">
                <a:solidFill>
                  <a:srgbClr val="000000"/>
                </a:solidFill>
                <a:latin typeface="Arial" pitchFamily="34" charset="0"/>
              </a:rPr>
              <a:pPr fontAlgn="base">
                <a:spcBef>
                  <a:spcPct val="0"/>
                </a:spcBef>
                <a:spcAft>
                  <a:spcPct val="0"/>
                </a:spcAft>
                <a:defRPr/>
              </a:pPr>
              <a:t>13</a:t>
            </a:fld>
            <a:endParaRPr lang="en-US" altLang="zh-CN" smtClean="0">
              <a:solidFill>
                <a:srgbClr val="000000"/>
              </a:solidFill>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8067"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963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EEE6D3-12B4-4CD3-9875-FCD31352B05A}" type="slidenum">
              <a:rPr lang="zh-CN" altLang="en-US" smtClean="0">
                <a:solidFill>
                  <a:srgbClr val="000000"/>
                </a:solidFill>
                <a:latin typeface="Arial" pitchFamily="34" charset="0"/>
              </a:rPr>
              <a:pPr fontAlgn="base">
                <a:spcBef>
                  <a:spcPct val="0"/>
                </a:spcBef>
                <a:spcAft>
                  <a:spcPct val="0"/>
                </a:spcAft>
                <a:defRPr/>
              </a:pPr>
              <a:t>14</a:t>
            </a:fld>
            <a:endParaRPr lang="en-US" altLang="zh-CN" smtClean="0">
              <a:solidFill>
                <a:srgbClr val="000000"/>
              </a:solidFill>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8067"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963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EEE6D3-12B4-4CD3-9875-FCD31352B05A}" type="slidenum">
              <a:rPr lang="zh-CN" altLang="en-US" smtClean="0">
                <a:solidFill>
                  <a:srgbClr val="000000"/>
                </a:solidFill>
                <a:latin typeface="Arial" pitchFamily="34" charset="0"/>
              </a:rPr>
              <a:pPr fontAlgn="base">
                <a:spcBef>
                  <a:spcPct val="0"/>
                </a:spcBef>
                <a:spcAft>
                  <a:spcPct val="0"/>
                </a:spcAft>
                <a:defRPr/>
              </a:pPr>
              <a:t>15</a:t>
            </a:fld>
            <a:endParaRPr lang="en-US" altLang="zh-CN" smtClean="0">
              <a:solidFill>
                <a:srgbClr val="000000"/>
              </a:solidFill>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8067"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963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EEE6D3-12B4-4CD3-9875-FCD31352B05A}" type="slidenum">
              <a:rPr lang="zh-CN" altLang="en-US" smtClean="0">
                <a:solidFill>
                  <a:srgbClr val="000000"/>
                </a:solidFill>
                <a:latin typeface="Arial" pitchFamily="34" charset="0"/>
              </a:rPr>
              <a:pPr fontAlgn="base">
                <a:spcBef>
                  <a:spcPct val="0"/>
                </a:spcBef>
                <a:spcAft>
                  <a:spcPct val="0"/>
                </a:spcAft>
                <a:defRPr/>
              </a:pPr>
              <a:t>19</a:t>
            </a:fld>
            <a:endParaRPr lang="en-US" altLang="zh-CN" smtClean="0">
              <a:solidFill>
                <a:srgbClr val="000000"/>
              </a:solidFill>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幻灯片图像占位符 1"/>
          <p:cNvSpPr>
            <a:spLocks noGrp="1" noRot="1" noChangeAspect="1" noTextEdit="1"/>
          </p:cNvSpPr>
          <p:nvPr>
            <p:ph type="sldImg"/>
          </p:nvPr>
        </p:nvSpPr>
        <p:spPr/>
      </p:sp>
      <p:sp>
        <p:nvSpPr>
          <p:cNvPr id="87043" name="备注占位符 2"/>
          <p:cNvSpPr>
            <a:spLocks noGrp="1"/>
          </p:cNvSpPr>
          <p:nvPr>
            <p:ph type="body" idx="1"/>
          </p:nvPr>
        </p:nvSpPr>
        <p:spPr>
          <a:noFill/>
          <a:ln/>
        </p:spPr>
        <p:txBody>
          <a:bodyPr/>
          <a:lstStyle/>
          <a:p>
            <a:endParaRPr lang="zh-CN" altLang="en-US" smtClean="0">
              <a:latin typeface="Arial" charset="0"/>
            </a:endParaRPr>
          </a:p>
        </p:txBody>
      </p:sp>
      <p:sp>
        <p:nvSpPr>
          <p:cNvPr id="87044"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9708C36-095F-43FD-8297-AD1F0425BA78}" type="slidenum">
              <a:rPr lang="zh-CN" altLang="en-US" sz="1200"/>
              <a:pPr algn="r"/>
              <a:t>20</a:t>
            </a:fld>
            <a:endParaRPr lang="en-US" altLang="zh-CN"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8067"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963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EEE6D3-12B4-4CD3-9875-FCD31352B05A}" type="slidenum">
              <a:rPr lang="zh-CN" altLang="en-US" smtClean="0">
                <a:solidFill>
                  <a:srgbClr val="000000"/>
                </a:solidFill>
                <a:latin typeface="Arial" pitchFamily="34" charset="0"/>
              </a:rPr>
              <a:pPr fontAlgn="base">
                <a:spcBef>
                  <a:spcPct val="0"/>
                </a:spcBef>
                <a:spcAft>
                  <a:spcPct val="0"/>
                </a:spcAft>
                <a:defRPr/>
              </a:pPr>
              <a:t>21</a:t>
            </a:fld>
            <a:endParaRPr lang="en-US" altLang="zh-CN" smtClean="0">
              <a:solidFill>
                <a:srgbClr val="000000"/>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188913"/>
            <a:ext cx="2105025" cy="63261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9750" y="188913"/>
            <a:ext cx="6165850" cy="63261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132138" y="188913"/>
            <a:ext cx="5830887" cy="57626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539750" y="1196975"/>
            <a:ext cx="4038600" cy="53181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30750" y="1196975"/>
            <a:ext cx="4038600" cy="53181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132138" y="188913"/>
            <a:ext cx="5830887" cy="57626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539750" y="1196975"/>
            <a:ext cx="8229600" cy="5318125"/>
          </a:xfrm>
        </p:spPr>
        <p:txBody>
          <a:bodyPr/>
          <a:lstStyle/>
          <a:p>
            <a:pPr lvl="0"/>
            <a:endParaRPr lang="zh-CN" altLang="en-US" noProof="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9750" y="1196975"/>
            <a:ext cx="4038600" cy="5318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30750" y="1196975"/>
            <a:ext cx="4038600" cy="5318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188913"/>
            <a:ext cx="2105025" cy="63261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9750" y="188913"/>
            <a:ext cx="6165850" cy="63261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132138" y="188913"/>
            <a:ext cx="5830887" cy="57626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539750" y="1196975"/>
            <a:ext cx="8229600" cy="5318125"/>
          </a:xfrm>
        </p:spPr>
        <p:txBody>
          <a:bodyPr/>
          <a:lstStyle/>
          <a:p>
            <a:pPr lvl="0"/>
            <a:endParaRPr lang="zh-CN" altLang="en-US" noProof="0" smtClean="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132138" y="188913"/>
            <a:ext cx="5830887" cy="57626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539750" y="1196975"/>
            <a:ext cx="4038600" cy="53181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30750" y="1196975"/>
            <a:ext cx="4038600" cy="53181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9750" y="1196975"/>
            <a:ext cx="4038600" cy="5318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30750" y="1196975"/>
            <a:ext cx="4038600" cy="5318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132138" y="188913"/>
            <a:ext cx="5830887" cy="576262"/>
          </a:xfrm>
          <a:prstGeom prst="rect">
            <a:avLst/>
          </a:prstGeom>
          <a:noFill/>
          <a:ln w="9525">
            <a:noFill/>
            <a:miter lim="800000"/>
            <a:headEnd/>
            <a:tailEnd/>
          </a:ln>
          <a:effectLst>
            <a:outerShdw dist="56796" dir="1593903" algn="ctr" rotWithShape="0">
              <a:schemeClr val="tx1"/>
            </a:outerShdw>
          </a:effectLst>
        </p:spPr>
        <p:txBody>
          <a:bodyPr vert="horz" wrap="square" lIns="91440" tIns="45720" rIns="91440" bIns="45720" numCol="1" anchor="ctr" anchorCtr="0" compatLnSpc="1">
            <a:prstTxWarp prst="textNoShape">
              <a:avLst/>
            </a:prstTxWarp>
          </a:bodyPr>
          <a:lstStyle/>
          <a:p>
            <a:pPr lvl="0"/>
            <a:r>
              <a:rPr lang="zh-CN" smtClean="0"/>
              <a:t>风机单击此处编辑母版标题样式</a:t>
            </a:r>
          </a:p>
        </p:txBody>
      </p:sp>
      <p:sp>
        <p:nvSpPr>
          <p:cNvPr id="16387" name="Rectangle 3"/>
          <p:cNvSpPr>
            <a:spLocks noGrp="1" noChangeArrowheads="1"/>
          </p:cNvSpPr>
          <p:nvPr>
            <p:ph type="body" idx="1"/>
          </p:nvPr>
        </p:nvSpPr>
        <p:spPr bwMode="auto">
          <a:xfrm>
            <a:off x="539750" y="1196975"/>
            <a:ext cx="8229600" cy="5318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xStyles>
    <p:titleStyle>
      <a:lvl1pPr algn="r" rtl="0" eaLnBrk="0" fontAlgn="base" hangingPunct="0">
        <a:spcBef>
          <a:spcPct val="0"/>
        </a:spcBef>
        <a:spcAft>
          <a:spcPct val="0"/>
        </a:spcAft>
        <a:defRPr sz="2800" b="1">
          <a:solidFill>
            <a:srgbClr val="FFFF00"/>
          </a:solidFill>
          <a:latin typeface="+mj-lt"/>
          <a:ea typeface="+mj-ea"/>
          <a:cs typeface="+mj-cs"/>
        </a:defRPr>
      </a:lvl1pPr>
      <a:lvl2pPr algn="r" rtl="0" eaLnBrk="0" fontAlgn="base" hangingPunct="0">
        <a:spcBef>
          <a:spcPct val="0"/>
        </a:spcBef>
        <a:spcAft>
          <a:spcPct val="0"/>
        </a:spcAft>
        <a:defRPr sz="2800" b="1">
          <a:solidFill>
            <a:srgbClr val="FFFF00"/>
          </a:solidFill>
          <a:latin typeface="Arial" pitchFamily="34" charset="0"/>
          <a:ea typeface="黑体" pitchFamily="2" charset="-122"/>
        </a:defRPr>
      </a:lvl2pPr>
      <a:lvl3pPr algn="r" rtl="0" eaLnBrk="0" fontAlgn="base" hangingPunct="0">
        <a:spcBef>
          <a:spcPct val="0"/>
        </a:spcBef>
        <a:spcAft>
          <a:spcPct val="0"/>
        </a:spcAft>
        <a:defRPr sz="2800" b="1">
          <a:solidFill>
            <a:srgbClr val="FFFF00"/>
          </a:solidFill>
          <a:latin typeface="Arial" pitchFamily="34" charset="0"/>
          <a:ea typeface="黑体" pitchFamily="2" charset="-122"/>
        </a:defRPr>
      </a:lvl3pPr>
      <a:lvl4pPr algn="r" rtl="0" eaLnBrk="0" fontAlgn="base" hangingPunct="0">
        <a:spcBef>
          <a:spcPct val="0"/>
        </a:spcBef>
        <a:spcAft>
          <a:spcPct val="0"/>
        </a:spcAft>
        <a:defRPr sz="2800" b="1">
          <a:solidFill>
            <a:srgbClr val="FFFF00"/>
          </a:solidFill>
          <a:latin typeface="Arial" pitchFamily="34" charset="0"/>
          <a:ea typeface="黑体" pitchFamily="2" charset="-122"/>
        </a:defRPr>
      </a:lvl4pPr>
      <a:lvl5pPr algn="r" rtl="0" eaLnBrk="0" fontAlgn="base" hangingPunct="0">
        <a:spcBef>
          <a:spcPct val="0"/>
        </a:spcBef>
        <a:spcAft>
          <a:spcPct val="0"/>
        </a:spcAft>
        <a:defRPr sz="2800" b="1">
          <a:solidFill>
            <a:srgbClr val="FFFF00"/>
          </a:solidFill>
          <a:latin typeface="Arial" pitchFamily="34" charset="0"/>
          <a:ea typeface="黑体" pitchFamily="2" charset="-122"/>
        </a:defRPr>
      </a:lvl5pPr>
      <a:lvl6pPr marL="457200" algn="r" rtl="0" eaLnBrk="0" fontAlgn="base" hangingPunct="0">
        <a:spcBef>
          <a:spcPct val="0"/>
        </a:spcBef>
        <a:spcAft>
          <a:spcPct val="0"/>
        </a:spcAft>
        <a:defRPr sz="2800" b="1">
          <a:solidFill>
            <a:srgbClr val="FFFF00"/>
          </a:solidFill>
          <a:latin typeface="Arial" pitchFamily="34" charset="0"/>
          <a:ea typeface="黑体" pitchFamily="2" charset="-122"/>
        </a:defRPr>
      </a:lvl6pPr>
      <a:lvl7pPr marL="914400" algn="r" rtl="0" eaLnBrk="0" fontAlgn="base" hangingPunct="0">
        <a:spcBef>
          <a:spcPct val="0"/>
        </a:spcBef>
        <a:spcAft>
          <a:spcPct val="0"/>
        </a:spcAft>
        <a:defRPr sz="2800" b="1">
          <a:solidFill>
            <a:srgbClr val="FFFF00"/>
          </a:solidFill>
          <a:latin typeface="Arial" pitchFamily="34" charset="0"/>
          <a:ea typeface="黑体" pitchFamily="2" charset="-122"/>
        </a:defRPr>
      </a:lvl7pPr>
      <a:lvl8pPr marL="1371600" algn="r" rtl="0" eaLnBrk="0" fontAlgn="base" hangingPunct="0">
        <a:spcBef>
          <a:spcPct val="0"/>
        </a:spcBef>
        <a:spcAft>
          <a:spcPct val="0"/>
        </a:spcAft>
        <a:defRPr sz="2800" b="1">
          <a:solidFill>
            <a:srgbClr val="FFFF00"/>
          </a:solidFill>
          <a:latin typeface="Arial" pitchFamily="34" charset="0"/>
          <a:ea typeface="黑体" pitchFamily="2" charset="-122"/>
        </a:defRPr>
      </a:lvl8pPr>
      <a:lvl9pPr marL="1828800" algn="r" rtl="0" eaLnBrk="0" fontAlgn="base" hangingPunct="0">
        <a:spcBef>
          <a:spcPct val="0"/>
        </a:spcBef>
        <a:spcAft>
          <a:spcPct val="0"/>
        </a:spcAft>
        <a:defRPr sz="2800" b="1">
          <a:solidFill>
            <a:srgbClr val="FFFF00"/>
          </a:solidFill>
          <a:latin typeface="Arial" pitchFamily="34" charset="0"/>
          <a:ea typeface="黑体" pitchFamily="2" charset="-122"/>
        </a:defRPr>
      </a:lvl9pPr>
    </p:titleStyle>
    <p:bodyStyle>
      <a:lvl1pPr marL="355600" indent="-355600" algn="l" rtl="0" eaLnBrk="0" fontAlgn="base" hangingPunct="0">
        <a:spcBef>
          <a:spcPct val="20000"/>
        </a:spcBef>
        <a:spcAft>
          <a:spcPct val="0"/>
        </a:spcAft>
        <a:buChar char="•"/>
        <a:defRPr sz="2400">
          <a:solidFill>
            <a:schemeClr val="tx1"/>
          </a:solidFill>
          <a:latin typeface="+mn-lt"/>
          <a:ea typeface="+mn-ea"/>
          <a:cs typeface="+mn-cs"/>
        </a:defRPr>
      </a:lvl1pPr>
      <a:lvl2pPr marL="534988" indent="-77788" algn="l" rtl="0" eaLnBrk="0" fontAlgn="base" hangingPunct="0">
        <a:spcBef>
          <a:spcPct val="20000"/>
        </a:spcBef>
        <a:spcAft>
          <a:spcPct val="0"/>
        </a:spcAft>
        <a:buChar char="–"/>
        <a:defRPr sz="2400">
          <a:solidFill>
            <a:schemeClr val="tx1"/>
          </a:solidFill>
          <a:latin typeface="+mn-lt"/>
          <a:ea typeface="+mn-ea"/>
        </a:defRPr>
      </a:lvl2pPr>
      <a:lvl3pPr marL="1212850" indent="-228600" algn="l" rtl="0" eaLnBrk="0" fontAlgn="base" hangingPunct="0">
        <a:spcBef>
          <a:spcPct val="20000"/>
        </a:spcBef>
        <a:spcAft>
          <a:spcPct val="0"/>
        </a:spcAft>
        <a:buChar char="•"/>
        <a:defRPr sz="1600">
          <a:solidFill>
            <a:schemeClr val="tx1"/>
          </a:solidFill>
          <a:latin typeface="+mn-lt"/>
          <a:ea typeface="宋体" pitchFamily="2" charset="-122"/>
        </a:defRPr>
      </a:lvl3pPr>
      <a:lvl4pPr marL="1620838"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132138" y="188913"/>
            <a:ext cx="5830887" cy="576262"/>
          </a:xfrm>
          <a:prstGeom prst="rect">
            <a:avLst/>
          </a:prstGeom>
          <a:noFill/>
          <a:ln w="9525">
            <a:noFill/>
            <a:miter lim="800000"/>
            <a:headEnd/>
            <a:tailEnd/>
          </a:ln>
          <a:effectLst>
            <a:outerShdw dist="56796" dir="1593903" algn="ctr" rotWithShape="0">
              <a:schemeClr val="tx1"/>
            </a:outerShdw>
          </a:effectLst>
        </p:spPr>
        <p:txBody>
          <a:bodyPr vert="horz" wrap="square" lIns="91440" tIns="45720" rIns="91440" bIns="45720" numCol="1" anchor="ctr" anchorCtr="0" compatLnSpc="1">
            <a:prstTxWarp prst="textNoShape">
              <a:avLst/>
            </a:prstTxWarp>
          </a:bodyPr>
          <a:lstStyle/>
          <a:p>
            <a:pPr lvl="0"/>
            <a:r>
              <a:rPr lang="zh-CN" smtClean="0"/>
              <a:t>风机单击此处编辑母版标题样式</a:t>
            </a:r>
          </a:p>
        </p:txBody>
      </p:sp>
      <p:sp>
        <p:nvSpPr>
          <p:cNvPr id="17411" name="Rectangle 3"/>
          <p:cNvSpPr>
            <a:spLocks noGrp="1" noChangeArrowheads="1"/>
          </p:cNvSpPr>
          <p:nvPr>
            <p:ph type="body" idx="1"/>
          </p:nvPr>
        </p:nvSpPr>
        <p:spPr bwMode="auto">
          <a:xfrm>
            <a:off x="539750" y="1196975"/>
            <a:ext cx="8229600" cy="5318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lgn="r" rtl="0" eaLnBrk="0" fontAlgn="base" hangingPunct="0">
        <a:spcBef>
          <a:spcPct val="0"/>
        </a:spcBef>
        <a:spcAft>
          <a:spcPct val="0"/>
        </a:spcAft>
        <a:defRPr sz="2800" b="1">
          <a:solidFill>
            <a:srgbClr val="FFFF00"/>
          </a:solidFill>
          <a:latin typeface="+mj-lt"/>
          <a:ea typeface="+mj-ea"/>
          <a:cs typeface="+mj-cs"/>
        </a:defRPr>
      </a:lvl1pPr>
      <a:lvl2pPr algn="r" rtl="0" eaLnBrk="0" fontAlgn="base" hangingPunct="0">
        <a:spcBef>
          <a:spcPct val="0"/>
        </a:spcBef>
        <a:spcAft>
          <a:spcPct val="0"/>
        </a:spcAft>
        <a:defRPr sz="2800" b="1">
          <a:solidFill>
            <a:srgbClr val="FFFF00"/>
          </a:solidFill>
          <a:latin typeface="Arial" pitchFamily="34" charset="0"/>
          <a:ea typeface="黑体" pitchFamily="2" charset="-122"/>
        </a:defRPr>
      </a:lvl2pPr>
      <a:lvl3pPr algn="r" rtl="0" eaLnBrk="0" fontAlgn="base" hangingPunct="0">
        <a:spcBef>
          <a:spcPct val="0"/>
        </a:spcBef>
        <a:spcAft>
          <a:spcPct val="0"/>
        </a:spcAft>
        <a:defRPr sz="2800" b="1">
          <a:solidFill>
            <a:srgbClr val="FFFF00"/>
          </a:solidFill>
          <a:latin typeface="Arial" pitchFamily="34" charset="0"/>
          <a:ea typeface="黑体" pitchFamily="2" charset="-122"/>
        </a:defRPr>
      </a:lvl3pPr>
      <a:lvl4pPr algn="r" rtl="0" eaLnBrk="0" fontAlgn="base" hangingPunct="0">
        <a:spcBef>
          <a:spcPct val="0"/>
        </a:spcBef>
        <a:spcAft>
          <a:spcPct val="0"/>
        </a:spcAft>
        <a:defRPr sz="2800" b="1">
          <a:solidFill>
            <a:srgbClr val="FFFF00"/>
          </a:solidFill>
          <a:latin typeface="Arial" pitchFamily="34" charset="0"/>
          <a:ea typeface="黑体" pitchFamily="2" charset="-122"/>
        </a:defRPr>
      </a:lvl4pPr>
      <a:lvl5pPr algn="r" rtl="0" eaLnBrk="0" fontAlgn="base" hangingPunct="0">
        <a:spcBef>
          <a:spcPct val="0"/>
        </a:spcBef>
        <a:spcAft>
          <a:spcPct val="0"/>
        </a:spcAft>
        <a:defRPr sz="2800" b="1">
          <a:solidFill>
            <a:srgbClr val="FFFF00"/>
          </a:solidFill>
          <a:latin typeface="Arial" pitchFamily="34" charset="0"/>
          <a:ea typeface="黑体" pitchFamily="2" charset="-122"/>
        </a:defRPr>
      </a:lvl5pPr>
      <a:lvl6pPr marL="457200" algn="r" rtl="0" eaLnBrk="0" fontAlgn="base" hangingPunct="0">
        <a:spcBef>
          <a:spcPct val="0"/>
        </a:spcBef>
        <a:spcAft>
          <a:spcPct val="0"/>
        </a:spcAft>
        <a:defRPr sz="2800" b="1">
          <a:solidFill>
            <a:srgbClr val="FFFF00"/>
          </a:solidFill>
          <a:latin typeface="Arial" pitchFamily="34" charset="0"/>
          <a:ea typeface="黑体" pitchFamily="2" charset="-122"/>
        </a:defRPr>
      </a:lvl6pPr>
      <a:lvl7pPr marL="914400" algn="r" rtl="0" eaLnBrk="0" fontAlgn="base" hangingPunct="0">
        <a:spcBef>
          <a:spcPct val="0"/>
        </a:spcBef>
        <a:spcAft>
          <a:spcPct val="0"/>
        </a:spcAft>
        <a:defRPr sz="2800" b="1">
          <a:solidFill>
            <a:srgbClr val="FFFF00"/>
          </a:solidFill>
          <a:latin typeface="Arial" pitchFamily="34" charset="0"/>
          <a:ea typeface="黑体" pitchFamily="2" charset="-122"/>
        </a:defRPr>
      </a:lvl7pPr>
      <a:lvl8pPr marL="1371600" algn="r" rtl="0" eaLnBrk="0" fontAlgn="base" hangingPunct="0">
        <a:spcBef>
          <a:spcPct val="0"/>
        </a:spcBef>
        <a:spcAft>
          <a:spcPct val="0"/>
        </a:spcAft>
        <a:defRPr sz="2800" b="1">
          <a:solidFill>
            <a:srgbClr val="FFFF00"/>
          </a:solidFill>
          <a:latin typeface="Arial" pitchFamily="34" charset="0"/>
          <a:ea typeface="黑体" pitchFamily="2" charset="-122"/>
        </a:defRPr>
      </a:lvl8pPr>
      <a:lvl9pPr marL="1828800" algn="r" rtl="0" eaLnBrk="0" fontAlgn="base" hangingPunct="0">
        <a:spcBef>
          <a:spcPct val="0"/>
        </a:spcBef>
        <a:spcAft>
          <a:spcPct val="0"/>
        </a:spcAft>
        <a:defRPr sz="2800" b="1">
          <a:solidFill>
            <a:srgbClr val="FFFF00"/>
          </a:solidFill>
          <a:latin typeface="Arial" pitchFamily="34" charset="0"/>
          <a:ea typeface="黑体" pitchFamily="2" charset="-122"/>
        </a:defRPr>
      </a:lvl9pPr>
    </p:titleStyle>
    <p:bodyStyle>
      <a:lvl1pPr marL="355600" indent="-355600" algn="l" rtl="0" eaLnBrk="0" fontAlgn="base" hangingPunct="0">
        <a:spcBef>
          <a:spcPct val="20000"/>
        </a:spcBef>
        <a:spcAft>
          <a:spcPct val="0"/>
        </a:spcAft>
        <a:buChar char="•"/>
        <a:defRPr sz="2400">
          <a:solidFill>
            <a:schemeClr val="tx1"/>
          </a:solidFill>
          <a:latin typeface="+mn-lt"/>
          <a:ea typeface="+mn-ea"/>
          <a:cs typeface="+mn-cs"/>
        </a:defRPr>
      </a:lvl1pPr>
      <a:lvl2pPr marL="534988" indent="-77788" algn="l" rtl="0" eaLnBrk="0" fontAlgn="base" hangingPunct="0">
        <a:spcBef>
          <a:spcPct val="20000"/>
        </a:spcBef>
        <a:spcAft>
          <a:spcPct val="0"/>
        </a:spcAft>
        <a:buChar char="–"/>
        <a:defRPr sz="2400">
          <a:solidFill>
            <a:schemeClr val="tx1"/>
          </a:solidFill>
          <a:latin typeface="+mn-lt"/>
          <a:ea typeface="+mn-ea"/>
        </a:defRPr>
      </a:lvl2pPr>
      <a:lvl3pPr marL="1212850" indent="-228600" algn="l" rtl="0" eaLnBrk="0" fontAlgn="base" hangingPunct="0">
        <a:spcBef>
          <a:spcPct val="20000"/>
        </a:spcBef>
        <a:spcAft>
          <a:spcPct val="0"/>
        </a:spcAft>
        <a:buChar char="•"/>
        <a:defRPr sz="1600">
          <a:solidFill>
            <a:schemeClr val="tx1"/>
          </a:solidFill>
          <a:latin typeface="+mn-lt"/>
          <a:ea typeface="宋体" pitchFamily="2" charset="-122"/>
        </a:defRPr>
      </a:lvl3pPr>
      <a:lvl4pPr marL="1620838"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13.png"/><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0.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4.xml"/><Relationship Id="rId7" Type="http://schemas.openxmlformats.org/officeDocument/2006/relationships/oleObject" Target="../embeddings/oleObject5.bin"/><Relationship Id="rId2" Type="http://schemas.openxmlformats.org/officeDocument/2006/relationships/slideLayout" Target="../slideLayouts/slideLayout20.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0.xml"/><Relationship Id="rId1" Type="http://schemas.openxmlformats.org/officeDocument/2006/relationships/vmlDrawing" Target="../drawings/vmlDrawing3.vml"/><Relationship Id="rId5" Type="http://schemas.openxmlformats.org/officeDocument/2006/relationships/oleObject" Target="../embeddings/oleObject7.bin"/><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0.xml"/><Relationship Id="rId1" Type="http://schemas.openxmlformats.org/officeDocument/2006/relationships/vmlDrawing" Target="../drawings/vmlDrawing4.v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0.xml"/><Relationship Id="rId1" Type="http://schemas.openxmlformats.org/officeDocument/2006/relationships/vmlDrawing" Target="../drawings/vmlDrawing5.vml"/><Relationship Id="rId4" Type="http://schemas.openxmlformats.org/officeDocument/2006/relationships/oleObject" Target="../embeddings/oleObject9.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0.xml"/><Relationship Id="rId1" Type="http://schemas.openxmlformats.org/officeDocument/2006/relationships/vmlDrawing" Target="../drawings/vmlDrawing6.vml"/><Relationship Id="rId5" Type="http://schemas.openxmlformats.org/officeDocument/2006/relationships/oleObject" Target="../embeddings/oleObject10.bin"/><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0.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0.xml"/><Relationship Id="rId1" Type="http://schemas.openxmlformats.org/officeDocument/2006/relationships/vmlDrawing" Target="../drawings/vmlDrawing8.vml"/><Relationship Id="rId5" Type="http://schemas.openxmlformats.org/officeDocument/2006/relationships/oleObject" Target="../embeddings/oleObject13.bin"/><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0.xml"/><Relationship Id="rId1" Type="http://schemas.openxmlformats.org/officeDocument/2006/relationships/vmlDrawing" Target="../drawings/vmlDrawing9.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0.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Rectangle 6"/>
          <p:cNvSpPr>
            <a:spLocks noChangeArrowheads="1"/>
          </p:cNvSpPr>
          <p:nvPr/>
        </p:nvSpPr>
        <p:spPr bwMode="auto">
          <a:xfrm>
            <a:off x="1214414" y="1428736"/>
            <a:ext cx="7000875" cy="857250"/>
          </a:xfrm>
          <a:prstGeom prst="rect">
            <a:avLst/>
          </a:prstGeom>
          <a:noFill/>
          <a:ln w="9525">
            <a:noFill/>
            <a:miter lim="800000"/>
            <a:headEnd/>
            <a:tailEnd/>
          </a:ln>
        </p:spPr>
        <p:txBody>
          <a:bodyPr/>
          <a:lstStyle/>
          <a:p>
            <a:pPr marL="355600" indent="-355600" algn="ctr">
              <a:spcBef>
                <a:spcPct val="20000"/>
              </a:spcBef>
              <a:buFont typeface="Arial" charset="0"/>
              <a:buNone/>
            </a:pPr>
            <a:r>
              <a:rPr lang="en-US" altLang="zh-CN" sz="4800" b="1" dirty="0" smtClean="0">
                <a:solidFill>
                  <a:srgbClr val="040BA0"/>
                </a:solidFill>
                <a:latin typeface="微软雅黑" pitchFamily="34" charset="-122"/>
                <a:ea typeface="微软雅黑" pitchFamily="34" charset="-122"/>
              </a:rPr>
              <a:t>CAP1400</a:t>
            </a:r>
            <a:r>
              <a:rPr lang="zh-CN" altLang="en-US" sz="4800" b="1" dirty="0" smtClean="0">
                <a:solidFill>
                  <a:srgbClr val="040BA0"/>
                </a:solidFill>
                <a:latin typeface="微软雅黑" pitchFamily="34" charset="-122"/>
                <a:ea typeface="微软雅黑" pitchFamily="34" charset="-122"/>
              </a:rPr>
              <a:t>核电励磁</a:t>
            </a:r>
            <a:r>
              <a:rPr lang="zh-CN" altLang="en-US" sz="4800" b="1" dirty="0">
                <a:solidFill>
                  <a:srgbClr val="040BA0"/>
                </a:solidFill>
                <a:latin typeface="微软雅黑" pitchFamily="34" charset="-122"/>
                <a:ea typeface="微软雅黑" pitchFamily="34" charset="-122"/>
              </a:rPr>
              <a:t>系统</a:t>
            </a:r>
          </a:p>
          <a:p>
            <a:pPr marL="355600" indent="-355600" algn="ctr">
              <a:spcBef>
                <a:spcPct val="20000"/>
              </a:spcBef>
              <a:buFont typeface="Arial" charset="0"/>
              <a:buNone/>
            </a:pPr>
            <a:r>
              <a:rPr lang="zh-CN" altLang="en-US" sz="4800" b="1" dirty="0" smtClean="0">
                <a:solidFill>
                  <a:srgbClr val="040BA0"/>
                </a:solidFill>
                <a:latin typeface="微软雅黑" pitchFamily="34" charset="-122"/>
                <a:ea typeface="微软雅黑" pitchFamily="34" charset="-122"/>
              </a:rPr>
              <a:t>设计和研制</a:t>
            </a:r>
            <a:endParaRPr lang="zh-CN" altLang="en-US" sz="4800" b="1" dirty="0">
              <a:solidFill>
                <a:srgbClr val="040BA0"/>
              </a:solidFill>
              <a:latin typeface="微软雅黑" pitchFamily="34" charset="-122"/>
              <a:ea typeface="微软雅黑" pitchFamily="34" charset="-122"/>
            </a:endParaRPr>
          </a:p>
        </p:txBody>
      </p:sp>
      <p:sp>
        <p:nvSpPr>
          <p:cNvPr id="19459" name="Rectangle 8"/>
          <p:cNvSpPr>
            <a:spLocks noChangeArrowheads="1"/>
          </p:cNvSpPr>
          <p:nvPr/>
        </p:nvSpPr>
        <p:spPr bwMode="auto">
          <a:xfrm>
            <a:off x="6286500" y="6237288"/>
            <a:ext cx="2351088" cy="457200"/>
          </a:xfrm>
          <a:prstGeom prst="rect">
            <a:avLst/>
          </a:prstGeom>
          <a:noFill/>
          <a:ln w="9525">
            <a:noFill/>
            <a:miter lim="800000"/>
            <a:headEnd/>
            <a:tailEnd/>
          </a:ln>
        </p:spPr>
        <p:txBody>
          <a:bodyPr>
            <a:spAutoFit/>
          </a:bodyPr>
          <a:lstStyle/>
          <a:p>
            <a:pPr>
              <a:buFont typeface="Arial" charset="0"/>
              <a:buNone/>
            </a:pPr>
            <a:r>
              <a:rPr lang="en-US" altLang="zh-CN" sz="2400" b="1" dirty="0">
                <a:solidFill>
                  <a:srgbClr val="050ECB"/>
                </a:solidFill>
                <a:latin typeface="楷体_GB2312" pitchFamily="49" charset="-122"/>
                <a:ea typeface="楷体_GB2312" pitchFamily="49" charset="-122"/>
              </a:rPr>
              <a:t> </a:t>
            </a:r>
            <a:r>
              <a:rPr lang="en-US" altLang="zh-CN" sz="2400" b="1" dirty="0" smtClean="0">
                <a:solidFill>
                  <a:srgbClr val="050ECB"/>
                </a:solidFill>
                <a:latin typeface="楷体_GB2312" pitchFamily="49" charset="-122"/>
                <a:ea typeface="楷体_GB2312" pitchFamily="49" charset="-122"/>
              </a:rPr>
              <a:t>2014</a:t>
            </a:r>
            <a:r>
              <a:rPr lang="zh-CN" altLang="en-US" sz="2400" b="1" dirty="0" smtClean="0">
                <a:solidFill>
                  <a:srgbClr val="050ECB"/>
                </a:solidFill>
                <a:latin typeface="楷体_GB2312" pitchFamily="49" charset="-122"/>
                <a:ea typeface="楷体_GB2312" pitchFamily="49" charset="-122"/>
              </a:rPr>
              <a:t>年</a:t>
            </a:r>
            <a:r>
              <a:rPr lang="en-US" altLang="zh-CN" sz="2400" b="1" dirty="0" smtClean="0">
                <a:solidFill>
                  <a:srgbClr val="050ECB"/>
                </a:solidFill>
                <a:latin typeface="楷体_GB2312" pitchFamily="49" charset="-122"/>
                <a:ea typeface="楷体_GB2312" pitchFamily="49" charset="-122"/>
              </a:rPr>
              <a:t>9</a:t>
            </a:r>
            <a:r>
              <a:rPr lang="zh-CN" altLang="en-US" sz="2400" b="1" dirty="0" smtClean="0">
                <a:solidFill>
                  <a:srgbClr val="050ECB"/>
                </a:solidFill>
                <a:latin typeface="楷体_GB2312" pitchFamily="49" charset="-122"/>
                <a:ea typeface="楷体_GB2312" pitchFamily="49" charset="-122"/>
              </a:rPr>
              <a:t>月</a:t>
            </a:r>
            <a:r>
              <a:rPr lang="en-US" altLang="zh-CN" sz="2400" b="1" dirty="0" smtClean="0">
                <a:solidFill>
                  <a:srgbClr val="050ECB"/>
                </a:solidFill>
                <a:latin typeface="楷体_GB2312" pitchFamily="49" charset="-122"/>
                <a:ea typeface="楷体_GB2312" pitchFamily="49" charset="-122"/>
              </a:rPr>
              <a:t>6</a:t>
            </a:r>
            <a:r>
              <a:rPr lang="zh-CN" altLang="en-US" sz="2400" b="1" dirty="0" smtClean="0">
                <a:solidFill>
                  <a:srgbClr val="050ECB"/>
                </a:solidFill>
                <a:latin typeface="楷体_GB2312" pitchFamily="49" charset="-122"/>
                <a:ea typeface="楷体_GB2312" pitchFamily="49" charset="-122"/>
              </a:rPr>
              <a:t>日 </a:t>
            </a:r>
            <a:endParaRPr lang="zh-CN" altLang="en-US" sz="2400" b="1" dirty="0">
              <a:solidFill>
                <a:srgbClr val="050ECB"/>
              </a:solidFill>
              <a:latin typeface="楷体_GB2312" pitchFamily="49" charset="-122"/>
              <a:ea typeface="楷体_GB2312" pitchFamily="49" charset="-122"/>
            </a:endParaRPr>
          </a:p>
        </p:txBody>
      </p:sp>
      <p:sp>
        <p:nvSpPr>
          <p:cNvPr id="4" name="Rectangle 9"/>
          <p:cNvSpPr>
            <a:spLocks noChangeArrowheads="1"/>
          </p:cNvSpPr>
          <p:nvPr/>
        </p:nvSpPr>
        <p:spPr bwMode="auto">
          <a:xfrm>
            <a:off x="6858016" y="3286124"/>
            <a:ext cx="1214446" cy="584775"/>
          </a:xfrm>
          <a:prstGeom prst="rect">
            <a:avLst/>
          </a:prstGeom>
          <a:noFill/>
          <a:ln w="9525">
            <a:noFill/>
            <a:miter lim="800000"/>
            <a:headEnd/>
            <a:tailEnd/>
          </a:ln>
        </p:spPr>
        <p:txBody>
          <a:bodyPr wrap="square">
            <a:spAutoFit/>
          </a:bodyPr>
          <a:lstStyle/>
          <a:p>
            <a:r>
              <a:rPr lang="zh-CN" altLang="en-US" sz="3200" b="1" dirty="0" smtClean="0">
                <a:solidFill>
                  <a:srgbClr val="0033CC"/>
                </a:solidFill>
                <a:latin typeface="微软雅黑" pitchFamily="34" charset="-122"/>
                <a:ea typeface="微软雅黑" pitchFamily="34" charset="-122"/>
              </a:rPr>
              <a:t>周平</a:t>
            </a:r>
            <a:endParaRPr lang="zh-CN" altLang="en-US" sz="3200" b="1" dirty="0">
              <a:solidFill>
                <a:srgbClr val="0033CC"/>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图片 28"/>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939800"/>
            <a:ext cx="9144000" cy="1227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 name="Rectangle 11"/>
          <p:cNvSpPr>
            <a:spLocks noChangeArrowheads="1"/>
          </p:cNvSpPr>
          <p:nvPr/>
        </p:nvSpPr>
        <p:spPr bwMode="gray">
          <a:xfrm>
            <a:off x="2428861" y="1341438"/>
            <a:ext cx="6270640" cy="515926"/>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zh-CN" altLang="en-US" b="1" dirty="0" smtClean="0">
                <a:solidFill>
                  <a:schemeClr val="tx1"/>
                </a:solidFill>
                <a:latin typeface="微软雅黑" pitchFamily="34" charset="-122"/>
                <a:ea typeface="微软雅黑" pitchFamily="34" charset="-122"/>
              </a:rPr>
              <a:t>励磁调节核心控制器硬件平台：</a:t>
            </a:r>
            <a:endParaRPr lang="zh-CN" altLang="en-US" b="1" noProof="1">
              <a:solidFill>
                <a:srgbClr val="0070C0"/>
              </a:solidFill>
              <a:latin typeface="微软雅黑" pitchFamily="34" charset="-122"/>
              <a:ea typeface="微软雅黑" pitchFamily="34" charset="-122"/>
              <a:cs typeface="Arial" charset="0"/>
            </a:endParaRPr>
          </a:p>
        </p:txBody>
      </p:sp>
      <p:sp>
        <p:nvSpPr>
          <p:cNvPr id="50" name="Rectangle 5"/>
          <p:cNvSpPr>
            <a:spLocks noChangeArrowheads="1"/>
          </p:cNvSpPr>
          <p:nvPr/>
        </p:nvSpPr>
        <p:spPr bwMode="gray">
          <a:xfrm>
            <a:off x="2428861" y="1928802"/>
            <a:ext cx="6270640" cy="4308486"/>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719138" indent="-342900">
              <a:lnSpc>
                <a:spcPct val="150000"/>
              </a:lnSpc>
              <a:defRPr/>
            </a:pPr>
            <a:endParaRPr kumimoji="1" lang="en-US" altLang="zh-CN" sz="2400" b="1" dirty="0">
              <a:solidFill>
                <a:srgbClr val="000000"/>
              </a:solidFill>
              <a:latin typeface="微软雅黑" pitchFamily="34" charset="-122"/>
              <a:ea typeface="微软雅黑" pitchFamily="34" charset="-122"/>
            </a:endParaRPr>
          </a:p>
        </p:txBody>
      </p:sp>
      <p:grpSp>
        <p:nvGrpSpPr>
          <p:cNvPr id="2" name="Group 8"/>
          <p:cNvGrpSpPr>
            <a:grpSpLocks/>
          </p:cNvGrpSpPr>
          <p:nvPr/>
        </p:nvGrpSpPr>
        <p:grpSpPr bwMode="auto">
          <a:xfrm>
            <a:off x="0" y="1341438"/>
            <a:ext cx="1482725" cy="1482725"/>
            <a:chOff x="1166" y="1342"/>
            <a:chExt cx="934" cy="934"/>
          </a:xfrm>
        </p:grpSpPr>
        <p:grpSp>
          <p:nvGrpSpPr>
            <p:cNvPr id="3" name="Group 9"/>
            <p:cNvGrpSpPr>
              <a:grpSpLocks/>
            </p:cNvGrpSpPr>
            <p:nvPr/>
          </p:nvGrpSpPr>
          <p:grpSpPr bwMode="auto">
            <a:xfrm>
              <a:off x="1162" y="1338"/>
              <a:ext cx="934" cy="934"/>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54345" name="Freeform 11"/>
                <p:cNvSpPr>
                  <a:spLocks/>
                </p:cNvSpPr>
                <p:nvPr/>
              </p:nvSpPr>
              <p:spPr bwMode="gray">
                <a:xfrm>
                  <a:off x="2866" y="1599"/>
                  <a:ext cx="1160" cy="1752"/>
                </a:xfrm>
                <a:custGeom>
                  <a:avLst/>
                  <a:gdLst>
                    <a:gd name="T0" fmla="*/ 13127462 w 794"/>
                    <a:gd name="T1" fmla="*/ 170100 h 1200"/>
                    <a:gd name="T2" fmla="*/ 11479599 w 794"/>
                    <a:gd name="T3" fmla="*/ 1111797 h 1200"/>
                    <a:gd name="T4" fmla="*/ 11418145 w 794"/>
                    <a:gd name="T5" fmla="*/ 1064724 h 1200"/>
                    <a:gd name="T6" fmla="*/ 11300538 w 794"/>
                    <a:gd name="T7" fmla="*/ 746324 h 1200"/>
                    <a:gd name="T8" fmla="*/ 11246430 w 794"/>
                    <a:gd name="T9" fmla="*/ 362585 h 1200"/>
                    <a:gd name="T10" fmla="*/ 10458612 w 794"/>
                    <a:gd name="T11" fmla="*/ 155620 h 1200"/>
                    <a:gd name="T12" fmla="*/ 10255983 w 794"/>
                    <a:gd name="T13" fmla="*/ 922343 h 1200"/>
                    <a:gd name="T14" fmla="*/ 10548584 w 794"/>
                    <a:gd name="T15" fmla="*/ 1167639 h 1200"/>
                    <a:gd name="T16" fmla="*/ 10548584 w 794"/>
                    <a:gd name="T17" fmla="*/ 1167639 h 1200"/>
                    <a:gd name="T18" fmla="*/ 10766436 w 794"/>
                    <a:gd name="T19" fmla="*/ 1427499 h 1200"/>
                    <a:gd name="T20" fmla="*/ 10766436 w 794"/>
                    <a:gd name="T21" fmla="*/ 1507240 h 1200"/>
                    <a:gd name="T22" fmla="*/ 9096814 w 794"/>
                    <a:gd name="T23" fmla="*/ 2451200 h 1200"/>
                    <a:gd name="T24" fmla="*/ 10510500 w 794"/>
                    <a:gd name="T25" fmla="*/ 7616306 h 1200"/>
                    <a:gd name="T26" fmla="*/ 9096814 w 794"/>
                    <a:gd name="T27" fmla="*/ 12762678 h 1200"/>
                    <a:gd name="T28" fmla="*/ 0 w 794"/>
                    <a:gd name="T29" fmla="*/ 17948035 h 1200"/>
                    <a:gd name="T30" fmla="*/ 0 w 794"/>
                    <a:gd name="T31" fmla="*/ 19643936 h 1200"/>
                    <a:gd name="T32" fmla="*/ 0 w 794"/>
                    <a:gd name="T33" fmla="*/ 19851653 h 1200"/>
                    <a:gd name="T34" fmla="*/ 81146 w 794"/>
                    <a:gd name="T35" fmla="*/ 19889251 h 1200"/>
                    <a:gd name="T36" fmla="*/ 424730 w 794"/>
                    <a:gd name="T37" fmla="*/ 19805797 h 1200"/>
                    <a:gd name="T38" fmla="*/ 424730 w 794"/>
                    <a:gd name="T39" fmla="*/ 19805797 h 1200"/>
                    <a:gd name="T40" fmla="*/ 796017 w 794"/>
                    <a:gd name="T41" fmla="*/ 19681942 h 1200"/>
                    <a:gd name="T42" fmla="*/ 1356786 w 794"/>
                    <a:gd name="T43" fmla="*/ 20230015 h 1200"/>
                    <a:gd name="T44" fmla="*/ 796017 w 794"/>
                    <a:gd name="T45" fmla="*/ 20831604 h 1200"/>
                    <a:gd name="T46" fmla="*/ 424730 w 794"/>
                    <a:gd name="T47" fmla="*/ 20676050 h 1200"/>
                    <a:gd name="T48" fmla="*/ 81146 w 794"/>
                    <a:gd name="T49" fmla="*/ 20621400 h 1200"/>
                    <a:gd name="T50" fmla="*/ 0 w 794"/>
                    <a:gd name="T51" fmla="*/ 20641384 h 1200"/>
                    <a:gd name="T52" fmla="*/ 0 w 794"/>
                    <a:gd name="T53" fmla="*/ 20790070 h 1200"/>
                    <a:gd name="T54" fmla="*/ 0 w 794"/>
                    <a:gd name="T55" fmla="*/ 22510522 h 1200"/>
                    <a:gd name="T56" fmla="*/ 13127462 w 794"/>
                    <a:gd name="T57" fmla="*/ 15055905 h 1200"/>
                    <a:gd name="T58" fmla="*/ 15148865 w 794"/>
                    <a:gd name="T59" fmla="*/ 7616306 h 1200"/>
                    <a:gd name="T60" fmla="*/ 13127462 w 794"/>
                    <a:gd name="T61" fmla="*/ 170100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zh-CN" altLang="en-US"/>
                </a:p>
              </p:txBody>
            </p:sp>
            <p:sp>
              <p:nvSpPr>
                <p:cNvPr id="54346" name="Freeform 12"/>
                <p:cNvSpPr>
                  <a:spLocks/>
                </p:cNvSpPr>
                <p:nvPr/>
              </p:nvSpPr>
              <p:spPr bwMode="gray">
                <a:xfrm>
                  <a:off x="1710" y="1612"/>
                  <a:ext cx="1262" cy="1739"/>
                </a:xfrm>
                <a:custGeom>
                  <a:avLst/>
                  <a:gdLst>
                    <a:gd name="T0" fmla="*/ 15847765 w 864"/>
                    <a:gd name="T1" fmla="*/ 19556719 h 1191"/>
                    <a:gd name="T2" fmla="*/ 15463813 w 864"/>
                    <a:gd name="T3" fmla="*/ 19685279 h 1191"/>
                    <a:gd name="T4" fmla="*/ 15463813 w 864"/>
                    <a:gd name="T5" fmla="*/ 19685279 h 1191"/>
                    <a:gd name="T6" fmla="*/ 15121601 w 864"/>
                    <a:gd name="T7" fmla="*/ 19758635 h 1191"/>
                    <a:gd name="T8" fmla="*/ 15042083 w 864"/>
                    <a:gd name="T9" fmla="*/ 19721455 h 1191"/>
                    <a:gd name="T10" fmla="*/ 15042083 w 864"/>
                    <a:gd name="T11" fmla="*/ 19523872 h 1191"/>
                    <a:gd name="T12" fmla="*/ 15042083 w 864"/>
                    <a:gd name="T13" fmla="*/ 17820815 h 1191"/>
                    <a:gd name="T14" fmla="*/ 6010608 w 864"/>
                    <a:gd name="T15" fmla="*/ 12626350 h 1191"/>
                    <a:gd name="T16" fmla="*/ 4614597 w 864"/>
                    <a:gd name="T17" fmla="*/ 7467450 h 1191"/>
                    <a:gd name="T18" fmla="*/ 6010608 w 864"/>
                    <a:gd name="T19" fmla="*/ 2294561 h 1191"/>
                    <a:gd name="T20" fmla="*/ 4378711 w 864"/>
                    <a:gd name="T21" fmla="*/ 1377749 h 1191"/>
                    <a:gd name="T22" fmla="*/ 4324118 w 864"/>
                    <a:gd name="T23" fmla="*/ 1420379 h 1191"/>
                    <a:gd name="T24" fmla="*/ 4193615 w 864"/>
                    <a:gd name="T25" fmla="*/ 1728464 h 1191"/>
                    <a:gd name="T26" fmla="*/ 4193615 w 864"/>
                    <a:gd name="T27" fmla="*/ 1728464 h 1191"/>
                    <a:gd name="T28" fmla="*/ 4127105 w 864"/>
                    <a:gd name="T29" fmla="*/ 2127898 h 1191"/>
                    <a:gd name="T30" fmla="*/ 3359427 w 864"/>
                    <a:gd name="T31" fmla="*/ 2319503 h 1191"/>
                    <a:gd name="T32" fmla="*/ 3141732 w 864"/>
                    <a:gd name="T33" fmla="*/ 1546390 h 1191"/>
                    <a:gd name="T34" fmla="*/ 3458000 w 864"/>
                    <a:gd name="T35" fmla="*/ 1298563 h 1191"/>
                    <a:gd name="T36" fmla="*/ 3673680 w 864"/>
                    <a:gd name="T37" fmla="*/ 1033600 h 1191"/>
                    <a:gd name="T38" fmla="*/ 3673680 w 864"/>
                    <a:gd name="T39" fmla="*/ 953476 h 1191"/>
                    <a:gd name="T40" fmla="*/ 2009202 w 864"/>
                    <a:gd name="T41" fmla="*/ 0 h 1191"/>
                    <a:gd name="T42" fmla="*/ 0 w 864"/>
                    <a:gd name="T43" fmla="*/ 7467450 h 1191"/>
                    <a:gd name="T44" fmla="*/ 2009202 w 864"/>
                    <a:gd name="T45" fmla="*/ 14920766 h 1191"/>
                    <a:gd name="T46" fmla="*/ 15042083 w 864"/>
                    <a:gd name="T47" fmla="*/ 22386519 h 1191"/>
                    <a:gd name="T48" fmla="*/ 15042083 w 864"/>
                    <a:gd name="T49" fmla="*/ 20656666 h 1191"/>
                    <a:gd name="T50" fmla="*/ 15042083 w 864"/>
                    <a:gd name="T51" fmla="*/ 20517990 h 1191"/>
                    <a:gd name="T52" fmla="*/ 15121601 w 864"/>
                    <a:gd name="T53" fmla="*/ 20500468 h 1191"/>
                    <a:gd name="T54" fmla="*/ 15463813 w 864"/>
                    <a:gd name="T55" fmla="*/ 20540254 h 1191"/>
                    <a:gd name="T56" fmla="*/ 15847765 w 864"/>
                    <a:gd name="T57" fmla="*/ 20699710 h 1191"/>
                    <a:gd name="T58" fmla="*/ 16390764 w 864"/>
                    <a:gd name="T59" fmla="*/ 20115453 h 1191"/>
                    <a:gd name="T60" fmla="*/ 15847765 w 864"/>
                    <a:gd name="T61" fmla="*/ 195567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zh-CN" altLang="en-US"/>
                </a:p>
              </p:txBody>
            </p:sp>
            <p:sp>
              <p:nvSpPr>
                <p:cNvPr id="54347" name="Freeform 13"/>
                <p:cNvSpPr>
                  <a:spLocks/>
                </p:cNvSpPr>
                <p:nvPr/>
              </p:nvSpPr>
              <p:spPr bwMode="gray">
                <a:xfrm>
                  <a:off x="1862" y="1035"/>
                  <a:ext cx="2010" cy="768"/>
                </a:xfrm>
                <a:custGeom>
                  <a:avLst/>
                  <a:gdLst>
                    <a:gd name="T0" fmla="*/ 22557653 w 1375"/>
                    <a:gd name="T1" fmla="*/ 9258948 h 527"/>
                    <a:gd name="T2" fmla="*/ 24252192 w 1375"/>
                    <a:gd name="T3" fmla="*/ 8351654 h 527"/>
                    <a:gd name="T4" fmla="*/ 24252192 w 1375"/>
                    <a:gd name="T5" fmla="*/ 8284548 h 527"/>
                    <a:gd name="T6" fmla="*/ 24026032 w 1375"/>
                    <a:gd name="T7" fmla="*/ 8023643 h 527"/>
                    <a:gd name="T8" fmla="*/ 24026032 w 1375"/>
                    <a:gd name="T9" fmla="*/ 8023643 h 527"/>
                    <a:gd name="T10" fmla="*/ 23711893 w 1375"/>
                    <a:gd name="T11" fmla="*/ 7784727 h 527"/>
                    <a:gd name="T12" fmla="*/ 23931201 w 1375"/>
                    <a:gd name="T13" fmla="*/ 7064451 h 527"/>
                    <a:gd name="T14" fmla="*/ 24712823 w 1375"/>
                    <a:gd name="T15" fmla="*/ 7264469 h 527"/>
                    <a:gd name="T16" fmla="*/ 24788954 w 1375"/>
                    <a:gd name="T17" fmla="*/ 7626277 h 527"/>
                    <a:gd name="T18" fmla="*/ 24887750 w 1375"/>
                    <a:gd name="T19" fmla="*/ 7934999 h 527"/>
                    <a:gd name="T20" fmla="*/ 24969752 w 1375"/>
                    <a:gd name="T21" fmla="*/ 7971274 h 527"/>
                    <a:gd name="T22" fmla="*/ 26642141 w 1375"/>
                    <a:gd name="T23" fmla="*/ 7082487 h 527"/>
                    <a:gd name="T24" fmla="*/ 13310768 w 1375"/>
                    <a:gd name="T25" fmla="*/ 0 h 527"/>
                    <a:gd name="T26" fmla="*/ 0 w 1375"/>
                    <a:gd name="T27" fmla="*/ 7082487 h 527"/>
                    <a:gd name="T28" fmla="*/ 1709839 w 1375"/>
                    <a:gd name="T29" fmla="*/ 7986995 h 527"/>
                    <a:gd name="T30" fmla="*/ 1709839 w 1375"/>
                    <a:gd name="T31" fmla="*/ 8059820 h 527"/>
                    <a:gd name="T32" fmla="*/ 1469868 w 1375"/>
                    <a:gd name="T33" fmla="*/ 8320835 h 527"/>
                    <a:gd name="T34" fmla="*/ 1169666 w 1375"/>
                    <a:gd name="T35" fmla="*/ 8553700 h 527"/>
                    <a:gd name="T36" fmla="*/ 1378684 w 1375"/>
                    <a:gd name="T37" fmla="*/ 9273277 h 527"/>
                    <a:gd name="T38" fmla="*/ 2176061 w 1375"/>
                    <a:gd name="T39" fmla="*/ 9098044 h 527"/>
                    <a:gd name="T40" fmla="*/ 2231505 w 1375"/>
                    <a:gd name="T41" fmla="*/ 8726140 h 527"/>
                    <a:gd name="T42" fmla="*/ 2231505 w 1375"/>
                    <a:gd name="T43" fmla="*/ 8726140 h 527"/>
                    <a:gd name="T44" fmla="*/ 2355425 w 1375"/>
                    <a:gd name="T45" fmla="*/ 8415688 h 527"/>
                    <a:gd name="T46" fmla="*/ 2432047 w 1375"/>
                    <a:gd name="T47" fmla="*/ 8374796 h 527"/>
                    <a:gd name="T48" fmla="*/ 4079519 w 1375"/>
                    <a:gd name="T49" fmla="*/ 9258948 h 527"/>
                    <a:gd name="T50" fmla="*/ 13310768 w 1375"/>
                    <a:gd name="T51" fmla="*/ 4343536 h 527"/>
                    <a:gd name="T52" fmla="*/ 22557653 w 1375"/>
                    <a:gd name="T53" fmla="*/ 925894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zh-CN" altLang="en-US"/>
                </a:p>
              </p:txBody>
            </p:sp>
          </p:grpSp>
          <p:grpSp>
            <p:nvGrpSpPr>
              <p:cNvPr id="5" name="Group 14"/>
              <p:cNvGrpSpPr>
                <a:grpSpLocks/>
              </p:cNvGrpSpPr>
              <p:nvPr/>
            </p:nvGrpSpPr>
            <p:grpSpPr bwMode="auto">
              <a:xfrm rot="7200000">
                <a:off x="2059" y="1386"/>
                <a:ext cx="1616" cy="1614"/>
                <a:chOff x="2060" y="1387"/>
                <a:chExt cx="1616" cy="1614"/>
              </a:xfrm>
            </p:grpSpPr>
            <p:sp>
              <p:nvSpPr>
                <p:cNvPr id="54342" name="Freeform 15"/>
                <p:cNvSpPr>
                  <a:spLocks/>
                </p:cNvSpPr>
                <p:nvPr/>
              </p:nvSpPr>
              <p:spPr bwMode="gray">
                <a:xfrm>
                  <a:off x="2060" y="1387"/>
                  <a:ext cx="808" cy="1225"/>
                </a:xfrm>
                <a:custGeom>
                  <a:avLst/>
                  <a:gdLst>
                    <a:gd name="T0" fmla="*/ 12125480 w 550"/>
                    <a:gd name="T1" fmla="*/ 2720265 h 836"/>
                    <a:gd name="T2" fmla="*/ 12064049 w 550"/>
                    <a:gd name="T3" fmla="*/ 2663220 h 836"/>
                    <a:gd name="T4" fmla="*/ 11652081 w 550"/>
                    <a:gd name="T5" fmla="*/ 2747046 h 836"/>
                    <a:gd name="T6" fmla="*/ 11652081 w 550"/>
                    <a:gd name="T7" fmla="*/ 2747046 h 836"/>
                    <a:gd name="T8" fmla="*/ 11227960 w 550"/>
                    <a:gd name="T9" fmla="*/ 2911835 h 836"/>
                    <a:gd name="T10" fmla="*/ 10582177 w 550"/>
                    <a:gd name="T11" fmla="*/ 2295033 h 836"/>
                    <a:gd name="T12" fmla="*/ 11227960 w 550"/>
                    <a:gd name="T13" fmla="*/ 1646236 h 836"/>
                    <a:gd name="T14" fmla="*/ 11652081 w 550"/>
                    <a:gd name="T15" fmla="*/ 1816718 h 836"/>
                    <a:gd name="T16" fmla="*/ 12064049 w 550"/>
                    <a:gd name="T17" fmla="*/ 1874719 h 836"/>
                    <a:gd name="T18" fmla="*/ 12125480 w 550"/>
                    <a:gd name="T19" fmla="*/ 1817512 h 836"/>
                    <a:gd name="T20" fmla="*/ 12125480 w 550"/>
                    <a:gd name="T21" fmla="*/ 1691897 h 836"/>
                    <a:gd name="T22" fmla="*/ 12125480 w 550"/>
                    <a:gd name="T23" fmla="*/ 0 h 836"/>
                    <a:gd name="T24" fmla="*/ 0 w 550"/>
                    <a:gd name="T25" fmla="*/ 11340047 h 836"/>
                    <a:gd name="T26" fmla="*/ 1632803 w 550"/>
                    <a:gd name="T27" fmla="*/ 17016271 h 836"/>
                    <a:gd name="T28" fmla="*/ 3378962 w 550"/>
                    <a:gd name="T29" fmla="*/ 16080207 h 836"/>
                    <a:gd name="T30" fmla="*/ 3482151 w 550"/>
                    <a:gd name="T31" fmla="*/ 16407299 h 836"/>
                    <a:gd name="T32" fmla="*/ 3551521 w 550"/>
                    <a:gd name="T33" fmla="*/ 16839929 h 836"/>
                    <a:gd name="T34" fmla="*/ 4457688 w 550"/>
                    <a:gd name="T35" fmla="*/ 17050289 h 836"/>
                    <a:gd name="T36" fmla="*/ 4710219 w 550"/>
                    <a:gd name="T37" fmla="*/ 16204618 h 836"/>
                    <a:gd name="T38" fmla="*/ 4371209 w 550"/>
                    <a:gd name="T39" fmla="*/ 15937017 h 836"/>
                    <a:gd name="T40" fmla="*/ 4371209 w 550"/>
                    <a:gd name="T41" fmla="*/ 15937017 h 836"/>
                    <a:gd name="T42" fmla="*/ 4094150 w 550"/>
                    <a:gd name="T43" fmla="*/ 15686156 h 836"/>
                    <a:gd name="T44" fmla="*/ 5858205 w 550"/>
                    <a:gd name="T45" fmla="*/ 14715897 h 836"/>
                    <a:gd name="T46" fmla="*/ 4894302 w 550"/>
                    <a:gd name="T47" fmla="*/ 11340047 h 836"/>
                    <a:gd name="T48" fmla="*/ 12125480 w 550"/>
                    <a:gd name="T49" fmla="*/ 4564936 h 836"/>
                    <a:gd name="T50" fmla="*/ 12125480 w 550"/>
                    <a:gd name="T51" fmla="*/ 2957352 h 836"/>
                    <a:gd name="T52" fmla="*/ 12125480 w 550"/>
                    <a:gd name="T53" fmla="*/ 2720265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zh-CN" altLang="en-US"/>
                </a:p>
              </p:txBody>
            </p:sp>
            <p:sp>
              <p:nvSpPr>
                <p:cNvPr id="54343" name="Freeform 16"/>
                <p:cNvSpPr>
                  <a:spLocks/>
                </p:cNvSpPr>
                <p:nvPr/>
              </p:nvSpPr>
              <p:spPr bwMode="gray">
                <a:xfrm>
                  <a:off x="2764" y="1387"/>
                  <a:ext cx="912" cy="1210"/>
                </a:xfrm>
                <a:custGeom>
                  <a:avLst/>
                  <a:gdLst>
                    <a:gd name="T0" fmla="*/ 1530665 w 621"/>
                    <a:gd name="T1" fmla="*/ 0 h 826"/>
                    <a:gd name="T2" fmla="*/ 1530665 w 621"/>
                    <a:gd name="T3" fmla="*/ 1680939 h 826"/>
                    <a:gd name="T4" fmla="*/ 1530665 w 621"/>
                    <a:gd name="T5" fmla="*/ 1807954 h 826"/>
                    <a:gd name="T6" fmla="*/ 1455177 w 621"/>
                    <a:gd name="T7" fmla="*/ 1861844 h 826"/>
                    <a:gd name="T8" fmla="*/ 1073114 w 621"/>
                    <a:gd name="T9" fmla="*/ 1805518 h 826"/>
                    <a:gd name="T10" fmla="*/ 642494 w 621"/>
                    <a:gd name="T11" fmla="*/ 1625700 h 826"/>
                    <a:gd name="T12" fmla="*/ 0 w 621"/>
                    <a:gd name="T13" fmla="*/ 2277123 h 826"/>
                    <a:gd name="T14" fmla="*/ 642494 w 621"/>
                    <a:gd name="T15" fmla="*/ 2889200 h 826"/>
                    <a:gd name="T16" fmla="*/ 1073114 w 621"/>
                    <a:gd name="T17" fmla="*/ 2727399 h 826"/>
                    <a:gd name="T18" fmla="*/ 1073114 w 621"/>
                    <a:gd name="T19" fmla="*/ 2727399 h 826"/>
                    <a:gd name="T20" fmla="*/ 1455177 w 621"/>
                    <a:gd name="T21" fmla="*/ 2648456 h 826"/>
                    <a:gd name="T22" fmla="*/ 1530665 w 621"/>
                    <a:gd name="T23" fmla="*/ 2702526 h 826"/>
                    <a:gd name="T24" fmla="*/ 1530665 w 621"/>
                    <a:gd name="T25" fmla="*/ 2916015 h 826"/>
                    <a:gd name="T26" fmla="*/ 1530665 w 621"/>
                    <a:gd name="T27" fmla="*/ 4537195 h 826"/>
                    <a:gd name="T28" fmla="*/ 1530665 w 621"/>
                    <a:gd name="T29" fmla="*/ 4537195 h 826"/>
                    <a:gd name="T30" fmla="*/ 8704145 w 621"/>
                    <a:gd name="T31" fmla="*/ 11259832 h 826"/>
                    <a:gd name="T32" fmla="*/ 7740615 w 621"/>
                    <a:gd name="T33" fmla="*/ 14604262 h 826"/>
                    <a:gd name="T34" fmla="*/ 9466542 w 621"/>
                    <a:gd name="T35" fmla="*/ 15530272 h 826"/>
                    <a:gd name="T36" fmla="*/ 9523229 w 621"/>
                    <a:gd name="T37" fmla="*/ 15503482 h 826"/>
                    <a:gd name="T38" fmla="*/ 9685181 w 621"/>
                    <a:gd name="T39" fmla="*/ 15139006 h 826"/>
                    <a:gd name="T40" fmla="*/ 9685181 w 621"/>
                    <a:gd name="T41" fmla="*/ 15139006 h 826"/>
                    <a:gd name="T42" fmla="*/ 9747009 w 621"/>
                    <a:gd name="T43" fmla="*/ 14730219 h 826"/>
                    <a:gd name="T44" fmla="*/ 10639734 w 621"/>
                    <a:gd name="T45" fmla="*/ 14516380 h 826"/>
                    <a:gd name="T46" fmla="*/ 10880502 w 621"/>
                    <a:gd name="T47" fmla="*/ 15348145 h 826"/>
                    <a:gd name="T48" fmla="*/ 10536374 w 621"/>
                    <a:gd name="T49" fmla="*/ 15615189 h 826"/>
                    <a:gd name="T50" fmla="*/ 10266287 w 621"/>
                    <a:gd name="T51" fmla="*/ 15894889 h 826"/>
                    <a:gd name="T52" fmla="*/ 10266287 w 621"/>
                    <a:gd name="T53" fmla="*/ 15979970 h 826"/>
                    <a:gd name="T54" fmla="*/ 11940578 w 621"/>
                    <a:gd name="T55" fmla="*/ 16899652 h 826"/>
                    <a:gd name="T56" fmla="*/ 13562054 w 621"/>
                    <a:gd name="T57" fmla="*/ 11259832 h 826"/>
                    <a:gd name="T58" fmla="*/ 1530665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zh-CN" altLang="en-US"/>
                </a:p>
              </p:txBody>
            </p:sp>
            <p:sp>
              <p:nvSpPr>
                <p:cNvPr id="54344" name="Freeform 17"/>
                <p:cNvSpPr>
                  <a:spLocks/>
                </p:cNvSpPr>
                <p:nvPr/>
              </p:nvSpPr>
              <p:spPr bwMode="gray">
                <a:xfrm>
                  <a:off x="2169" y="2414"/>
                  <a:ext cx="1397" cy="587"/>
                </a:xfrm>
                <a:custGeom>
                  <a:avLst/>
                  <a:gdLst>
                    <a:gd name="T0" fmla="*/ 18242845 w 953"/>
                    <a:gd name="T1" fmla="*/ 1710932 h 400"/>
                    <a:gd name="T2" fmla="*/ 18242845 w 953"/>
                    <a:gd name="T3" fmla="*/ 1634889 h 400"/>
                    <a:gd name="T4" fmla="*/ 18502532 w 953"/>
                    <a:gd name="T5" fmla="*/ 1334844 h 400"/>
                    <a:gd name="T6" fmla="*/ 18824466 w 953"/>
                    <a:gd name="T7" fmla="*/ 1057230 h 400"/>
                    <a:gd name="T8" fmla="*/ 18601685 w 953"/>
                    <a:gd name="T9" fmla="*/ 175255 h 400"/>
                    <a:gd name="T10" fmla="*/ 17747782 w 953"/>
                    <a:gd name="T11" fmla="*/ 404786 h 400"/>
                    <a:gd name="T12" fmla="*/ 17689205 w 953"/>
                    <a:gd name="T13" fmla="*/ 835468 h 400"/>
                    <a:gd name="T14" fmla="*/ 17689205 w 953"/>
                    <a:gd name="T15" fmla="*/ 835468 h 400"/>
                    <a:gd name="T16" fmla="*/ 17537057 w 953"/>
                    <a:gd name="T17" fmla="*/ 1226049 h 400"/>
                    <a:gd name="T18" fmla="*/ 17477213 w 953"/>
                    <a:gd name="T19" fmla="*/ 1244697 h 400"/>
                    <a:gd name="T20" fmla="*/ 15829756 w 953"/>
                    <a:gd name="T21" fmla="*/ 275834 h 400"/>
                    <a:gd name="T22" fmla="*/ 9921896 w 953"/>
                    <a:gd name="T23" fmla="*/ 3803972 h 400"/>
                    <a:gd name="T24" fmla="*/ 3990835 w 953"/>
                    <a:gd name="T25" fmla="*/ 275834 h 400"/>
                    <a:gd name="T26" fmla="*/ 2325908 w 953"/>
                    <a:gd name="T27" fmla="*/ 1279262 h 400"/>
                    <a:gd name="T28" fmla="*/ 2584935 w 953"/>
                    <a:gd name="T29" fmla="*/ 1551487 h 400"/>
                    <a:gd name="T30" fmla="*/ 2584935 w 953"/>
                    <a:gd name="T31" fmla="*/ 1551487 h 400"/>
                    <a:gd name="T32" fmla="*/ 2914111 w 953"/>
                    <a:gd name="T33" fmla="*/ 1826593 h 400"/>
                    <a:gd name="T34" fmla="*/ 2680566 w 953"/>
                    <a:gd name="T35" fmla="*/ 2698706 h 400"/>
                    <a:gd name="T36" fmla="*/ 1828615 w 953"/>
                    <a:gd name="T37" fmla="*/ 2478147 h 400"/>
                    <a:gd name="T38" fmla="*/ 1743889 w 953"/>
                    <a:gd name="T39" fmla="*/ 2027351 h 400"/>
                    <a:gd name="T40" fmla="*/ 1645307 w 953"/>
                    <a:gd name="T41" fmla="*/ 1688686 h 400"/>
                    <a:gd name="T42" fmla="*/ 0 w 953"/>
                    <a:gd name="T43" fmla="*/ 2657885 h 400"/>
                    <a:gd name="T44" fmla="*/ 9921896 w 953"/>
                    <a:gd name="T45" fmla="*/ 8572366 h 400"/>
                    <a:gd name="T46" fmla="*/ 19853045 w 953"/>
                    <a:gd name="T47" fmla="*/ 2680525 h 400"/>
                    <a:gd name="T48" fmla="*/ 18242845 w 953"/>
                    <a:gd name="T49" fmla="*/ 171093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zh-CN" altLang="en-US"/>
                </a:p>
              </p:txBody>
            </p:sp>
          </p:grpSp>
        </p:grpSp>
        <p:sp>
          <p:nvSpPr>
            <p:cNvPr id="54339" name="Oval 18"/>
            <p:cNvSpPr>
              <a:spLocks noChangeArrowheads="1"/>
            </p:cNvSpPr>
            <p:nvPr/>
          </p:nvSpPr>
          <p:spPr bwMode="auto">
            <a:xfrm>
              <a:off x="1460" y="1637"/>
              <a:ext cx="345" cy="344"/>
            </a:xfrm>
            <a:prstGeom prst="ellipse">
              <a:avLst/>
            </a:prstGeom>
            <a:gradFill rotWithShape="1">
              <a:gsLst>
                <a:gs pos="0">
                  <a:srgbClr val="DDDDDD"/>
                </a:gs>
                <a:gs pos="100000">
                  <a:srgbClr val="F8F8F8"/>
                </a:gs>
              </a:gsLst>
              <a:lin ang="5400000" scaled="1"/>
            </a:gradFill>
            <a:ln w="12700" algn="ctr">
              <a:solidFill>
                <a:schemeClr val="bg1"/>
              </a:solidFill>
              <a:round/>
              <a:headEnd/>
              <a:tailEnd/>
            </a:ln>
          </p:spPr>
          <p:txBody>
            <a:bodyPr wrap="none" anchor="ctr"/>
            <a:lstStyle/>
            <a:p>
              <a:pPr algn="ctr"/>
              <a:endParaRPr lang="zh-CN" altLang="zh-CN" sz="3800" noProof="1">
                <a:solidFill>
                  <a:srgbClr val="000000"/>
                </a:solidFill>
              </a:endParaRPr>
            </a:p>
          </p:txBody>
        </p:sp>
      </p:grpSp>
      <p:sp>
        <p:nvSpPr>
          <p:cNvPr id="34" name="Freeform 2"/>
          <p:cNvSpPr>
            <a:spLocks/>
          </p:cNvSpPr>
          <p:nvPr/>
        </p:nvSpPr>
        <p:spPr bwMode="auto">
          <a:xfrm>
            <a:off x="311151" y="1331913"/>
            <a:ext cx="2046271" cy="4905375"/>
          </a:xfrm>
          <a:custGeom>
            <a:avLst/>
            <a:gdLst>
              <a:gd name="T0" fmla="*/ 0 w 1414"/>
              <a:gd name="T1" fmla="*/ 2147483647 h 2410"/>
              <a:gd name="T2" fmla="*/ 2147483647 w 1414"/>
              <a:gd name="T3" fmla="*/ 0 h 2410"/>
              <a:gd name="T4" fmla="*/ 2147483647 w 1414"/>
              <a:gd name="T5" fmla="*/ 2147483647 h 2410"/>
              <a:gd name="T6" fmla="*/ 2147483647 w 1414"/>
              <a:gd name="T7" fmla="*/ 2147483647 h 2410"/>
              <a:gd name="T8" fmla="*/ 0 w 1414"/>
              <a:gd name="T9" fmla="*/ 2147483647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grpSp>
        <p:nvGrpSpPr>
          <p:cNvPr id="6" name="Group 7"/>
          <p:cNvGrpSpPr>
            <a:grpSpLocks/>
          </p:cNvGrpSpPr>
          <p:nvPr/>
        </p:nvGrpSpPr>
        <p:grpSpPr bwMode="auto">
          <a:xfrm>
            <a:off x="-34925" y="5565775"/>
            <a:ext cx="9144000" cy="1176338"/>
            <a:chOff x="0" y="0"/>
            <a:chExt cx="5761" cy="1364"/>
          </a:xfrm>
        </p:grpSpPr>
        <p:sp>
          <p:nvSpPr>
            <p:cNvPr id="54283" name="Line 115"/>
            <p:cNvSpPr>
              <a:spLocks noChangeShapeType="1"/>
            </p:cNvSpPr>
            <p:nvPr/>
          </p:nvSpPr>
          <p:spPr bwMode="auto">
            <a:xfrm>
              <a:off x="2880" y="0"/>
              <a:ext cx="2881" cy="103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4" name="Line 116"/>
            <p:cNvSpPr>
              <a:spLocks noChangeShapeType="1"/>
            </p:cNvSpPr>
            <p:nvPr/>
          </p:nvSpPr>
          <p:spPr bwMode="auto">
            <a:xfrm>
              <a:off x="2880" y="0"/>
              <a:ext cx="2881" cy="1222"/>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5" name="Line 117"/>
            <p:cNvSpPr>
              <a:spLocks noChangeShapeType="1"/>
            </p:cNvSpPr>
            <p:nvPr/>
          </p:nvSpPr>
          <p:spPr bwMode="auto">
            <a:xfrm>
              <a:off x="2880" y="0"/>
              <a:ext cx="273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6" name="Line 118"/>
            <p:cNvSpPr>
              <a:spLocks noChangeShapeType="1"/>
            </p:cNvSpPr>
            <p:nvPr/>
          </p:nvSpPr>
          <p:spPr bwMode="auto">
            <a:xfrm>
              <a:off x="2880" y="0"/>
              <a:ext cx="2289"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7" name="Line 119"/>
            <p:cNvSpPr>
              <a:spLocks noChangeShapeType="1"/>
            </p:cNvSpPr>
            <p:nvPr/>
          </p:nvSpPr>
          <p:spPr bwMode="auto">
            <a:xfrm>
              <a:off x="2880" y="0"/>
              <a:ext cx="187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8" name="Line 120"/>
            <p:cNvSpPr>
              <a:spLocks noChangeShapeType="1"/>
            </p:cNvSpPr>
            <p:nvPr/>
          </p:nvSpPr>
          <p:spPr bwMode="auto">
            <a:xfrm>
              <a:off x="2880" y="0"/>
              <a:ext cx="1453"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9" name="Line 121"/>
            <p:cNvSpPr>
              <a:spLocks noChangeShapeType="1"/>
            </p:cNvSpPr>
            <p:nvPr/>
          </p:nvSpPr>
          <p:spPr bwMode="auto">
            <a:xfrm>
              <a:off x="2880" y="0"/>
              <a:ext cx="1083"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0" name="Line 122"/>
            <p:cNvSpPr>
              <a:spLocks noChangeShapeType="1"/>
            </p:cNvSpPr>
            <p:nvPr/>
          </p:nvSpPr>
          <p:spPr bwMode="auto">
            <a:xfrm>
              <a:off x="2880" y="0"/>
              <a:ext cx="715"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1" name="Line 123"/>
            <p:cNvSpPr>
              <a:spLocks noChangeShapeType="1"/>
            </p:cNvSpPr>
            <p:nvPr/>
          </p:nvSpPr>
          <p:spPr bwMode="auto">
            <a:xfrm>
              <a:off x="2880" y="0"/>
              <a:ext cx="346"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2" name="Line 124"/>
            <p:cNvSpPr>
              <a:spLocks noChangeShapeType="1"/>
            </p:cNvSpPr>
            <p:nvPr/>
          </p:nvSpPr>
          <p:spPr bwMode="auto">
            <a:xfrm>
              <a:off x="2880" y="0"/>
              <a:ext cx="1"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3" name="Line 125"/>
            <p:cNvSpPr>
              <a:spLocks noChangeShapeType="1"/>
            </p:cNvSpPr>
            <p:nvPr/>
          </p:nvSpPr>
          <p:spPr bwMode="auto">
            <a:xfrm>
              <a:off x="2880" y="0"/>
              <a:ext cx="2881" cy="89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4" name="Line 126"/>
            <p:cNvSpPr>
              <a:spLocks noChangeShapeType="1"/>
            </p:cNvSpPr>
            <p:nvPr/>
          </p:nvSpPr>
          <p:spPr bwMode="auto">
            <a:xfrm>
              <a:off x="2880" y="0"/>
              <a:ext cx="2881" cy="77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5" name="Line 127"/>
            <p:cNvSpPr>
              <a:spLocks noChangeShapeType="1"/>
            </p:cNvSpPr>
            <p:nvPr/>
          </p:nvSpPr>
          <p:spPr bwMode="auto">
            <a:xfrm>
              <a:off x="2880" y="0"/>
              <a:ext cx="2881" cy="6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6" name="Line 128"/>
            <p:cNvSpPr>
              <a:spLocks noChangeShapeType="1"/>
            </p:cNvSpPr>
            <p:nvPr/>
          </p:nvSpPr>
          <p:spPr bwMode="auto">
            <a:xfrm>
              <a:off x="2880" y="0"/>
              <a:ext cx="2881" cy="557"/>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7" name="Line 129"/>
            <p:cNvSpPr>
              <a:spLocks noChangeShapeType="1"/>
            </p:cNvSpPr>
            <p:nvPr/>
          </p:nvSpPr>
          <p:spPr bwMode="auto">
            <a:xfrm>
              <a:off x="2906" y="0"/>
              <a:ext cx="2855" cy="4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8" name="Line 130"/>
            <p:cNvSpPr>
              <a:spLocks noChangeShapeType="1"/>
            </p:cNvSpPr>
            <p:nvPr/>
          </p:nvSpPr>
          <p:spPr bwMode="auto">
            <a:xfrm>
              <a:off x="2880" y="0"/>
              <a:ext cx="2881" cy="37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9" name="Line 131"/>
            <p:cNvSpPr>
              <a:spLocks noChangeShapeType="1"/>
            </p:cNvSpPr>
            <p:nvPr/>
          </p:nvSpPr>
          <p:spPr bwMode="auto">
            <a:xfrm>
              <a:off x="2880" y="0"/>
              <a:ext cx="2881" cy="29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0" name="Line 132"/>
            <p:cNvSpPr>
              <a:spLocks noChangeShapeType="1"/>
            </p:cNvSpPr>
            <p:nvPr/>
          </p:nvSpPr>
          <p:spPr bwMode="auto">
            <a:xfrm>
              <a:off x="2880" y="0"/>
              <a:ext cx="2881" cy="21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1" name="Line 133"/>
            <p:cNvSpPr>
              <a:spLocks noChangeShapeType="1"/>
            </p:cNvSpPr>
            <p:nvPr/>
          </p:nvSpPr>
          <p:spPr bwMode="auto">
            <a:xfrm>
              <a:off x="2880" y="0"/>
              <a:ext cx="2881" cy="155"/>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2" name="Line 134"/>
            <p:cNvSpPr>
              <a:spLocks noChangeShapeType="1"/>
            </p:cNvSpPr>
            <p:nvPr/>
          </p:nvSpPr>
          <p:spPr bwMode="auto">
            <a:xfrm>
              <a:off x="2880" y="0"/>
              <a:ext cx="2881" cy="9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3" name="Line 135"/>
            <p:cNvSpPr>
              <a:spLocks noChangeShapeType="1"/>
            </p:cNvSpPr>
            <p:nvPr/>
          </p:nvSpPr>
          <p:spPr bwMode="auto">
            <a:xfrm>
              <a:off x="2880" y="0"/>
              <a:ext cx="2881" cy="4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4" name="Line 136"/>
            <p:cNvSpPr>
              <a:spLocks noChangeShapeType="1"/>
            </p:cNvSpPr>
            <p:nvPr/>
          </p:nvSpPr>
          <p:spPr bwMode="auto">
            <a:xfrm flipH="1">
              <a:off x="0" y="0"/>
              <a:ext cx="2880"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5" name="Line 137"/>
            <p:cNvSpPr>
              <a:spLocks noChangeShapeType="1"/>
            </p:cNvSpPr>
            <p:nvPr/>
          </p:nvSpPr>
          <p:spPr bwMode="auto">
            <a:xfrm flipH="1">
              <a:off x="0" y="0"/>
              <a:ext cx="2880" cy="103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6" name="Line 138"/>
            <p:cNvSpPr>
              <a:spLocks noChangeShapeType="1"/>
            </p:cNvSpPr>
            <p:nvPr/>
          </p:nvSpPr>
          <p:spPr bwMode="auto">
            <a:xfrm flipH="1">
              <a:off x="0" y="0"/>
              <a:ext cx="2880" cy="1222"/>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7" name="Line 139"/>
            <p:cNvSpPr>
              <a:spLocks noChangeShapeType="1"/>
            </p:cNvSpPr>
            <p:nvPr/>
          </p:nvSpPr>
          <p:spPr bwMode="auto">
            <a:xfrm flipH="1">
              <a:off x="151" y="0"/>
              <a:ext cx="2729"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8" name="Line 140"/>
            <p:cNvSpPr>
              <a:spLocks noChangeShapeType="1"/>
            </p:cNvSpPr>
            <p:nvPr/>
          </p:nvSpPr>
          <p:spPr bwMode="auto">
            <a:xfrm flipH="1">
              <a:off x="594" y="0"/>
              <a:ext cx="2286"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9" name="Line 141"/>
            <p:cNvSpPr>
              <a:spLocks noChangeShapeType="1"/>
            </p:cNvSpPr>
            <p:nvPr/>
          </p:nvSpPr>
          <p:spPr bwMode="auto">
            <a:xfrm flipH="1">
              <a:off x="1010" y="0"/>
              <a:ext cx="1870"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0" name="Line 142"/>
            <p:cNvSpPr>
              <a:spLocks noChangeShapeType="1"/>
            </p:cNvSpPr>
            <p:nvPr/>
          </p:nvSpPr>
          <p:spPr bwMode="auto">
            <a:xfrm flipH="1">
              <a:off x="1429" y="0"/>
              <a:ext cx="1451"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1" name="Line 143"/>
            <p:cNvSpPr>
              <a:spLocks noChangeShapeType="1"/>
            </p:cNvSpPr>
            <p:nvPr/>
          </p:nvSpPr>
          <p:spPr bwMode="auto">
            <a:xfrm flipH="1">
              <a:off x="1802" y="0"/>
              <a:ext cx="1078"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2" name="Line 144"/>
            <p:cNvSpPr>
              <a:spLocks noChangeShapeType="1"/>
            </p:cNvSpPr>
            <p:nvPr/>
          </p:nvSpPr>
          <p:spPr bwMode="auto">
            <a:xfrm flipH="1">
              <a:off x="2168" y="0"/>
              <a:ext cx="71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3" name="Line 145"/>
            <p:cNvSpPr>
              <a:spLocks noChangeShapeType="1"/>
            </p:cNvSpPr>
            <p:nvPr/>
          </p:nvSpPr>
          <p:spPr bwMode="auto">
            <a:xfrm flipH="1">
              <a:off x="2538" y="0"/>
              <a:ext cx="34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4" name="Line 146"/>
            <p:cNvSpPr>
              <a:spLocks noChangeShapeType="1"/>
            </p:cNvSpPr>
            <p:nvPr/>
          </p:nvSpPr>
          <p:spPr bwMode="auto">
            <a:xfrm flipH="1">
              <a:off x="0" y="0"/>
              <a:ext cx="2880" cy="89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5" name="Line 147"/>
            <p:cNvSpPr>
              <a:spLocks noChangeShapeType="1"/>
            </p:cNvSpPr>
            <p:nvPr/>
          </p:nvSpPr>
          <p:spPr bwMode="auto">
            <a:xfrm flipH="1">
              <a:off x="0" y="0"/>
              <a:ext cx="2880" cy="77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6" name="Line 148"/>
            <p:cNvSpPr>
              <a:spLocks noChangeShapeType="1"/>
            </p:cNvSpPr>
            <p:nvPr/>
          </p:nvSpPr>
          <p:spPr bwMode="auto">
            <a:xfrm flipH="1">
              <a:off x="0" y="0"/>
              <a:ext cx="2880" cy="6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7" name="Line 149"/>
            <p:cNvSpPr>
              <a:spLocks noChangeShapeType="1"/>
            </p:cNvSpPr>
            <p:nvPr/>
          </p:nvSpPr>
          <p:spPr bwMode="auto">
            <a:xfrm flipH="1">
              <a:off x="0" y="0"/>
              <a:ext cx="2880" cy="557"/>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8" name="Line 150"/>
            <p:cNvSpPr>
              <a:spLocks noChangeShapeType="1"/>
            </p:cNvSpPr>
            <p:nvPr/>
          </p:nvSpPr>
          <p:spPr bwMode="auto">
            <a:xfrm flipH="1">
              <a:off x="0" y="0"/>
              <a:ext cx="2856" cy="4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9" name="Line 151"/>
            <p:cNvSpPr>
              <a:spLocks noChangeShapeType="1"/>
            </p:cNvSpPr>
            <p:nvPr/>
          </p:nvSpPr>
          <p:spPr bwMode="auto">
            <a:xfrm flipH="1">
              <a:off x="0" y="0"/>
              <a:ext cx="2880" cy="37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0" name="Line 152"/>
            <p:cNvSpPr>
              <a:spLocks noChangeShapeType="1"/>
            </p:cNvSpPr>
            <p:nvPr/>
          </p:nvSpPr>
          <p:spPr bwMode="auto">
            <a:xfrm flipH="1">
              <a:off x="0" y="0"/>
              <a:ext cx="2880" cy="29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1" name="Line 153"/>
            <p:cNvSpPr>
              <a:spLocks noChangeShapeType="1"/>
            </p:cNvSpPr>
            <p:nvPr/>
          </p:nvSpPr>
          <p:spPr bwMode="auto">
            <a:xfrm flipH="1">
              <a:off x="0" y="0"/>
              <a:ext cx="2880" cy="21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2" name="Line 154"/>
            <p:cNvSpPr>
              <a:spLocks noChangeShapeType="1"/>
            </p:cNvSpPr>
            <p:nvPr/>
          </p:nvSpPr>
          <p:spPr bwMode="auto">
            <a:xfrm flipH="1">
              <a:off x="0" y="0"/>
              <a:ext cx="2880" cy="155"/>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3" name="Line 155"/>
            <p:cNvSpPr>
              <a:spLocks noChangeShapeType="1"/>
            </p:cNvSpPr>
            <p:nvPr/>
          </p:nvSpPr>
          <p:spPr bwMode="auto">
            <a:xfrm flipH="1">
              <a:off x="0" y="0"/>
              <a:ext cx="2880" cy="9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4" name="Line 156"/>
            <p:cNvSpPr>
              <a:spLocks noChangeShapeType="1"/>
            </p:cNvSpPr>
            <p:nvPr/>
          </p:nvSpPr>
          <p:spPr bwMode="auto">
            <a:xfrm flipH="1">
              <a:off x="0" y="0"/>
              <a:ext cx="2880" cy="4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5" name="Line 157"/>
            <p:cNvSpPr>
              <a:spLocks noChangeShapeType="1"/>
            </p:cNvSpPr>
            <p:nvPr/>
          </p:nvSpPr>
          <p:spPr bwMode="auto">
            <a:xfrm>
              <a:off x="0" y="1177"/>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6" name="Line 158"/>
            <p:cNvSpPr>
              <a:spLocks noChangeShapeType="1"/>
            </p:cNvSpPr>
            <p:nvPr/>
          </p:nvSpPr>
          <p:spPr bwMode="auto">
            <a:xfrm>
              <a:off x="0" y="990"/>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7" name="Line 159"/>
            <p:cNvSpPr>
              <a:spLocks noChangeShapeType="1"/>
            </p:cNvSpPr>
            <p:nvPr/>
          </p:nvSpPr>
          <p:spPr bwMode="auto">
            <a:xfrm>
              <a:off x="0" y="821"/>
              <a:ext cx="5758"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8" name="Line 160"/>
            <p:cNvSpPr>
              <a:spLocks noChangeShapeType="1"/>
            </p:cNvSpPr>
            <p:nvPr/>
          </p:nvSpPr>
          <p:spPr bwMode="auto">
            <a:xfrm>
              <a:off x="0" y="671"/>
              <a:ext cx="5758"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9" name="Line 161"/>
            <p:cNvSpPr>
              <a:spLocks noChangeShapeType="1"/>
            </p:cNvSpPr>
            <p:nvPr/>
          </p:nvSpPr>
          <p:spPr bwMode="auto">
            <a:xfrm>
              <a:off x="0" y="541"/>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0" name="Line 162"/>
            <p:cNvSpPr>
              <a:spLocks noChangeShapeType="1"/>
            </p:cNvSpPr>
            <p:nvPr/>
          </p:nvSpPr>
          <p:spPr bwMode="auto">
            <a:xfrm>
              <a:off x="0" y="418"/>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1" name="Line 163"/>
            <p:cNvSpPr>
              <a:spLocks noChangeShapeType="1"/>
            </p:cNvSpPr>
            <p:nvPr/>
          </p:nvSpPr>
          <p:spPr bwMode="auto">
            <a:xfrm>
              <a:off x="0" y="305"/>
              <a:ext cx="5761" cy="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2" name="Line 164"/>
            <p:cNvSpPr>
              <a:spLocks noChangeShapeType="1"/>
            </p:cNvSpPr>
            <p:nvPr/>
          </p:nvSpPr>
          <p:spPr bwMode="auto">
            <a:xfrm>
              <a:off x="0" y="216"/>
              <a:ext cx="5734"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3" name="Line 165"/>
            <p:cNvSpPr>
              <a:spLocks noChangeShapeType="1"/>
            </p:cNvSpPr>
            <p:nvPr/>
          </p:nvSpPr>
          <p:spPr bwMode="auto">
            <a:xfrm flipV="1">
              <a:off x="0" y="139"/>
              <a:ext cx="5761" cy="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4" name="Line 166"/>
            <p:cNvSpPr>
              <a:spLocks noChangeShapeType="1"/>
            </p:cNvSpPr>
            <p:nvPr/>
          </p:nvSpPr>
          <p:spPr bwMode="auto">
            <a:xfrm>
              <a:off x="0" y="88"/>
              <a:ext cx="5761" cy="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5" name="Line 167"/>
            <p:cNvSpPr>
              <a:spLocks noChangeShapeType="1"/>
            </p:cNvSpPr>
            <p:nvPr/>
          </p:nvSpPr>
          <p:spPr bwMode="auto">
            <a:xfrm flipV="1">
              <a:off x="0" y="61"/>
              <a:ext cx="5761" cy="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6" name="Line 168"/>
            <p:cNvSpPr>
              <a:spLocks noChangeShapeType="1"/>
            </p:cNvSpPr>
            <p:nvPr/>
          </p:nvSpPr>
          <p:spPr bwMode="auto">
            <a:xfrm>
              <a:off x="26" y="30"/>
              <a:ext cx="5735"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7" name="Line 169"/>
            <p:cNvSpPr>
              <a:spLocks noChangeShapeType="1"/>
            </p:cNvSpPr>
            <p:nvPr/>
          </p:nvSpPr>
          <p:spPr bwMode="auto">
            <a:xfrm>
              <a:off x="0" y="14"/>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grpSp>
      <p:pic>
        <p:nvPicPr>
          <p:cNvPr id="76" name="图片 6"/>
          <p:cNvPicPr>
            <a:picLocks noChangeAspect="1" noChangeArrowheads="1"/>
          </p:cNvPicPr>
          <p:nvPr/>
        </p:nvPicPr>
        <p:blipFill>
          <a:blip r:embed="rId4"/>
          <a:srcRect/>
          <a:stretch>
            <a:fillRect/>
          </a:stretch>
        </p:blipFill>
        <p:spPr bwMode="auto">
          <a:xfrm>
            <a:off x="2714612" y="2285992"/>
            <a:ext cx="2571768" cy="18859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7" name="Picture 1"/>
          <p:cNvPicPr>
            <a:picLocks noChangeAspect="1" noChangeArrowheads="1"/>
          </p:cNvPicPr>
          <p:nvPr/>
        </p:nvPicPr>
        <p:blipFill>
          <a:blip r:embed="rId5"/>
          <a:srcRect/>
          <a:stretch>
            <a:fillRect/>
          </a:stretch>
        </p:blipFill>
        <p:spPr bwMode="auto">
          <a:xfrm>
            <a:off x="5857884" y="2214554"/>
            <a:ext cx="2381267" cy="1714512"/>
          </a:xfrm>
          <a:prstGeom prst="rect">
            <a:avLst/>
          </a:prstGeom>
          <a:noFill/>
          <a:ln w="9525">
            <a:noFill/>
            <a:miter lim="800000"/>
            <a:headEnd/>
            <a:tailEnd/>
          </a:ln>
        </p:spPr>
      </p:pic>
      <p:sp>
        <p:nvSpPr>
          <p:cNvPr id="79" name="Rectangle 7"/>
          <p:cNvSpPr>
            <a:spLocks noChangeArrowheads="1"/>
          </p:cNvSpPr>
          <p:nvPr/>
        </p:nvSpPr>
        <p:spPr bwMode="auto">
          <a:xfrm>
            <a:off x="2500298" y="4429132"/>
            <a:ext cx="6357984" cy="1692771"/>
          </a:xfrm>
          <a:prstGeom prst="rect">
            <a:avLst/>
          </a:prstGeom>
          <a:noFill/>
          <a:ln w="9525">
            <a:noFill/>
            <a:miter lim="800000"/>
            <a:headEnd/>
            <a:tailEnd/>
          </a:ln>
        </p:spPr>
        <p:txBody>
          <a:bodyPr wrap="square" anchor="ctr">
            <a:spAutoFit/>
          </a:bodyPr>
          <a:lstStyle/>
          <a:p>
            <a:pPr>
              <a:lnSpc>
                <a:spcPct val="130000"/>
              </a:lnSpc>
              <a:buClr>
                <a:srgbClr val="FF0000"/>
              </a:buClr>
              <a:buFont typeface="Wingdings" pitchFamily="2" charset="2"/>
              <a:buChar char="l"/>
            </a:pPr>
            <a:r>
              <a:rPr lang="zh-CN" altLang="en-US" sz="2000" dirty="0" smtClean="0">
                <a:solidFill>
                  <a:schemeClr val="tx1"/>
                </a:solidFill>
                <a:latin typeface="微软雅黑" pitchFamily="34" charset="-122"/>
                <a:ea typeface="微软雅黑" pitchFamily="34" charset="-122"/>
              </a:rPr>
              <a:t>该控制器为工业自动化的主流控制器，台山</a:t>
            </a:r>
            <a:r>
              <a:rPr lang="en-US" altLang="zh-CN" sz="2000" dirty="0" smtClean="0">
                <a:solidFill>
                  <a:schemeClr val="tx1"/>
                </a:solidFill>
                <a:latin typeface="微软雅黑" pitchFamily="34" charset="-122"/>
                <a:ea typeface="微软雅黑" pitchFamily="34" charset="-122"/>
              </a:rPr>
              <a:t>1750MW</a:t>
            </a:r>
            <a:r>
              <a:rPr lang="zh-CN" altLang="en-US" sz="2000" dirty="0" smtClean="0">
                <a:solidFill>
                  <a:schemeClr val="tx1"/>
                </a:solidFill>
                <a:latin typeface="微软雅黑" pitchFamily="34" charset="-122"/>
                <a:ea typeface="微软雅黑" pitchFamily="34" charset="-122"/>
              </a:rPr>
              <a:t>核电励磁也已采用该控制器；</a:t>
            </a:r>
            <a:endParaRPr lang="zh-CN" altLang="en-US" sz="2000" dirty="0">
              <a:solidFill>
                <a:schemeClr val="tx1"/>
              </a:solidFill>
              <a:latin typeface="微软雅黑" pitchFamily="34" charset="-122"/>
              <a:ea typeface="微软雅黑" pitchFamily="34" charset="-122"/>
            </a:endParaRPr>
          </a:p>
          <a:p>
            <a:pPr>
              <a:lnSpc>
                <a:spcPct val="130000"/>
              </a:lnSpc>
              <a:buClr>
                <a:srgbClr val="FF0000"/>
              </a:buClr>
              <a:buFont typeface="Wingdings" pitchFamily="2" charset="2"/>
              <a:buChar char="l"/>
            </a:pPr>
            <a:r>
              <a:rPr lang="en-US" altLang="zh-CN" sz="2000" dirty="0" smtClean="0">
                <a:solidFill>
                  <a:schemeClr val="tx1"/>
                </a:solidFill>
                <a:latin typeface="微软雅黑" pitchFamily="34" charset="-122"/>
                <a:ea typeface="微软雅黑" pitchFamily="34" charset="-122"/>
              </a:rPr>
              <a:t> </a:t>
            </a:r>
            <a:r>
              <a:rPr lang="zh-CN" altLang="en-US" sz="2000" dirty="0">
                <a:solidFill>
                  <a:schemeClr val="tx1"/>
                </a:solidFill>
                <a:latin typeface="微软雅黑" pitchFamily="34" charset="-122"/>
                <a:ea typeface="微软雅黑" pitchFamily="34" charset="-122"/>
              </a:rPr>
              <a:t>极高的</a:t>
            </a:r>
            <a:r>
              <a:rPr lang="zh-CN" altLang="en-US" sz="2000" dirty="0">
                <a:solidFill>
                  <a:srgbClr val="FF0000"/>
                </a:solidFill>
                <a:latin typeface="微软雅黑" pitchFamily="34" charset="-122"/>
                <a:ea typeface="微软雅黑" pitchFamily="34" charset="-122"/>
              </a:rPr>
              <a:t>可靠性</a:t>
            </a:r>
            <a:r>
              <a:rPr lang="en-US" altLang="en-US" sz="2000" dirty="0">
                <a:solidFill>
                  <a:schemeClr val="tx1"/>
                </a:solidFill>
                <a:latin typeface="微软雅黑" pitchFamily="34" charset="-122"/>
                <a:ea typeface="微软雅黑" pitchFamily="34" charset="-122"/>
              </a:rPr>
              <a:t>:</a:t>
            </a:r>
            <a:r>
              <a:rPr lang="zh-CN" altLang="en-US" sz="2000" dirty="0">
                <a:solidFill>
                  <a:schemeClr val="tx1"/>
                </a:solidFill>
                <a:latin typeface="微软雅黑" pitchFamily="34" charset="-122"/>
                <a:ea typeface="微软雅黑" pitchFamily="34" charset="-122"/>
              </a:rPr>
              <a:t>其</a:t>
            </a:r>
            <a:r>
              <a:rPr lang="en-US" altLang="en-US" sz="2000" dirty="0">
                <a:solidFill>
                  <a:schemeClr val="tx1"/>
                </a:solidFill>
                <a:latin typeface="微软雅黑" pitchFamily="34" charset="-122"/>
                <a:ea typeface="微软雅黑" pitchFamily="34" charset="-122"/>
              </a:rPr>
              <a:t>MTBF</a:t>
            </a:r>
            <a:r>
              <a:rPr lang="zh-CN" altLang="en-US" sz="2000" dirty="0">
                <a:solidFill>
                  <a:schemeClr val="tx1"/>
                </a:solidFill>
                <a:latin typeface="微软雅黑" pitchFamily="34" charset="-122"/>
                <a:ea typeface="微软雅黑" pitchFamily="34" charset="-122"/>
              </a:rPr>
              <a:t>高达</a:t>
            </a:r>
            <a:r>
              <a:rPr lang="en-US" altLang="en-US" sz="2000" dirty="0">
                <a:solidFill>
                  <a:schemeClr val="tx1"/>
                </a:solidFill>
                <a:latin typeface="微软雅黑" pitchFamily="34" charset="-122"/>
                <a:ea typeface="微软雅黑" pitchFamily="34" charset="-122"/>
              </a:rPr>
              <a:t>50</a:t>
            </a:r>
            <a:r>
              <a:rPr lang="zh-CN" altLang="en-US" sz="2000" dirty="0">
                <a:solidFill>
                  <a:schemeClr val="tx1"/>
                </a:solidFill>
                <a:latin typeface="微软雅黑" pitchFamily="34" charset="-122"/>
                <a:ea typeface="微软雅黑" pitchFamily="34" charset="-122"/>
              </a:rPr>
              <a:t>万小时；</a:t>
            </a:r>
          </a:p>
          <a:p>
            <a:pPr>
              <a:lnSpc>
                <a:spcPct val="130000"/>
              </a:lnSpc>
              <a:buClr>
                <a:srgbClr val="FF0000"/>
              </a:buClr>
              <a:buFont typeface="Wingdings" pitchFamily="2" charset="2"/>
              <a:buChar char="l"/>
            </a:pPr>
            <a:r>
              <a:rPr lang="zh-CN" altLang="en-US" sz="2000" dirty="0" smtClean="0">
                <a:solidFill>
                  <a:schemeClr val="tx1"/>
                </a:solidFill>
                <a:latin typeface="微软雅黑" pitchFamily="34" charset="-122"/>
                <a:ea typeface="微软雅黑" pitchFamily="34" charset="-122"/>
              </a:rPr>
              <a:t>模块</a:t>
            </a:r>
            <a:r>
              <a:rPr lang="zh-CN" altLang="en-US" sz="2000" dirty="0">
                <a:solidFill>
                  <a:schemeClr val="tx1"/>
                </a:solidFill>
                <a:latin typeface="微软雅黑" pitchFamily="34" charset="-122"/>
                <a:ea typeface="微软雅黑" pitchFamily="34" charset="-122"/>
              </a:rPr>
              <a:t>可热插拔，安装维护简单，可有效缩短</a:t>
            </a:r>
            <a:r>
              <a:rPr lang="zh-CN" altLang="en-US" sz="2000" dirty="0" smtClean="0">
                <a:solidFill>
                  <a:schemeClr val="tx1"/>
                </a:solidFill>
                <a:latin typeface="微软雅黑" pitchFamily="34" charset="-122"/>
                <a:ea typeface="微软雅黑" pitchFamily="34" charset="-122"/>
              </a:rPr>
              <a:t>维护时间</a:t>
            </a:r>
            <a:endParaRPr lang="zh-CN" altLang="en-US" sz="2000" dirty="0">
              <a:solidFill>
                <a:schemeClr val="tx1"/>
              </a:solidFill>
              <a:latin typeface="黑体" pitchFamily="2" charset="-122"/>
              <a:ea typeface="黑体" pitchFamily="2" charset="-122"/>
            </a:endParaRPr>
          </a:p>
        </p:txBody>
      </p:sp>
      <p:sp>
        <p:nvSpPr>
          <p:cNvPr id="81" name="矩形 80"/>
          <p:cNvSpPr/>
          <p:nvPr/>
        </p:nvSpPr>
        <p:spPr>
          <a:xfrm>
            <a:off x="5572132" y="4071942"/>
            <a:ext cx="2190023" cy="400110"/>
          </a:xfrm>
          <a:prstGeom prst="rect">
            <a:avLst/>
          </a:prstGeom>
        </p:spPr>
        <p:txBody>
          <a:bodyPr wrap="none">
            <a:spAutoFit/>
          </a:bodyPr>
          <a:lstStyle/>
          <a:p>
            <a:r>
              <a:rPr lang="zh-CN" altLang="en-US" sz="2000" dirty="0" smtClean="0">
                <a:solidFill>
                  <a:srgbClr val="FF0000"/>
                </a:solidFill>
                <a:latin typeface="微软雅黑" pitchFamily="34" charset="-122"/>
                <a:ea typeface="微软雅黑" pitchFamily="34" charset="-122"/>
              </a:rPr>
              <a:t>贝加莱</a:t>
            </a:r>
            <a:r>
              <a:rPr lang="en-US" altLang="zh-CN" sz="2000" dirty="0" smtClean="0">
                <a:solidFill>
                  <a:srgbClr val="FF0000"/>
                </a:solidFill>
                <a:latin typeface="微软雅黑" pitchFamily="34" charset="-122"/>
                <a:ea typeface="微软雅黑" pitchFamily="34" charset="-122"/>
              </a:rPr>
              <a:t>X20</a:t>
            </a:r>
            <a:r>
              <a:rPr lang="zh-CN" altLang="en-US" sz="2000" dirty="0" smtClean="0">
                <a:solidFill>
                  <a:srgbClr val="FF0000"/>
                </a:solidFill>
                <a:latin typeface="微软雅黑" pitchFamily="34" charset="-122"/>
                <a:ea typeface="微软雅黑" pitchFamily="34" charset="-122"/>
              </a:rPr>
              <a:t>控制器</a:t>
            </a:r>
            <a:endParaRPr lang="zh-CN" altLang="en-US" sz="2000" dirty="0">
              <a:solidFill>
                <a:srgbClr val="FF0000"/>
              </a:solidFill>
              <a:latin typeface="微软雅黑" pitchFamily="34" charset="-122"/>
              <a:ea typeface="微软雅黑" pitchFamily="34" charset="-122"/>
            </a:endParaRPr>
          </a:p>
        </p:txBody>
      </p:sp>
      <p:sp>
        <p:nvSpPr>
          <p:cNvPr id="78" name="矩形 77"/>
          <p:cNvSpPr/>
          <p:nvPr/>
        </p:nvSpPr>
        <p:spPr>
          <a:xfrm>
            <a:off x="5000628" y="214290"/>
            <a:ext cx="3416320" cy="523220"/>
          </a:xfrm>
          <a:prstGeom prst="rect">
            <a:avLst/>
          </a:prstGeom>
        </p:spPr>
        <p:txBody>
          <a:bodyPr wrap="none">
            <a:spAutoFit/>
          </a:bodyPr>
          <a:lstStyle/>
          <a:p>
            <a:r>
              <a:rPr lang="zh-CN" altLang="en-US" b="1" dirty="0" smtClean="0">
                <a:latin typeface="微软雅黑" pitchFamily="34" charset="-122"/>
                <a:ea typeface="微软雅黑" pitchFamily="34" charset="-122"/>
              </a:rPr>
              <a:t>技术难点及解决方案</a:t>
            </a:r>
            <a:endParaRPr lang="zh-CN" altLang="en-US" b="1" dirty="0">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childTnLst>
                          </p:cTn>
                        </p:par>
                        <p:par>
                          <p:cTn id="11" fill="hold" nodeType="afterGroup">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wipe(left)">
                                      <p:cBhvr>
                                        <p:cTn id="14" dur="500"/>
                                        <p:tgtEl>
                                          <p:spTgt spid="5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6"/>
                                        </p:tgtEl>
                                        <p:attrNameLst>
                                          <p:attrName>style.visibility</p:attrName>
                                        </p:attrNameLst>
                                      </p:cBhvr>
                                      <p:to>
                                        <p:strVal val="visible"/>
                                      </p:to>
                                    </p:set>
                                    <p:anim calcmode="lin" valueType="num">
                                      <p:cBhvr additive="base">
                                        <p:cTn id="19" dur="500" fill="hold"/>
                                        <p:tgtEl>
                                          <p:spTgt spid="76"/>
                                        </p:tgtEl>
                                        <p:attrNameLst>
                                          <p:attrName>ppt_x</p:attrName>
                                        </p:attrNameLst>
                                      </p:cBhvr>
                                      <p:tavLst>
                                        <p:tav tm="0">
                                          <p:val>
                                            <p:strVal val="#ppt_x"/>
                                          </p:val>
                                        </p:tav>
                                        <p:tav tm="100000">
                                          <p:val>
                                            <p:strVal val="#ppt_x"/>
                                          </p:val>
                                        </p:tav>
                                      </p:tavLst>
                                    </p:anim>
                                    <p:anim calcmode="lin" valueType="num">
                                      <p:cBhvr additive="base">
                                        <p:cTn id="20" dur="500" fill="hold"/>
                                        <p:tgtEl>
                                          <p:spTgt spid="7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7"/>
                                        </p:tgtEl>
                                        <p:attrNameLst>
                                          <p:attrName>style.visibility</p:attrName>
                                        </p:attrNameLst>
                                      </p:cBhvr>
                                      <p:to>
                                        <p:strVal val="visible"/>
                                      </p:to>
                                    </p:set>
                                    <p:anim calcmode="lin" valueType="num">
                                      <p:cBhvr additive="base">
                                        <p:cTn id="23" dur="500" fill="hold"/>
                                        <p:tgtEl>
                                          <p:spTgt spid="77"/>
                                        </p:tgtEl>
                                        <p:attrNameLst>
                                          <p:attrName>ppt_x</p:attrName>
                                        </p:attrNameLst>
                                      </p:cBhvr>
                                      <p:tavLst>
                                        <p:tav tm="0">
                                          <p:val>
                                            <p:strVal val="#ppt_x"/>
                                          </p:val>
                                        </p:tav>
                                        <p:tav tm="100000">
                                          <p:val>
                                            <p:strVal val="#ppt_x"/>
                                          </p:val>
                                        </p:tav>
                                      </p:tavLst>
                                    </p:anim>
                                    <p:anim calcmode="lin" valueType="num">
                                      <p:cBhvr additive="base">
                                        <p:cTn id="24" dur="500" fill="hold"/>
                                        <p:tgtEl>
                                          <p:spTgt spid="77"/>
                                        </p:tgtEl>
                                        <p:attrNameLst>
                                          <p:attrName>ppt_y</p:attrName>
                                        </p:attrNameLst>
                                      </p:cBhvr>
                                      <p:tavLst>
                                        <p:tav tm="0">
                                          <p:val>
                                            <p:strVal val="1+#ppt_h/2"/>
                                          </p:val>
                                        </p:tav>
                                        <p:tav tm="100000">
                                          <p:val>
                                            <p:strVal val="#ppt_y"/>
                                          </p:val>
                                        </p:tav>
                                      </p:tavLst>
                                    </p:anim>
                                  </p:childTnLst>
                                </p:cTn>
                              </p:par>
                              <p:par>
                                <p:cTn id="25" presetID="2" presetClass="entr" presetSubtype="4" fill="hold" grpId="1" nodeType="withEffect">
                                  <p:stCondLst>
                                    <p:cond delay="0"/>
                                  </p:stCondLst>
                                  <p:childTnLst>
                                    <p:set>
                                      <p:cBhvr>
                                        <p:cTn id="26" dur="1" fill="hold">
                                          <p:stCondLst>
                                            <p:cond delay="0"/>
                                          </p:stCondLst>
                                        </p:cTn>
                                        <p:tgtEl>
                                          <p:spTgt spid="81"/>
                                        </p:tgtEl>
                                        <p:attrNameLst>
                                          <p:attrName>style.visibility</p:attrName>
                                        </p:attrNameLst>
                                      </p:cBhvr>
                                      <p:to>
                                        <p:strVal val="visible"/>
                                      </p:to>
                                    </p:set>
                                    <p:anim calcmode="lin" valueType="num">
                                      <p:cBhvr additive="base">
                                        <p:cTn id="27" dur="500" fill="hold"/>
                                        <p:tgtEl>
                                          <p:spTgt spid="81"/>
                                        </p:tgtEl>
                                        <p:attrNameLst>
                                          <p:attrName>ppt_x</p:attrName>
                                        </p:attrNameLst>
                                      </p:cBhvr>
                                      <p:tavLst>
                                        <p:tav tm="0">
                                          <p:val>
                                            <p:strVal val="#ppt_x"/>
                                          </p:val>
                                        </p:tav>
                                        <p:tav tm="100000">
                                          <p:val>
                                            <p:strVal val="#ppt_x"/>
                                          </p:val>
                                        </p:tav>
                                      </p:tavLst>
                                    </p:anim>
                                    <p:anim calcmode="lin" valueType="num">
                                      <p:cBhvr additive="base">
                                        <p:cTn id="28" dur="500" fill="hold"/>
                                        <p:tgtEl>
                                          <p:spTgt spid="81"/>
                                        </p:tgtEl>
                                        <p:attrNameLst>
                                          <p:attrName>ppt_y</p:attrName>
                                        </p:attrNameLst>
                                      </p:cBhvr>
                                      <p:tavLst>
                                        <p:tav tm="0">
                                          <p:val>
                                            <p:strVal val="1+#ppt_h/2"/>
                                          </p:val>
                                        </p:tav>
                                        <p:tav tm="100000">
                                          <p:val>
                                            <p:strVal val="#ppt_y"/>
                                          </p:val>
                                        </p:tav>
                                      </p:tavLst>
                                    </p:anim>
                                  </p:childTnLst>
                                </p:cTn>
                              </p:par>
                              <p:par>
                                <p:cTn id="29" presetID="2" presetClass="entr" presetSubtype="4" fill="hold" grpId="1" nodeType="with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500" fill="hold"/>
                                        <p:tgtEl>
                                          <p:spTgt spid="79"/>
                                        </p:tgtEl>
                                        <p:attrNameLst>
                                          <p:attrName>ppt_x</p:attrName>
                                        </p:attrNameLst>
                                      </p:cBhvr>
                                      <p:tavLst>
                                        <p:tav tm="0">
                                          <p:val>
                                            <p:strVal val="#ppt_x"/>
                                          </p:val>
                                        </p:tav>
                                        <p:tav tm="100000">
                                          <p:val>
                                            <p:strVal val="#ppt_x"/>
                                          </p:val>
                                        </p:tav>
                                      </p:tavLst>
                                    </p:anim>
                                    <p:anim calcmode="lin" valueType="num">
                                      <p:cBhvr additive="base">
                                        <p:cTn id="32"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50" grpId="0" animBg="1"/>
      <p:bldP spid="34" grpId="0" animBg="1"/>
      <p:bldP spid="79" grpId="1"/>
      <p:bldP spid="81"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图片 28"/>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939800"/>
            <a:ext cx="9144000" cy="1227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 name="Rectangle 11"/>
          <p:cNvSpPr>
            <a:spLocks noChangeArrowheads="1"/>
          </p:cNvSpPr>
          <p:nvPr/>
        </p:nvSpPr>
        <p:spPr bwMode="gray">
          <a:xfrm>
            <a:off x="2428861" y="1341438"/>
            <a:ext cx="6270640" cy="515926"/>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zh-CN" altLang="en-US" b="1" dirty="0" smtClean="0">
                <a:solidFill>
                  <a:schemeClr val="tx1"/>
                </a:solidFill>
                <a:latin typeface="微软雅黑" pitchFamily="34" charset="-122"/>
                <a:ea typeface="微软雅黑" pitchFamily="34" charset="-122"/>
              </a:rPr>
              <a:t>励磁调节控制器软件平台</a:t>
            </a:r>
            <a:r>
              <a:rPr lang="zh-CN" altLang="en-US" b="1" dirty="0" smtClean="0">
                <a:solidFill>
                  <a:schemeClr val="tx1"/>
                </a:solidFill>
                <a:latin typeface="黑体" pitchFamily="2" charset="-122"/>
                <a:ea typeface="黑体" pitchFamily="2" charset="-122"/>
              </a:rPr>
              <a:t>：</a:t>
            </a:r>
            <a:endParaRPr lang="zh-CN" altLang="en-US" b="1" noProof="1">
              <a:solidFill>
                <a:srgbClr val="0070C0"/>
              </a:solidFill>
              <a:latin typeface="微软雅黑" pitchFamily="34" charset="-122"/>
              <a:ea typeface="微软雅黑" pitchFamily="34" charset="-122"/>
              <a:cs typeface="Arial" charset="0"/>
            </a:endParaRPr>
          </a:p>
        </p:txBody>
      </p:sp>
      <p:sp>
        <p:nvSpPr>
          <p:cNvPr id="50" name="Rectangle 5"/>
          <p:cNvSpPr>
            <a:spLocks noChangeArrowheads="1"/>
          </p:cNvSpPr>
          <p:nvPr/>
        </p:nvSpPr>
        <p:spPr bwMode="gray">
          <a:xfrm>
            <a:off x="2428861" y="1928802"/>
            <a:ext cx="6270640" cy="4308486"/>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719138" indent="-342900">
              <a:lnSpc>
                <a:spcPct val="150000"/>
              </a:lnSpc>
              <a:defRPr/>
            </a:pPr>
            <a:endParaRPr kumimoji="1" lang="en-US" altLang="zh-CN" sz="2400" b="1" dirty="0">
              <a:solidFill>
                <a:srgbClr val="000000"/>
              </a:solidFill>
              <a:latin typeface="微软雅黑" pitchFamily="34" charset="-122"/>
              <a:ea typeface="微软雅黑" pitchFamily="34" charset="-122"/>
            </a:endParaRPr>
          </a:p>
        </p:txBody>
      </p:sp>
      <p:grpSp>
        <p:nvGrpSpPr>
          <p:cNvPr id="2" name="Group 8"/>
          <p:cNvGrpSpPr>
            <a:grpSpLocks/>
          </p:cNvGrpSpPr>
          <p:nvPr/>
        </p:nvGrpSpPr>
        <p:grpSpPr bwMode="auto">
          <a:xfrm>
            <a:off x="0" y="1341438"/>
            <a:ext cx="1482725" cy="1482725"/>
            <a:chOff x="1166" y="1342"/>
            <a:chExt cx="934" cy="934"/>
          </a:xfrm>
        </p:grpSpPr>
        <p:grpSp>
          <p:nvGrpSpPr>
            <p:cNvPr id="3" name="Group 9"/>
            <p:cNvGrpSpPr>
              <a:grpSpLocks/>
            </p:cNvGrpSpPr>
            <p:nvPr/>
          </p:nvGrpSpPr>
          <p:grpSpPr bwMode="auto">
            <a:xfrm>
              <a:off x="1162" y="1338"/>
              <a:ext cx="934" cy="934"/>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54345" name="Freeform 11"/>
                <p:cNvSpPr>
                  <a:spLocks/>
                </p:cNvSpPr>
                <p:nvPr/>
              </p:nvSpPr>
              <p:spPr bwMode="gray">
                <a:xfrm>
                  <a:off x="2866" y="1599"/>
                  <a:ext cx="1160" cy="1752"/>
                </a:xfrm>
                <a:custGeom>
                  <a:avLst/>
                  <a:gdLst>
                    <a:gd name="T0" fmla="*/ 13127462 w 794"/>
                    <a:gd name="T1" fmla="*/ 170100 h 1200"/>
                    <a:gd name="T2" fmla="*/ 11479599 w 794"/>
                    <a:gd name="T3" fmla="*/ 1111797 h 1200"/>
                    <a:gd name="T4" fmla="*/ 11418145 w 794"/>
                    <a:gd name="T5" fmla="*/ 1064724 h 1200"/>
                    <a:gd name="T6" fmla="*/ 11300538 w 794"/>
                    <a:gd name="T7" fmla="*/ 746324 h 1200"/>
                    <a:gd name="T8" fmla="*/ 11246430 w 794"/>
                    <a:gd name="T9" fmla="*/ 362585 h 1200"/>
                    <a:gd name="T10" fmla="*/ 10458612 w 794"/>
                    <a:gd name="T11" fmla="*/ 155620 h 1200"/>
                    <a:gd name="T12" fmla="*/ 10255983 w 794"/>
                    <a:gd name="T13" fmla="*/ 922343 h 1200"/>
                    <a:gd name="T14" fmla="*/ 10548584 w 794"/>
                    <a:gd name="T15" fmla="*/ 1167639 h 1200"/>
                    <a:gd name="T16" fmla="*/ 10548584 w 794"/>
                    <a:gd name="T17" fmla="*/ 1167639 h 1200"/>
                    <a:gd name="T18" fmla="*/ 10766436 w 794"/>
                    <a:gd name="T19" fmla="*/ 1427499 h 1200"/>
                    <a:gd name="T20" fmla="*/ 10766436 w 794"/>
                    <a:gd name="T21" fmla="*/ 1507240 h 1200"/>
                    <a:gd name="T22" fmla="*/ 9096814 w 794"/>
                    <a:gd name="T23" fmla="*/ 2451200 h 1200"/>
                    <a:gd name="T24" fmla="*/ 10510500 w 794"/>
                    <a:gd name="T25" fmla="*/ 7616306 h 1200"/>
                    <a:gd name="T26" fmla="*/ 9096814 w 794"/>
                    <a:gd name="T27" fmla="*/ 12762678 h 1200"/>
                    <a:gd name="T28" fmla="*/ 0 w 794"/>
                    <a:gd name="T29" fmla="*/ 17948035 h 1200"/>
                    <a:gd name="T30" fmla="*/ 0 w 794"/>
                    <a:gd name="T31" fmla="*/ 19643936 h 1200"/>
                    <a:gd name="T32" fmla="*/ 0 w 794"/>
                    <a:gd name="T33" fmla="*/ 19851653 h 1200"/>
                    <a:gd name="T34" fmla="*/ 81146 w 794"/>
                    <a:gd name="T35" fmla="*/ 19889251 h 1200"/>
                    <a:gd name="T36" fmla="*/ 424730 w 794"/>
                    <a:gd name="T37" fmla="*/ 19805797 h 1200"/>
                    <a:gd name="T38" fmla="*/ 424730 w 794"/>
                    <a:gd name="T39" fmla="*/ 19805797 h 1200"/>
                    <a:gd name="T40" fmla="*/ 796017 w 794"/>
                    <a:gd name="T41" fmla="*/ 19681942 h 1200"/>
                    <a:gd name="T42" fmla="*/ 1356786 w 794"/>
                    <a:gd name="T43" fmla="*/ 20230015 h 1200"/>
                    <a:gd name="T44" fmla="*/ 796017 w 794"/>
                    <a:gd name="T45" fmla="*/ 20831604 h 1200"/>
                    <a:gd name="T46" fmla="*/ 424730 w 794"/>
                    <a:gd name="T47" fmla="*/ 20676050 h 1200"/>
                    <a:gd name="T48" fmla="*/ 81146 w 794"/>
                    <a:gd name="T49" fmla="*/ 20621400 h 1200"/>
                    <a:gd name="T50" fmla="*/ 0 w 794"/>
                    <a:gd name="T51" fmla="*/ 20641384 h 1200"/>
                    <a:gd name="T52" fmla="*/ 0 w 794"/>
                    <a:gd name="T53" fmla="*/ 20790070 h 1200"/>
                    <a:gd name="T54" fmla="*/ 0 w 794"/>
                    <a:gd name="T55" fmla="*/ 22510522 h 1200"/>
                    <a:gd name="T56" fmla="*/ 13127462 w 794"/>
                    <a:gd name="T57" fmla="*/ 15055905 h 1200"/>
                    <a:gd name="T58" fmla="*/ 15148865 w 794"/>
                    <a:gd name="T59" fmla="*/ 7616306 h 1200"/>
                    <a:gd name="T60" fmla="*/ 13127462 w 794"/>
                    <a:gd name="T61" fmla="*/ 170100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zh-CN" altLang="en-US"/>
                </a:p>
              </p:txBody>
            </p:sp>
            <p:sp>
              <p:nvSpPr>
                <p:cNvPr id="54346" name="Freeform 12"/>
                <p:cNvSpPr>
                  <a:spLocks/>
                </p:cNvSpPr>
                <p:nvPr/>
              </p:nvSpPr>
              <p:spPr bwMode="gray">
                <a:xfrm>
                  <a:off x="1710" y="1612"/>
                  <a:ext cx="1262" cy="1739"/>
                </a:xfrm>
                <a:custGeom>
                  <a:avLst/>
                  <a:gdLst>
                    <a:gd name="T0" fmla="*/ 15847765 w 864"/>
                    <a:gd name="T1" fmla="*/ 19556719 h 1191"/>
                    <a:gd name="T2" fmla="*/ 15463813 w 864"/>
                    <a:gd name="T3" fmla="*/ 19685279 h 1191"/>
                    <a:gd name="T4" fmla="*/ 15463813 w 864"/>
                    <a:gd name="T5" fmla="*/ 19685279 h 1191"/>
                    <a:gd name="T6" fmla="*/ 15121601 w 864"/>
                    <a:gd name="T7" fmla="*/ 19758635 h 1191"/>
                    <a:gd name="T8" fmla="*/ 15042083 w 864"/>
                    <a:gd name="T9" fmla="*/ 19721455 h 1191"/>
                    <a:gd name="T10" fmla="*/ 15042083 w 864"/>
                    <a:gd name="T11" fmla="*/ 19523872 h 1191"/>
                    <a:gd name="T12" fmla="*/ 15042083 w 864"/>
                    <a:gd name="T13" fmla="*/ 17820815 h 1191"/>
                    <a:gd name="T14" fmla="*/ 6010608 w 864"/>
                    <a:gd name="T15" fmla="*/ 12626350 h 1191"/>
                    <a:gd name="T16" fmla="*/ 4614597 w 864"/>
                    <a:gd name="T17" fmla="*/ 7467450 h 1191"/>
                    <a:gd name="T18" fmla="*/ 6010608 w 864"/>
                    <a:gd name="T19" fmla="*/ 2294561 h 1191"/>
                    <a:gd name="T20" fmla="*/ 4378711 w 864"/>
                    <a:gd name="T21" fmla="*/ 1377749 h 1191"/>
                    <a:gd name="T22" fmla="*/ 4324118 w 864"/>
                    <a:gd name="T23" fmla="*/ 1420379 h 1191"/>
                    <a:gd name="T24" fmla="*/ 4193615 w 864"/>
                    <a:gd name="T25" fmla="*/ 1728464 h 1191"/>
                    <a:gd name="T26" fmla="*/ 4193615 w 864"/>
                    <a:gd name="T27" fmla="*/ 1728464 h 1191"/>
                    <a:gd name="T28" fmla="*/ 4127105 w 864"/>
                    <a:gd name="T29" fmla="*/ 2127898 h 1191"/>
                    <a:gd name="T30" fmla="*/ 3359427 w 864"/>
                    <a:gd name="T31" fmla="*/ 2319503 h 1191"/>
                    <a:gd name="T32" fmla="*/ 3141732 w 864"/>
                    <a:gd name="T33" fmla="*/ 1546390 h 1191"/>
                    <a:gd name="T34" fmla="*/ 3458000 w 864"/>
                    <a:gd name="T35" fmla="*/ 1298563 h 1191"/>
                    <a:gd name="T36" fmla="*/ 3673680 w 864"/>
                    <a:gd name="T37" fmla="*/ 1033600 h 1191"/>
                    <a:gd name="T38" fmla="*/ 3673680 w 864"/>
                    <a:gd name="T39" fmla="*/ 953476 h 1191"/>
                    <a:gd name="T40" fmla="*/ 2009202 w 864"/>
                    <a:gd name="T41" fmla="*/ 0 h 1191"/>
                    <a:gd name="T42" fmla="*/ 0 w 864"/>
                    <a:gd name="T43" fmla="*/ 7467450 h 1191"/>
                    <a:gd name="T44" fmla="*/ 2009202 w 864"/>
                    <a:gd name="T45" fmla="*/ 14920766 h 1191"/>
                    <a:gd name="T46" fmla="*/ 15042083 w 864"/>
                    <a:gd name="T47" fmla="*/ 22386519 h 1191"/>
                    <a:gd name="T48" fmla="*/ 15042083 w 864"/>
                    <a:gd name="T49" fmla="*/ 20656666 h 1191"/>
                    <a:gd name="T50" fmla="*/ 15042083 w 864"/>
                    <a:gd name="T51" fmla="*/ 20517990 h 1191"/>
                    <a:gd name="T52" fmla="*/ 15121601 w 864"/>
                    <a:gd name="T53" fmla="*/ 20500468 h 1191"/>
                    <a:gd name="T54" fmla="*/ 15463813 w 864"/>
                    <a:gd name="T55" fmla="*/ 20540254 h 1191"/>
                    <a:gd name="T56" fmla="*/ 15847765 w 864"/>
                    <a:gd name="T57" fmla="*/ 20699710 h 1191"/>
                    <a:gd name="T58" fmla="*/ 16390764 w 864"/>
                    <a:gd name="T59" fmla="*/ 20115453 h 1191"/>
                    <a:gd name="T60" fmla="*/ 15847765 w 864"/>
                    <a:gd name="T61" fmla="*/ 195567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zh-CN" altLang="en-US"/>
                </a:p>
              </p:txBody>
            </p:sp>
            <p:sp>
              <p:nvSpPr>
                <p:cNvPr id="54347" name="Freeform 13"/>
                <p:cNvSpPr>
                  <a:spLocks/>
                </p:cNvSpPr>
                <p:nvPr/>
              </p:nvSpPr>
              <p:spPr bwMode="gray">
                <a:xfrm>
                  <a:off x="1862" y="1035"/>
                  <a:ext cx="2010" cy="768"/>
                </a:xfrm>
                <a:custGeom>
                  <a:avLst/>
                  <a:gdLst>
                    <a:gd name="T0" fmla="*/ 22557653 w 1375"/>
                    <a:gd name="T1" fmla="*/ 9258948 h 527"/>
                    <a:gd name="T2" fmla="*/ 24252192 w 1375"/>
                    <a:gd name="T3" fmla="*/ 8351654 h 527"/>
                    <a:gd name="T4" fmla="*/ 24252192 w 1375"/>
                    <a:gd name="T5" fmla="*/ 8284548 h 527"/>
                    <a:gd name="T6" fmla="*/ 24026032 w 1375"/>
                    <a:gd name="T7" fmla="*/ 8023643 h 527"/>
                    <a:gd name="T8" fmla="*/ 24026032 w 1375"/>
                    <a:gd name="T9" fmla="*/ 8023643 h 527"/>
                    <a:gd name="T10" fmla="*/ 23711893 w 1375"/>
                    <a:gd name="T11" fmla="*/ 7784727 h 527"/>
                    <a:gd name="T12" fmla="*/ 23931201 w 1375"/>
                    <a:gd name="T13" fmla="*/ 7064451 h 527"/>
                    <a:gd name="T14" fmla="*/ 24712823 w 1375"/>
                    <a:gd name="T15" fmla="*/ 7264469 h 527"/>
                    <a:gd name="T16" fmla="*/ 24788954 w 1375"/>
                    <a:gd name="T17" fmla="*/ 7626277 h 527"/>
                    <a:gd name="T18" fmla="*/ 24887750 w 1375"/>
                    <a:gd name="T19" fmla="*/ 7934999 h 527"/>
                    <a:gd name="T20" fmla="*/ 24969752 w 1375"/>
                    <a:gd name="T21" fmla="*/ 7971274 h 527"/>
                    <a:gd name="T22" fmla="*/ 26642141 w 1375"/>
                    <a:gd name="T23" fmla="*/ 7082487 h 527"/>
                    <a:gd name="T24" fmla="*/ 13310768 w 1375"/>
                    <a:gd name="T25" fmla="*/ 0 h 527"/>
                    <a:gd name="T26" fmla="*/ 0 w 1375"/>
                    <a:gd name="T27" fmla="*/ 7082487 h 527"/>
                    <a:gd name="T28" fmla="*/ 1709839 w 1375"/>
                    <a:gd name="T29" fmla="*/ 7986995 h 527"/>
                    <a:gd name="T30" fmla="*/ 1709839 w 1375"/>
                    <a:gd name="T31" fmla="*/ 8059820 h 527"/>
                    <a:gd name="T32" fmla="*/ 1469868 w 1375"/>
                    <a:gd name="T33" fmla="*/ 8320835 h 527"/>
                    <a:gd name="T34" fmla="*/ 1169666 w 1375"/>
                    <a:gd name="T35" fmla="*/ 8553700 h 527"/>
                    <a:gd name="T36" fmla="*/ 1378684 w 1375"/>
                    <a:gd name="T37" fmla="*/ 9273277 h 527"/>
                    <a:gd name="T38" fmla="*/ 2176061 w 1375"/>
                    <a:gd name="T39" fmla="*/ 9098044 h 527"/>
                    <a:gd name="T40" fmla="*/ 2231505 w 1375"/>
                    <a:gd name="T41" fmla="*/ 8726140 h 527"/>
                    <a:gd name="T42" fmla="*/ 2231505 w 1375"/>
                    <a:gd name="T43" fmla="*/ 8726140 h 527"/>
                    <a:gd name="T44" fmla="*/ 2355425 w 1375"/>
                    <a:gd name="T45" fmla="*/ 8415688 h 527"/>
                    <a:gd name="T46" fmla="*/ 2432047 w 1375"/>
                    <a:gd name="T47" fmla="*/ 8374796 h 527"/>
                    <a:gd name="T48" fmla="*/ 4079519 w 1375"/>
                    <a:gd name="T49" fmla="*/ 9258948 h 527"/>
                    <a:gd name="T50" fmla="*/ 13310768 w 1375"/>
                    <a:gd name="T51" fmla="*/ 4343536 h 527"/>
                    <a:gd name="T52" fmla="*/ 22557653 w 1375"/>
                    <a:gd name="T53" fmla="*/ 925894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zh-CN" altLang="en-US"/>
                </a:p>
              </p:txBody>
            </p:sp>
          </p:grpSp>
          <p:grpSp>
            <p:nvGrpSpPr>
              <p:cNvPr id="5" name="Group 14"/>
              <p:cNvGrpSpPr>
                <a:grpSpLocks/>
              </p:cNvGrpSpPr>
              <p:nvPr/>
            </p:nvGrpSpPr>
            <p:grpSpPr bwMode="auto">
              <a:xfrm rot="7200000">
                <a:off x="2059" y="1386"/>
                <a:ext cx="1616" cy="1614"/>
                <a:chOff x="2060" y="1387"/>
                <a:chExt cx="1616" cy="1614"/>
              </a:xfrm>
            </p:grpSpPr>
            <p:sp>
              <p:nvSpPr>
                <p:cNvPr id="54342" name="Freeform 15"/>
                <p:cNvSpPr>
                  <a:spLocks/>
                </p:cNvSpPr>
                <p:nvPr/>
              </p:nvSpPr>
              <p:spPr bwMode="gray">
                <a:xfrm>
                  <a:off x="2060" y="1387"/>
                  <a:ext cx="808" cy="1225"/>
                </a:xfrm>
                <a:custGeom>
                  <a:avLst/>
                  <a:gdLst>
                    <a:gd name="T0" fmla="*/ 12125480 w 550"/>
                    <a:gd name="T1" fmla="*/ 2720265 h 836"/>
                    <a:gd name="T2" fmla="*/ 12064049 w 550"/>
                    <a:gd name="T3" fmla="*/ 2663220 h 836"/>
                    <a:gd name="T4" fmla="*/ 11652081 w 550"/>
                    <a:gd name="T5" fmla="*/ 2747046 h 836"/>
                    <a:gd name="T6" fmla="*/ 11652081 w 550"/>
                    <a:gd name="T7" fmla="*/ 2747046 h 836"/>
                    <a:gd name="T8" fmla="*/ 11227960 w 550"/>
                    <a:gd name="T9" fmla="*/ 2911835 h 836"/>
                    <a:gd name="T10" fmla="*/ 10582177 w 550"/>
                    <a:gd name="T11" fmla="*/ 2295033 h 836"/>
                    <a:gd name="T12" fmla="*/ 11227960 w 550"/>
                    <a:gd name="T13" fmla="*/ 1646236 h 836"/>
                    <a:gd name="T14" fmla="*/ 11652081 w 550"/>
                    <a:gd name="T15" fmla="*/ 1816718 h 836"/>
                    <a:gd name="T16" fmla="*/ 12064049 w 550"/>
                    <a:gd name="T17" fmla="*/ 1874719 h 836"/>
                    <a:gd name="T18" fmla="*/ 12125480 w 550"/>
                    <a:gd name="T19" fmla="*/ 1817512 h 836"/>
                    <a:gd name="T20" fmla="*/ 12125480 w 550"/>
                    <a:gd name="T21" fmla="*/ 1691897 h 836"/>
                    <a:gd name="T22" fmla="*/ 12125480 w 550"/>
                    <a:gd name="T23" fmla="*/ 0 h 836"/>
                    <a:gd name="T24" fmla="*/ 0 w 550"/>
                    <a:gd name="T25" fmla="*/ 11340047 h 836"/>
                    <a:gd name="T26" fmla="*/ 1632803 w 550"/>
                    <a:gd name="T27" fmla="*/ 17016271 h 836"/>
                    <a:gd name="T28" fmla="*/ 3378962 w 550"/>
                    <a:gd name="T29" fmla="*/ 16080207 h 836"/>
                    <a:gd name="T30" fmla="*/ 3482151 w 550"/>
                    <a:gd name="T31" fmla="*/ 16407299 h 836"/>
                    <a:gd name="T32" fmla="*/ 3551521 w 550"/>
                    <a:gd name="T33" fmla="*/ 16839929 h 836"/>
                    <a:gd name="T34" fmla="*/ 4457688 w 550"/>
                    <a:gd name="T35" fmla="*/ 17050289 h 836"/>
                    <a:gd name="T36" fmla="*/ 4710219 w 550"/>
                    <a:gd name="T37" fmla="*/ 16204618 h 836"/>
                    <a:gd name="T38" fmla="*/ 4371209 w 550"/>
                    <a:gd name="T39" fmla="*/ 15937017 h 836"/>
                    <a:gd name="T40" fmla="*/ 4371209 w 550"/>
                    <a:gd name="T41" fmla="*/ 15937017 h 836"/>
                    <a:gd name="T42" fmla="*/ 4094150 w 550"/>
                    <a:gd name="T43" fmla="*/ 15686156 h 836"/>
                    <a:gd name="T44" fmla="*/ 5858205 w 550"/>
                    <a:gd name="T45" fmla="*/ 14715897 h 836"/>
                    <a:gd name="T46" fmla="*/ 4894302 w 550"/>
                    <a:gd name="T47" fmla="*/ 11340047 h 836"/>
                    <a:gd name="T48" fmla="*/ 12125480 w 550"/>
                    <a:gd name="T49" fmla="*/ 4564936 h 836"/>
                    <a:gd name="T50" fmla="*/ 12125480 w 550"/>
                    <a:gd name="T51" fmla="*/ 2957352 h 836"/>
                    <a:gd name="T52" fmla="*/ 12125480 w 550"/>
                    <a:gd name="T53" fmla="*/ 2720265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zh-CN" altLang="en-US"/>
                </a:p>
              </p:txBody>
            </p:sp>
            <p:sp>
              <p:nvSpPr>
                <p:cNvPr id="54343" name="Freeform 16"/>
                <p:cNvSpPr>
                  <a:spLocks/>
                </p:cNvSpPr>
                <p:nvPr/>
              </p:nvSpPr>
              <p:spPr bwMode="gray">
                <a:xfrm>
                  <a:off x="2764" y="1387"/>
                  <a:ext cx="912" cy="1210"/>
                </a:xfrm>
                <a:custGeom>
                  <a:avLst/>
                  <a:gdLst>
                    <a:gd name="T0" fmla="*/ 1530665 w 621"/>
                    <a:gd name="T1" fmla="*/ 0 h 826"/>
                    <a:gd name="T2" fmla="*/ 1530665 w 621"/>
                    <a:gd name="T3" fmla="*/ 1680939 h 826"/>
                    <a:gd name="T4" fmla="*/ 1530665 w 621"/>
                    <a:gd name="T5" fmla="*/ 1807954 h 826"/>
                    <a:gd name="T6" fmla="*/ 1455177 w 621"/>
                    <a:gd name="T7" fmla="*/ 1861844 h 826"/>
                    <a:gd name="T8" fmla="*/ 1073114 w 621"/>
                    <a:gd name="T9" fmla="*/ 1805518 h 826"/>
                    <a:gd name="T10" fmla="*/ 642494 w 621"/>
                    <a:gd name="T11" fmla="*/ 1625700 h 826"/>
                    <a:gd name="T12" fmla="*/ 0 w 621"/>
                    <a:gd name="T13" fmla="*/ 2277123 h 826"/>
                    <a:gd name="T14" fmla="*/ 642494 w 621"/>
                    <a:gd name="T15" fmla="*/ 2889200 h 826"/>
                    <a:gd name="T16" fmla="*/ 1073114 w 621"/>
                    <a:gd name="T17" fmla="*/ 2727399 h 826"/>
                    <a:gd name="T18" fmla="*/ 1073114 w 621"/>
                    <a:gd name="T19" fmla="*/ 2727399 h 826"/>
                    <a:gd name="T20" fmla="*/ 1455177 w 621"/>
                    <a:gd name="T21" fmla="*/ 2648456 h 826"/>
                    <a:gd name="T22" fmla="*/ 1530665 w 621"/>
                    <a:gd name="T23" fmla="*/ 2702526 h 826"/>
                    <a:gd name="T24" fmla="*/ 1530665 w 621"/>
                    <a:gd name="T25" fmla="*/ 2916015 h 826"/>
                    <a:gd name="T26" fmla="*/ 1530665 w 621"/>
                    <a:gd name="T27" fmla="*/ 4537195 h 826"/>
                    <a:gd name="T28" fmla="*/ 1530665 w 621"/>
                    <a:gd name="T29" fmla="*/ 4537195 h 826"/>
                    <a:gd name="T30" fmla="*/ 8704145 w 621"/>
                    <a:gd name="T31" fmla="*/ 11259832 h 826"/>
                    <a:gd name="T32" fmla="*/ 7740615 w 621"/>
                    <a:gd name="T33" fmla="*/ 14604262 h 826"/>
                    <a:gd name="T34" fmla="*/ 9466542 w 621"/>
                    <a:gd name="T35" fmla="*/ 15530272 h 826"/>
                    <a:gd name="T36" fmla="*/ 9523229 w 621"/>
                    <a:gd name="T37" fmla="*/ 15503482 h 826"/>
                    <a:gd name="T38" fmla="*/ 9685181 w 621"/>
                    <a:gd name="T39" fmla="*/ 15139006 h 826"/>
                    <a:gd name="T40" fmla="*/ 9685181 w 621"/>
                    <a:gd name="T41" fmla="*/ 15139006 h 826"/>
                    <a:gd name="T42" fmla="*/ 9747009 w 621"/>
                    <a:gd name="T43" fmla="*/ 14730219 h 826"/>
                    <a:gd name="T44" fmla="*/ 10639734 w 621"/>
                    <a:gd name="T45" fmla="*/ 14516380 h 826"/>
                    <a:gd name="T46" fmla="*/ 10880502 w 621"/>
                    <a:gd name="T47" fmla="*/ 15348145 h 826"/>
                    <a:gd name="T48" fmla="*/ 10536374 w 621"/>
                    <a:gd name="T49" fmla="*/ 15615189 h 826"/>
                    <a:gd name="T50" fmla="*/ 10266287 w 621"/>
                    <a:gd name="T51" fmla="*/ 15894889 h 826"/>
                    <a:gd name="T52" fmla="*/ 10266287 w 621"/>
                    <a:gd name="T53" fmla="*/ 15979970 h 826"/>
                    <a:gd name="T54" fmla="*/ 11940578 w 621"/>
                    <a:gd name="T55" fmla="*/ 16899652 h 826"/>
                    <a:gd name="T56" fmla="*/ 13562054 w 621"/>
                    <a:gd name="T57" fmla="*/ 11259832 h 826"/>
                    <a:gd name="T58" fmla="*/ 1530665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zh-CN" altLang="en-US"/>
                </a:p>
              </p:txBody>
            </p:sp>
            <p:sp>
              <p:nvSpPr>
                <p:cNvPr id="54344" name="Freeform 17"/>
                <p:cNvSpPr>
                  <a:spLocks/>
                </p:cNvSpPr>
                <p:nvPr/>
              </p:nvSpPr>
              <p:spPr bwMode="gray">
                <a:xfrm>
                  <a:off x="2169" y="2414"/>
                  <a:ext cx="1397" cy="587"/>
                </a:xfrm>
                <a:custGeom>
                  <a:avLst/>
                  <a:gdLst>
                    <a:gd name="T0" fmla="*/ 18242845 w 953"/>
                    <a:gd name="T1" fmla="*/ 1710932 h 400"/>
                    <a:gd name="T2" fmla="*/ 18242845 w 953"/>
                    <a:gd name="T3" fmla="*/ 1634889 h 400"/>
                    <a:gd name="T4" fmla="*/ 18502532 w 953"/>
                    <a:gd name="T5" fmla="*/ 1334844 h 400"/>
                    <a:gd name="T6" fmla="*/ 18824466 w 953"/>
                    <a:gd name="T7" fmla="*/ 1057230 h 400"/>
                    <a:gd name="T8" fmla="*/ 18601685 w 953"/>
                    <a:gd name="T9" fmla="*/ 175255 h 400"/>
                    <a:gd name="T10" fmla="*/ 17747782 w 953"/>
                    <a:gd name="T11" fmla="*/ 404786 h 400"/>
                    <a:gd name="T12" fmla="*/ 17689205 w 953"/>
                    <a:gd name="T13" fmla="*/ 835468 h 400"/>
                    <a:gd name="T14" fmla="*/ 17689205 w 953"/>
                    <a:gd name="T15" fmla="*/ 835468 h 400"/>
                    <a:gd name="T16" fmla="*/ 17537057 w 953"/>
                    <a:gd name="T17" fmla="*/ 1226049 h 400"/>
                    <a:gd name="T18" fmla="*/ 17477213 w 953"/>
                    <a:gd name="T19" fmla="*/ 1244697 h 400"/>
                    <a:gd name="T20" fmla="*/ 15829756 w 953"/>
                    <a:gd name="T21" fmla="*/ 275834 h 400"/>
                    <a:gd name="T22" fmla="*/ 9921896 w 953"/>
                    <a:gd name="T23" fmla="*/ 3803972 h 400"/>
                    <a:gd name="T24" fmla="*/ 3990835 w 953"/>
                    <a:gd name="T25" fmla="*/ 275834 h 400"/>
                    <a:gd name="T26" fmla="*/ 2325908 w 953"/>
                    <a:gd name="T27" fmla="*/ 1279262 h 400"/>
                    <a:gd name="T28" fmla="*/ 2584935 w 953"/>
                    <a:gd name="T29" fmla="*/ 1551487 h 400"/>
                    <a:gd name="T30" fmla="*/ 2584935 w 953"/>
                    <a:gd name="T31" fmla="*/ 1551487 h 400"/>
                    <a:gd name="T32" fmla="*/ 2914111 w 953"/>
                    <a:gd name="T33" fmla="*/ 1826593 h 400"/>
                    <a:gd name="T34" fmla="*/ 2680566 w 953"/>
                    <a:gd name="T35" fmla="*/ 2698706 h 400"/>
                    <a:gd name="T36" fmla="*/ 1828615 w 953"/>
                    <a:gd name="T37" fmla="*/ 2478147 h 400"/>
                    <a:gd name="T38" fmla="*/ 1743889 w 953"/>
                    <a:gd name="T39" fmla="*/ 2027351 h 400"/>
                    <a:gd name="T40" fmla="*/ 1645307 w 953"/>
                    <a:gd name="T41" fmla="*/ 1688686 h 400"/>
                    <a:gd name="T42" fmla="*/ 0 w 953"/>
                    <a:gd name="T43" fmla="*/ 2657885 h 400"/>
                    <a:gd name="T44" fmla="*/ 9921896 w 953"/>
                    <a:gd name="T45" fmla="*/ 8572366 h 400"/>
                    <a:gd name="T46" fmla="*/ 19853045 w 953"/>
                    <a:gd name="T47" fmla="*/ 2680525 h 400"/>
                    <a:gd name="T48" fmla="*/ 18242845 w 953"/>
                    <a:gd name="T49" fmla="*/ 171093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zh-CN" altLang="en-US"/>
                </a:p>
              </p:txBody>
            </p:sp>
          </p:grpSp>
        </p:grpSp>
        <p:sp>
          <p:nvSpPr>
            <p:cNvPr id="54339" name="Oval 18"/>
            <p:cNvSpPr>
              <a:spLocks noChangeArrowheads="1"/>
            </p:cNvSpPr>
            <p:nvPr/>
          </p:nvSpPr>
          <p:spPr bwMode="auto">
            <a:xfrm>
              <a:off x="1460" y="1637"/>
              <a:ext cx="345" cy="344"/>
            </a:xfrm>
            <a:prstGeom prst="ellipse">
              <a:avLst/>
            </a:prstGeom>
            <a:gradFill rotWithShape="1">
              <a:gsLst>
                <a:gs pos="0">
                  <a:srgbClr val="DDDDDD"/>
                </a:gs>
                <a:gs pos="100000">
                  <a:srgbClr val="F8F8F8"/>
                </a:gs>
              </a:gsLst>
              <a:lin ang="5400000" scaled="1"/>
            </a:gradFill>
            <a:ln w="12700" algn="ctr">
              <a:solidFill>
                <a:schemeClr val="bg1"/>
              </a:solidFill>
              <a:round/>
              <a:headEnd/>
              <a:tailEnd/>
            </a:ln>
          </p:spPr>
          <p:txBody>
            <a:bodyPr wrap="none" anchor="ctr"/>
            <a:lstStyle/>
            <a:p>
              <a:pPr algn="ctr"/>
              <a:endParaRPr lang="zh-CN" altLang="zh-CN" sz="3800" noProof="1">
                <a:solidFill>
                  <a:srgbClr val="000000"/>
                </a:solidFill>
              </a:endParaRPr>
            </a:p>
          </p:txBody>
        </p:sp>
      </p:grpSp>
      <p:sp>
        <p:nvSpPr>
          <p:cNvPr id="34" name="Freeform 2"/>
          <p:cNvSpPr>
            <a:spLocks/>
          </p:cNvSpPr>
          <p:nvPr/>
        </p:nvSpPr>
        <p:spPr bwMode="auto">
          <a:xfrm>
            <a:off x="311151" y="1331913"/>
            <a:ext cx="2046271" cy="4905375"/>
          </a:xfrm>
          <a:custGeom>
            <a:avLst/>
            <a:gdLst>
              <a:gd name="T0" fmla="*/ 0 w 1414"/>
              <a:gd name="T1" fmla="*/ 2147483647 h 2410"/>
              <a:gd name="T2" fmla="*/ 2147483647 w 1414"/>
              <a:gd name="T3" fmla="*/ 0 h 2410"/>
              <a:gd name="T4" fmla="*/ 2147483647 w 1414"/>
              <a:gd name="T5" fmla="*/ 2147483647 h 2410"/>
              <a:gd name="T6" fmla="*/ 2147483647 w 1414"/>
              <a:gd name="T7" fmla="*/ 2147483647 h 2410"/>
              <a:gd name="T8" fmla="*/ 0 w 1414"/>
              <a:gd name="T9" fmla="*/ 2147483647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grpSp>
        <p:nvGrpSpPr>
          <p:cNvPr id="6" name="Group 7"/>
          <p:cNvGrpSpPr>
            <a:grpSpLocks/>
          </p:cNvGrpSpPr>
          <p:nvPr/>
        </p:nvGrpSpPr>
        <p:grpSpPr bwMode="auto">
          <a:xfrm>
            <a:off x="-34925" y="5565775"/>
            <a:ext cx="9144000" cy="1176338"/>
            <a:chOff x="0" y="0"/>
            <a:chExt cx="5761" cy="1364"/>
          </a:xfrm>
        </p:grpSpPr>
        <p:sp>
          <p:nvSpPr>
            <p:cNvPr id="54283" name="Line 115"/>
            <p:cNvSpPr>
              <a:spLocks noChangeShapeType="1"/>
            </p:cNvSpPr>
            <p:nvPr/>
          </p:nvSpPr>
          <p:spPr bwMode="auto">
            <a:xfrm>
              <a:off x="2880" y="0"/>
              <a:ext cx="2881" cy="103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4" name="Line 116"/>
            <p:cNvSpPr>
              <a:spLocks noChangeShapeType="1"/>
            </p:cNvSpPr>
            <p:nvPr/>
          </p:nvSpPr>
          <p:spPr bwMode="auto">
            <a:xfrm>
              <a:off x="2880" y="0"/>
              <a:ext cx="2881" cy="1222"/>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5" name="Line 117"/>
            <p:cNvSpPr>
              <a:spLocks noChangeShapeType="1"/>
            </p:cNvSpPr>
            <p:nvPr/>
          </p:nvSpPr>
          <p:spPr bwMode="auto">
            <a:xfrm>
              <a:off x="2880" y="0"/>
              <a:ext cx="273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6" name="Line 118"/>
            <p:cNvSpPr>
              <a:spLocks noChangeShapeType="1"/>
            </p:cNvSpPr>
            <p:nvPr/>
          </p:nvSpPr>
          <p:spPr bwMode="auto">
            <a:xfrm>
              <a:off x="2880" y="0"/>
              <a:ext cx="2289"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7" name="Line 119"/>
            <p:cNvSpPr>
              <a:spLocks noChangeShapeType="1"/>
            </p:cNvSpPr>
            <p:nvPr/>
          </p:nvSpPr>
          <p:spPr bwMode="auto">
            <a:xfrm>
              <a:off x="2880" y="0"/>
              <a:ext cx="187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8" name="Line 120"/>
            <p:cNvSpPr>
              <a:spLocks noChangeShapeType="1"/>
            </p:cNvSpPr>
            <p:nvPr/>
          </p:nvSpPr>
          <p:spPr bwMode="auto">
            <a:xfrm>
              <a:off x="2880" y="0"/>
              <a:ext cx="1453"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9" name="Line 121"/>
            <p:cNvSpPr>
              <a:spLocks noChangeShapeType="1"/>
            </p:cNvSpPr>
            <p:nvPr/>
          </p:nvSpPr>
          <p:spPr bwMode="auto">
            <a:xfrm>
              <a:off x="2880" y="0"/>
              <a:ext cx="1083"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0" name="Line 122"/>
            <p:cNvSpPr>
              <a:spLocks noChangeShapeType="1"/>
            </p:cNvSpPr>
            <p:nvPr/>
          </p:nvSpPr>
          <p:spPr bwMode="auto">
            <a:xfrm>
              <a:off x="2880" y="0"/>
              <a:ext cx="715"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1" name="Line 123"/>
            <p:cNvSpPr>
              <a:spLocks noChangeShapeType="1"/>
            </p:cNvSpPr>
            <p:nvPr/>
          </p:nvSpPr>
          <p:spPr bwMode="auto">
            <a:xfrm>
              <a:off x="2880" y="0"/>
              <a:ext cx="346"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2" name="Line 124"/>
            <p:cNvSpPr>
              <a:spLocks noChangeShapeType="1"/>
            </p:cNvSpPr>
            <p:nvPr/>
          </p:nvSpPr>
          <p:spPr bwMode="auto">
            <a:xfrm>
              <a:off x="2880" y="0"/>
              <a:ext cx="1"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3" name="Line 125"/>
            <p:cNvSpPr>
              <a:spLocks noChangeShapeType="1"/>
            </p:cNvSpPr>
            <p:nvPr/>
          </p:nvSpPr>
          <p:spPr bwMode="auto">
            <a:xfrm>
              <a:off x="2880" y="0"/>
              <a:ext cx="2881" cy="89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4" name="Line 126"/>
            <p:cNvSpPr>
              <a:spLocks noChangeShapeType="1"/>
            </p:cNvSpPr>
            <p:nvPr/>
          </p:nvSpPr>
          <p:spPr bwMode="auto">
            <a:xfrm>
              <a:off x="2880" y="0"/>
              <a:ext cx="2881" cy="77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5" name="Line 127"/>
            <p:cNvSpPr>
              <a:spLocks noChangeShapeType="1"/>
            </p:cNvSpPr>
            <p:nvPr/>
          </p:nvSpPr>
          <p:spPr bwMode="auto">
            <a:xfrm>
              <a:off x="2880" y="0"/>
              <a:ext cx="2881" cy="6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6" name="Line 128"/>
            <p:cNvSpPr>
              <a:spLocks noChangeShapeType="1"/>
            </p:cNvSpPr>
            <p:nvPr/>
          </p:nvSpPr>
          <p:spPr bwMode="auto">
            <a:xfrm>
              <a:off x="2880" y="0"/>
              <a:ext cx="2881" cy="557"/>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7" name="Line 129"/>
            <p:cNvSpPr>
              <a:spLocks noChangeShapeType="1"/>
            </p:cNvSpPr>
            <p:nvPr/>
          </p:nvSpPr>
          <p:spPr bwMode="auto">
            <a:xfrm>
              <a:off x="2906" y="0"/>
              <a:ext cx="2855" cy="4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8" name="Line 130"/>
            <p:cNvSpPr>
              <a:spLocks noChangeShapeType="1"/>
            </p:cNvSpPr>
            <p:nvPr/>
          </p:nvSpPr>
          <p:spPr bwMode="auto">
            <a:xfrm>
              <a:off x="2880" y="0"/>
              <a:ext cx="2881" cy="37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9" name="Line 131"/>
            <p:cNvSpPr>
              <a:spLocks noChangeShapeType="1"/>
            </p:cNvSpPr>
            <p:nvPr/>
          </p:nvSpPr>
          <p:spPr bwMode="auto">
            <a:xfrm>
              <a:off x="2880" y="0"/>
              <a:ext cx="2881" cy="29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0" name="Line 132"/>
            <p:cNvSpPr>
              <a:spLocks noChangeShapeType="1"/>
            </p:cNvSpPr>
            <p:nvPr/>
          </p:nvSpPr>
          <p:spPr bwMode="auto">
            <a:xfrm>
              <a:off x="2880" y="0"/>
              <a:ext cx="2881" cy="21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1" name="Line 133"/>
            <p:cNvSpPr>
              <a:spLocks noChangeShapeType="1"/>
            </p:cNvSpPr>
            <p:nvPr/>
          </p:nvSpPr>
          <p:spPr bwMode="auto">
            <a:xfrm>
              <a:off x="2880" y="0"/>
              <a:ext cx="2881" cy="155"/>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2" name="Line 134"/>
            <p:cNvSpPr>
              <a:spLocks noChangeShapeType="1"/>
            </p:cNvSpPr>
            <p:nvPr/>
          </p:nvSpPr>
          <p:spPr bwMode="auto">
            <a:xfrm>
              <a:off x="2880" y="0"/>
              <a:ext cx="2881" cy="9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3" name="Line 135"/>
            <p:cNvSpPr>
              <a:spLocks noChangeShapeType="1"/>
            </p:cNvSpPr>
            <p:nvPr/>
          </p:nvSpPr>
          <p:spPr bwMode="auto">
            <a:xfrm>
              <a:off x="2880" y="0"/>
              <a:ext cx="2881" cy="4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4" name="Line 136"/>
            <p:cNvSpPr>
              <a:spLocks noChangeShapeType="1"/>
            </p:cNvSpPr>
            <p:nvPr/>
          </p:nvSpPr>
          <p:spPr bwMode="auto">
            <a:xfrm flipH="1">
              <a:off x="0" y="0"/>
              <a:ext cx="2880"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5" name="Line 137"/>
            <p:cNvSpPr>
              <a:spLocks noChangeShapeType="1"/>
            </p:cNvSpPr>
            <p:nvPr/>
          </p:nvSpPr>
          <p:spPr bwMode="auto">
            <a:xfrm flipH="1">
              <a:off x="0" y="0"/>
              <a:ext cx="2880" cy="103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6" name="Line 138"/>
            <p:cNvSpPr>
              <a:spLocks noChangeShapeType="1"/>
            </p:cNvSpPr>
            <p:nvPr/>
          </p:nvSpPr>
          <p:spPr bwMode="auto">
            <a:xfrm flipH="1">
              <a:off x="0" y="0"/>
              <a:ext cx="2880" cy="1222"/>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7" name="Line 139"/>
            <p:cNvSpPr>
              <a:spLocks noChangeShapeType="1"/>
            </p:cNvSpPr>
            <p:nvPr/>
          </p:nvSpPr>
          <p:spPr bwMode="auto">
            <a:xfrm flipH="1">
              <a:off x="151" y="0"/>
              <a:ext cx="2729"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8" name="Line 140"/>
            <p:cNvSpPr>
              <a:spLocks noChangeShapeType="1"/>
            </p:cNvSpPr>
            <p:nvPr/>
          </p:nvSpPr>
          <p:spPr bwMode="auto">
            <a:xfrm flipH="1">
              <a:off x="594" y="0"/>
              <a:ext cx="2286"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9" name="Line 141"/>
            <p:cNvSpPr>
              <a:spLocks noChangeShapeType="1"/>
            </p:cNvSpPr>
            <p:nvPr/>
          </p:nvSpPr>
          <p:spPr bwMode="auto">
            <a:xfrm flipH="1">
              <a:off x="1010" y="0"/>
              <a:ext cx="1870"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0" name="Line 142"/>
            <p:cNvSpPr>
              <a:spLocks noChangeShapeType="1"/>
            </p:cNvSpPr>
            <p:nvPr/>
          </p:nvSpPr>
          <p:spPr bwMode="auto">
            <a:xfrm flipH="1">
              <a:off x="1429" y="0"/>
              <a:ext cx="1451"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1" name="Line 143"/>
            <p:cNvSpPr>
              <a:spLocks noChangeShapeType="1"/>
            </p:cNvSpPr>
            <p:nvPr/>
          </p:nvSpPr>
          <p:spPr bwMode="auto">
            <a:xfrm flipH="1">
              <a:off x="1802" y="0"/>
              <a:ext cx="1078"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2" name="Line 144"/>
            <p:cNvSpPr>
              <a:spLocks noChangeShapeType="1"/>
            </p:cNvSpPr>
            <p:nvPr/>
          </p:nvSpPr>
          <p:spPr bwMode="auto">
            <a:xfrm flipH="1">
              <a:off x="2168" y="0"/>
              <a:ext cx="71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3" name="Line 145"/>
            <p:cNvSpPr>
              <a:spLocks noChangeShapeType="1"/>
            </p:cNvSpPr>
            <p:nvPr/>
          </p:nvSpPr>
          <p:spPr bwMode="auto">
            <a:xfrm flipH="1">
              <a:off x="2538" y="0"/>
              <a:ext cx="34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4" name="Line 146"/>
            <p:cNvSpPr>
              <a:spLocks noChangeShapeType="1"/>
            </p:cNvSpPr>
            <p:nvPr/>
          </p:nvSpPr>
          <p:spPr bwMode="auto">
            <a:xfrm flipH="1">
              <a:off x="0" y="0"/>
              <a:ext cx="2880" cy="89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5" name="Line 147"/>
            <p:cNvSpPr>
              <a:spLocks noChangeShapeType="1"/>
            </p:cNvSpPr>
            <p:nvPr/>
          </p:nvSpPr>
          <p:spPr bwMode="auto">
            <a:xfrm flipH="1">
              <a:off x="0" y="0"/>
              <a:ext cx="2880" cy="77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6" name="Line 148"/>
            <p:cNvSpPr>
              <a:spLocks noChangeShapeType="1"/>
            </p:cNvSpPr>
            <p:nvPr/>
          </p:nvSpPr>
          <p:spPr bwMode="auto">
            <a:xfrm flipH="1">
              <a:off x="0" y="0"/>
              <a:ext cx="2880" cy="6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7" name="Line 149"/>
            <p:cNvSpPr>
              <a:spLocks noChangeShapeType="1"/>
            </p:cNvSpPr>
            <p:nvPr/>
          </p:nvSpPr>
          <p:spPr bwMode="auto">
            <a:xfrm flipH="1">
              <a:off x="0" y="0"/>
              <a:ext cx="2880" cy="557"/>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8" name="Line 150"/>
            <p:cNvSpPr>
              <a:spLocks noChangeShapeType="1"/>
            </p:cNvSpPr>
            <p:nvPr/>
          </p:nvSpPr>
          <p:spPr bwMode="auto">
            <a:xfrm flipH="1">
              <a:off x="0" y="0"/>
              <a:ext cx="2856" cy="4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9" name="Line 151"/>
            <p:cNvSpPr>
              <a:spLocks noChangeShapeType="1"/>
            </p:cNvSpPr>
            <p:nvPr/>
          </p:nvSpPr>
          <p:spPr bwMode="auto">
            <a:xfrm flipH="1">
              <a:off x="0" y="0"/>
              <a:ext cx="2880" cy="37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0" name="Line 152"/>
            <p:cNvSpPr>
              <a:spLocks noChangeShapeType="1"/>
            </p:cNvSpPr>
            <p:nvPr/>
          </p:nvSpPr>
          <p:spPr bwMode="auto">
            <a:xfrm flipH="1">
              <a:off x="0" y="0"/>
              <a:ext cx="2880" cy="29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1" name="Line 153"/>
            <p:cNvSpPr>
              <a:spLocks noChangeShapeType="1"/>
            </p:cNvSpPr>
            <p:nvPr/>
          </p:nvSpPr>
          <p:spPr bwMode="auto">
            <a:xfrm flipH="1">
              <a:off x="0" y="0"/>
              <a:ext cx="2880" cy="21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2" name="Line 154"/>
            <p:cNvSpPr>
              <a:spLocks noChangeShapeType="1"/>
            </p:cNvSpPr>
            <p:nvPr/>
          </p:nvSpPr>
          <p:spPr bwMode="auto">
            <a:xfrm flipH="1">
              <a:off x="0" y="0"/>
              <a:ext cx="2880" cy="155"/>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3" name="Line 155"/>
            <p:cNvSpPr>
              <a:spLocks noChangeShapeType="1"/>
            </p:cNvSpPr>
            <p:nvPr/>
          </p:nvSpPr>
          <p:spPr bwMode="auto">
            <a:xfrm flipH="1">
              <a:off x="0" y="0"/>
              <a:ext cx="2880" cy="9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4" name="Line 156"/>
            <p:cNvSpPr>
              <a:spLocks noChangeShapeType="1"/>
            </p:cNvSpPr>
            <p:nvPr/>
          </p:nvSpPr>
          <p:spPr bwMode="auto">
            <a:xfrm flipH="1">
              <a:off x="0" y="0"/>
              <a:ext cx="2880" cy="4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5" name="Line 157"/>
            <p:cNvSpPr>
              <a:spLocks noChangeShapeType="1"/>
            </p:cNvSpPr>
            <p:nvPr/>
          </p:nvSpPr>
          <p:spPr bwMode="auto">
            <a:xfrm>
              <a:off x="0" y="1177"/>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6" name="Line 158"/>
            <p:cNvSpPr>
              <a:spLocks noChangeShapeType="1"/>
            </p:cNvSpPr>
            <p:nvPr/>
          </p:nvSpPr>
          <p:spPr bwMode="auto">
            <a:xfrm>
              <a:off x="0" y="990"/>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7" name="Line 159"/>
            <p:cNvSpPr>
              <a:spLocks noChangeShapeType="1"/>
            </p:cNvSpPr>
            <p:nvPr/>
          </p:nvSpPr>
          <p:spPr bwMode="auto">
            <a:xfrm>
              <a:off x="0" y="821"/>
              <a:ext cx="5758"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8" name="Line 160"/>
            <p:cNvSpPr>
              <a:spLocks noChangeShapeType="1"/>
            </p:cNvSpPr>
            <p:nvPr/>
          </p:nvSpPr>
          <p:spPr bwMode="auto">
            <a:xfrm>
              <a:off x="0" y="671"/>
              <a:ext cx="5758"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9" name="Line 161"/>
            <p:cNvSpPr>
              <a:spLocks noChangeShapeType="1"/>
            </p:cNvSpPr>
            <p:nvPr/>
          </p:nvSpPr>
          <p:spPr bwMode="auto">
            <a:xfrm>
              <a:off x="0" y="541"/>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0" name="Line 162"/>
            <p:cNvSpPr>
              <a:spLocks noChangeShapeType="1"/>
            </p:cNvSpPr>
            <p:nvPr/>
          </p:nvSpPr>
          <p:spPr bwMode="auto">
            <a:xfrm>
              <a:off x="0" y="418"/>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1" name="Line 163"/>
            <p:cNvSpPr>
              <a:spLocks noChangeShapeType="1"/>
            </p:cNvSpPr>
            <p:nvPr/>
          </p:nvSpPr>
          <p:spPr bwMode="auto">
            <a:xfrm>
              <a:off x="0" y="305"/>
              <a:ext cx="5761" cy="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2" name="Line 164"/>
            <p:cNvSpPr>
              <a:spLocks noChangeShapeType="1"/>
            </p:cNvSpPr>
            <p:nvPr/>
          </p:nvSpPr>
          <p:spPr bwMode="auto">
            <a:xfrm>
              <a:off x="0" y="216"/>
              <a:ext cx="5734"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3" name="Line 165"/>
            <p:cNvSpPr>
              <a:spLocks noChangeShapeType="1"/>
            </p:cNvSpPr>
            <p:nvPr/>
          </p:nvSpPr>
          <p:spPr bwMode="auto">
            <a:xfrm flipV="1">
              <a:off x="0" y="139"/>
              <a:ext cx="5761" cy="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4" name="Line 166"/>
            <p:cNvSpPr>
              <a:spLocks noChangeShapeType="1"/>
            </p:cNvSpPr>
            <p:nvPr/>
          </p:nvSpPr>
          <p:spPr bwMode="auto">
            <a:xfrm>
              <a:off x="0" y="88"/>
              <a:ext cx="5761" cy="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5" name="Line 167"/>
            <p:cNvSpPr>
              <a:spLocks noChangeShapeType="1"/>
            </p:cNvSpPr>
            <p:nvPr/>
          </p:nvSpPr>
          <p:spPr bwMode="auto">
            <a:xfrm flipV="1">
              <a:off x="0" y="61"/>
              <a:ext cx="5761" cy="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6" name="Line 168"/>
            <p:cNvSpPr>
              <a:spLocks noChangeShapeType="1"/>
            </p:cNvSpPr>
            <p:nvPr/>
          </p:nvSpPr>
          <p:spPr bwMode="auto">
            <a:xfrm>
              <a:off x="26" y="30"/>
              <a:ext cx="5735"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7" name="Line 169"/>
            <p:cNvSpPr>
              <a:spLocks noChangeShapeType="1"/>
            </p:cNvSpPr>
            <p:nvPr/>
          </p:nvSpPr>
          <p:spPr bwMode="auto">
            <a:xfrm>
              <a:off x="0" y="14"/>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grpSp>
      <p:sp>
        <p:nvSpPr>
          <p:cNvPr id="79" name="Rectangle 7"/>
          <p:cNvSpPr>
            <a:spLocks noChangeArrowheads="1"/>
          </p:cNvSpPr>
          <p:nvPr/>
        </p:nvSpPr>
        <p:spPr bwMode="auto">
          <a:xfrm>
            <a:off x="2428860" y="4071942"/>
            <a:ext cx="6357984" cy="2246769"/>
          </a:xfrm>
          <a:prstGeom prst="rect">
            <a:avLst/>
          </a:prstGeom>
          <a:noFill/>
          <a:ln w="9525">
            <a:noFill/>
            <a:miter lim="800000"/>
            <a:headEnd/>
            <a:tailEnd/>
          </a:ln>
        </p:spPr>
        <p:txBody>
          <a:bodyPr wrap="square" anchor="ctr">
            <a:spAutoFit/>
          </a:bodyPr>
          <a:lstStyle/>
          <a:p>
            <a:pPr>
              <a:buClr>
                <a:srgbClr val="FF0000"/>
              </a:buClr>
              <a:buFont typeface="Wingdings" pitchFamily="2" charset="2"/>
              <a:buChar char="l"/>
            </a:pPr>
            <a:r>
              <a:rPr lang="zh-CN" altLang="en-US" sz="2000" dirty="0" smtClean="0">
                <a:solidFill>
                  <a:schemeClr val="tx1"/>
                </a:solidFill>
              </a:rPr>
              <a:t>支持编程、组态、配置、项目管理全部功能。</a:t>
            </a:r>
          </a:p>
          <a:p>
            <a:pPr lvl="0">
              <a:buClr>
                <a:srgbClr val="FF0000"/>
              </a:buClr>
              <a:buFont typeface="Wingdings" pitchFamily="2" charset="2"/>
              <a:buChar char="l"/>
            </a:pPr>
            <a:r>
              <a:rPr lang="zh-CN" altLang="en-US" sz="2000" dirty="0" smtClean="0">
                <a:solidFill>
                  <a:schemeClr val="tx1"/>
                </a:solidFill>
              </a:rPr>
              <a:t>支持</a:t>
            </a:r>
            <a:r>
              <a:rPr lang="en-US" sz="2000" dirty="0" smtClean="0">
                <a:solidFill>
                  <a:schemeClr val="tx1"/>
                </a:solidFill>
              </a:rPr>
              <a:t>IEC61131-3</a:t>
            </a:r>
            <a:r>
              <a:rPr lang="zh-CN" altLang="en-US" sz="2000" dirty="0" smtClean="0">
                <a:solidFill>
                  <a:schemeClr val="tx1"/>
                </a:solidFill>
              </a:rPr>
              <a:t>所规定的五种编程语言，还能直接方便地支持标准</a:t>
            </a:r>
            <a:r>
              <a:rPr lang="en-US" sz="2000" dirty="0" smtClean="0">
                <a:solidFill>
                  <a:schemeClr val="tx1"/>
                </a:solidFill>
              </a:rPr>
              <a:t>C</a:t>
            </a:r>
            <a:r>
              <a:rPr lang="zh-CN" altLang="en-US" sz="2000" dirty="0" smtClean="0">
                <a:solidFill>
                  <a:schemeClr val="tx1"/>
                </a:solidFill>
              </a:rPr>
              <a:t>语言和</a:t>
            </a:r>
            <a:r>
              <a:rPr lang="en-US" sz="2000" dirty="0" smtClean="0">
                <a:solidFill>
                  <a:schemeClr val="tx1"/>
                </a:solidFill>
              </a:rPr>
              <a:t>Automation BASIC</a:t>
            </a:r>
            <a:r>
              <a:rPr lang="zh-CN" altLang="en-US" sz="2000" dirty="0" smtClean="0">
                <a:solidFill>
                  <a:schemeClr val="tx1"/>
                </a:solidFill>
              </a:rPr>
              <a:t>高级语言。</a:t>
            </a:r>
          </a:p>
          <a:p>
            <a:pPr lvl="0">
              <a:buClr>
                <a:srgbClr val="FF0000"/>
              </a:buClr>
              <a:buFont typeface="Wingdings" pitchFamily="2" charset="2"/>
              <a:buChar char="l"/>
            </a:pPr>
            <a:r>
              <a:rPr lang="zh-CN" altLang="en-US" sz="2000" dirty="0" smtClean="0">
                <a:solidFill>
                  <a:schemeClr val="tx1"/>
                </a:solidFill>
              </a:rPr>
              <a:t>支持面向对象的项目开发，如模块化的任务程序，自定义库、结构体。</a:t>
            </a:r>
          </a:p>
          <a:p>
            <a:pPr lvl="0">
              <a:buClr>
                <a:srgbClr val="FF0000"/>
              </a:buClr>
              <a:buFont typeface="Wingdings" pitchFamily="2" charset="2"/>
              <a:buChar char="l"/>
            </a:pPr>
            <a:r>
              <a:rPr lang="zh-CN" altLang="en-US" sz="2000" dirty="0" smtClean="0">
                <a:solidFill>
                  <a:schemeClr val="tx1"/>
                </a:solidFill>
              </a:rPr>
              <a:t>支持</a:t>
            </a:r>
            <a:r>
              <a:rPr lang="zh-CN" altLang="en-US" sz="2000" dirty="0" smtClean="0">
                <a:solidFill>
                  <a:schemeClr val="tx1"/>
                </a:solidFill>
              </a:rPr>
              <a:t>与</a:t>
            </a:r>
            <a:r>
              <a:rPr lang="en-US" sz="2000" dirty="0" err="1" smtClean="0">
                <a:solidFill>
                  <a:schemeClr val="tx1"/>
                </a:solidFill>
              </a:rPr>
              <a:t>Matlab</a:t>
            </a:r>
            <a:r>
              <a:rPr lang="en-US" sz="2000" dirty="0" smtClean="0">
                <a:solidFill>
                  <a:schemeClr val="tx1"/>
                </a:solidFill>
              </a:rPr>
              <a:t>/</a:t>
            </a:r>
            <a:r>
              <a:rPr lang="en-US" sz="2000" dirty="0" err="1" smtClean="0">
                <a:solidFill>
                  <a:schemeClr val="tx1"/>
                </a:solidFill>
              </a:rPr>
              <a:t>Simulink</a:t>
            </a:r>
            <a:r>
              <a:rPr lang="zh-CN" altLang="en-US" sz="2000" dirty="0" smtClean="0">
                <a:solidFill>
                  <a:schemeClr val="tx1"/>
                </a:solidFill>
              </a:rPr>
              <a:t>的交互，</a:t>
            </a:r>
            <a:r>
              <a:rPr lang="en-US" sz="2000" dirty="0" err="1" smtClean="0">
                <a:solidFill>
                  <a:schemeClr val="tx1"/>
                </a:solidFill>
              </a:rPr>
              <a:t>Matlab</a:t>
            </a:r>
            <a:r>
              <a:rPr lang="en-US" sz="2000" dirty="0" smtClean="0">
                <a:solidFill>
                  <a:schemeClr val="tx1"/>
                </a:solidFill>
              </a:rPr>
              <a:t>/</a:t>
            </a:r>
            <a:r>
              <a:rPr lang="en-US" sz="2000" dirty="0" err="1" smtClean="0">
                <a:solidFill>
                  <a:schemeClr val="tx1"/>
                </a:solidFill>
              </a:rPr>
              <a:t>Simulink</a:t>
            </a:r>
            <a:r>
              <a:rPr lang="zh-CN" altLang="en-US" sz="2000" dirty="0" smtClean="0">
                <a:solidFill>
                  <a:schemeClr val="tx1"/>
                </a:solidFill>
              </a:rPr>
              <a:t>的控制算法可以直接导入工程的任务中，无须任何编程。</a:t>
            </a:r>
            <a:endParaRPr lang="zh-CN" altLang="en-US" sz="2000" dirty="0" smtClean="0">
              <a:solidFill>
                <a:schemeClr val="tx1"/>
              </a:solidFill>
              <a:latin typeface="黑体" pitchFamily="2" charset="-122"/>
              <a:ea typeface="黑体" pitchFamily="2" charset="-122"/>
            </a:endParaRPr>
          </a:p>
        </p:txBody>
      </p:sp>
      <p:sp>
        <p:nvSpPr>
          <p:cNvPr id="81" name="矩形 80"/>
          <p:cNvSpPr/>
          <p:nvPr/>
        </p:nvSpPr>
        <p:spPr>
          <a:xfrm>
            <a:off x="5572132" y="3714752"/>
            <a:ext cx="2495683" cy="400110"/>
          </a:xfrm>
          <a:prstGeom prst="rect">
            <a:avLst/>
          </a:prstGeom>
        </p:spPr>
        <p:txBody>
          <a:bodyPr wrap="none">
            <a:spAutoFit/>
          </a:bodyPr>
          <a:lstStyle/>
          <a:p>
            <a:r>
              <a:rPr lang="en-US" altLang="zh-CN" sz="2000" dirty="0" smtClean="0">
                <a:solidFill>
                  <a:srgbClr val="FF0000"/>
                </a:solidFill>
                <a:latin typeface="微软雅黑" pitchFamily="34" charset="-122"/>
                <a:ea typeface="微软雅黑" pitchFamily="34" charset="-122"/>
              </a:rPr>
              <a:t>Automation studio</a:t>
            </a:r>
            <a:endParaRPr lang="zh-CN" altLang="en-US" sz="2000" dirty="0">
              <a:solidFill>
                <a:srgbClr val="FF0000"/>
              </a:solidFill>
              <a:latin typeface="微软雅黑" pitchFamily="34" charset="-122"/>
              <a:ea typeface="微软雅黑" pitchFamily="34" charset="-122"/>
            </a:endParaRPr>
          </a:p>
        </p:txBody>
      </p:sp>
      <p:pic>
        <p:nvPicPr>
          <p:cNvPr id="78" name="Picture 2"/>
          <p:cNvPicPr>
            <a:picLocks noChangeAspect="1" noChangeArrowheads="1"/>
          </p:cNvPicPr>
          <p:nvPr/>
        </p:nvPicPr>
        <p:blipFill>
          <a:blip r:embed="rId4"/>
          <a:srcRect/>
          <a:stretch>
            <a:fillRect/>
          </a:stretch>
        </p:blipFill>
        <p:spPr bwMode="auto">
          <a:xfrm>
            <a:off x="5286381" y="1928802"/>
            <a:ext cx="3000396" cy="1730854"/>
          </a:xfrm>
          <a:prstGeom prst="rect">
            <a:avLst/>
          </a:prstGeom>
          <a:noFill/>
          <a:ln w="9525">
            <a:noFill/>
            <a:miter lim="800000"/>
            <a:headEnd/>
            <a:tailEnd/>
          </a:ln>
          <a:effectLst/>
        </p:spPr>
      </p:pic>
      <p:pic>
        <p:nvPicPr>
          <p:cNvPr id="80" name="Picture 24"/>
          <p:cNvPicPr>
            <a:picLocks noChangeAspect="1" noChangeArrowheads="1"/>
          </p:cNvPicPr>
          <p:nvPr/>
        </p:nvPicPr>
        <p:blipFill>
          <a:blip r:embed="rId5">
            <a:extLst>
              <a:ext uri="{28A0092B-C50C-407E-A947-70E740481C1C}">
                <a14:useLocalDpi xmlns="" xmlns:a14="http://schemas.microsoft.com/office/drawing/2010/main" val="0"/>
              </a:ext>
            </a:extLst>
          </a:blip>
          <a:srcRect b="25748"/>
          <a:stretch>
            <a:fillRect/>
          </a:stretch>
        </p:blipFill>
        <p:spPr bwMode="auto">
          <a:xfrm>
            <a:off x="2643174" y="1928802"/>
            <a:ext cx="2265740" cy="1959219"/>
          </a:xfrm>
          <a:prstGeom prst="rect">
            <a:avLst/>
          </a:prstGeom>
          <a:noFill/>
          <a:ln>
            <a:noFill/>
          </a:ln>
          <a:effectLst>
            <a:outerShdw blurRad="63500" sx="102000" sy="102000" algn="ctr"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83" name="矩形 82"/>
          <p:cNvSpPr/>
          <p:nvPr/>
        </p:nvSpPr>
        <p:spPr>
          <a:xfrm>
            <a:off x="5000628" y="214290"/>
            <a:ext cx="3416320" cy="523220"/>
          </a:xfrm>
          <a:prstGeom prst="rect">
            <a:avLst/>
          </a:prstGeom>
        </p:spPr>
        <p:txBody>
          <a:bodyPr wrap="none">
            <a:spAutoFit/>
          </a:bodyPr>
          <a:lstStyle/>
          <a:p>
            <a:r>
              <a:rPr lang="zh-CN" altLang="en-US" b="1" dirty="0" smtClean="0">
                <a:latin typeface="微软雅黑" pitchFamily="34" charset="-122"/>
                <a:ea typeface="微软雅黑" pitchFamily="34" charset="-122"/>
              </a:rPr>
              <a:t>技术难点及解决方案</a:t>
            </a:r>
            <a:endParaRPr lang="zh-CN" altLang="en-US" b="1" dirty="0">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childTnLst>
                          </p:cTn>
                        </p:par>
                        <p:par>
                          <p:cTn id="11" fill="hold" nodeType="afterGroup">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wipe(left)">
                                      <p:cBhvr>
                                        <p:cTn id="14" dur="500"/>
                                        <p:tgtEl>
                                          <p:spTgt spid="5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0"/>
                                        </p:tgtEl>
                                        <p:attrNameLst>
                                          <p:attrName>style.visibility</p:attrName>
                                        </p:attrNameLst>
                                      </p:cBhvr>
                                      <p:to>
                                        <p:strVal val="visible"/>
                                      </p:to>
                                    </p:set>
                                    <p:anim calcmode="lin" valueType="num">
                                      <p:cBhvr additive="base">
                                        <p:cTn id="19" dur="500" fill="hold"/>
                                        <p:tgtEl>
                                          <p:spTgt spid="80"/>
                                        </p:tgtEl>
                                        <p:attrNameLst>
                                          <p:attrName>ppt_x</p:attrName>
                                        </p:attrNameLst>
                                      </p:cBhvr>
                                      <p:tavLst>
                                        <p:tav tm="0">
                                          <p:val>
                                            <p:strVal val="#ppt_x"/>
                                          </p:val>
                                        </p:tav>
                                        <p:tav tm="100000">
                                          <p:val>
                                            <p:strVal val="#ppt_x"/>
                                          </p:val>
                                        </p:tav>
                                      </p:tavLst>
                                    </p:anim>
                                    <p:anim calcmode="lin" valueType="num">
                                      <p:cBhvr additive="base">
                                        <p:cTn id="20" dur="500" fill="hold"/>
                                        <p:tgtEl>
                                          <p:spTgt spid="8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8"/>
                                        </p:tgtEl>
                                        <p:attrNameLst>
                                          <p:attrName>style.visibility</p:attrName>
                                        </p:attrNameLst>
                                      </p:cBhvr>
                                      <p:to>
                                        <p:strVal val="visible"/>
                                      </p:to>
                                    </p:set>
                                    <p:anim calcmode="lin" valueType="num">
                                      <p:cBhvr additive="base">
                                        <p:cTn id="23" dur="500" fill="hold"/>
                                        <p:tgtEl>
                                          <p:spTgt spid="78"/>
                                        </p:tgtEl>
                                        <p:attrNameLst>
                                          <p:attrName>ppt_x</p:attrName>
                                        </p:attrNameLst>
                                      </p:cBhvr>
                                      <p:tavLst>
                                        <p:tav tm="0">
                                          <p:val>
                                            <p:strVal val="#ppt_x"/>
                                          </p:val>
                                        </p:tav>
                                        <p:tav tm="100000">
                                          <p:val>
                                            <p:strVal val="#ppt_x"/>
                                          </p:val>
                                        </p:tav>
                                      </p:tavLst>
                                    </p:anim>
                                    <p:anim calcmode="lin" valueType="num">
                                      <p:cBhvr additive="base">
                                        <p:cTn id="24" dur="500" fill="hold"/>
                                        <p:tgtEl>
                                          <p:spTgt spid="7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anim calcmode="lin" valueType="num">
                                      <p:cBhvr additive="base">
                                        <p:cTn id="27" dur="500" fill="hold"/>
                                        <p:tgtEl>
                                          <p:spTgt spid="81"/>
                                        </p:tgtEl>
                                        <p:attrNameLst>
                                          <p:attrName>ppt_x</p:attrName>
                                        </p:attrNameLst>
                                      </p:cBhvr>
                                      <p:tavLst>
                                        <p:tav tm="0">
                                          <p:val>
                                            <p:strVal val="#ppt_x"/>
                                          </p:val>
                                        </p:tav>
                                        <p:tav tm="100000">
                                          <p:val>
                                            <p:strVal val="#ppt_x"/>
                                          </p:val>
                                        </p:tav>
                                      </p:tavLst>
                                    </p:anim>
                                    <p:anim calcmode="lin" valueType="num">
                                      <p:cBhvr additive="base">
                                        <p:cTn id="28" dur="500" fill="hold"/>
                                        <p:tgtEl>
                                          <p:spTgt spid="8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500" fill="hold"/>
                                        <p:tgtEl>
                                          <p:spTgt spid="79"/>
                                        </p:tgtEl>
                                        <p:attrNameLst>
                                          <p:attrName>ppt_x</p:attrName>
                                        </p:attrNameLst>
                                      </p:cBhvr>
                                      <p:tavLst>
                                        <p:tav tm="0">
                                          <p:val>
                                            <p:strVal val="#ppt_x"/>
                                          </p:val>
                                        </p:tav>
                                        <p:tav tm="100000">
                                          <p:val>
                                            <p:strVal val="#ppt_x"/>
                                          </p:val>
                                        </p:tav>
                                      </p:tavLst>
                                    </p:anim>
                                    <p:anim calcmode="lin" valueType="num">
                                      <p:cBhvr additive="base">
                                        <p:cTn id="32"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50" grpId="0" animBg="1"/>
      <p:bldP spid="34" grpId="0" animBg="1"/>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图片 28"/>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939800"/>
            <a:ext cx="9144000" cy="1227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 name="Rectangle 11"/>
          <p:cNvSpPr>
            <a:spLocks noChangeArrowheads="1"/>
          </p:cNvSpPr>
          <p:nvPr/>
        </p:nvSpPr>
        <p:spPr bwMode="gray">
          <a:xfrm>
            <a:off x="2555875" y="1341438"/>
            <a:ext cx="6143625" cy="444488"/>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zh-CN" altLang="en-US" b="1" dirty="0" smtClean="0">
                <a:solidFill>
                  <a:schemeClr val="tx1"/>
                </a:solidFill>
                <a:latin typeface="微软雅黑" pitchFamily="34" charset="-122"/>
                <a:ea typeface="微软雅黑" pitchFamily="34" charset="-122"/>
              </a:rPr>
              <a:t>调节器冗余设计：</a:t>
            </a:r>
            <a:endParaRPr lang="zh-CN" altLang="en-US" b="1" noProof="1">
              <a:solidFill>
                <a:srgbClr val="0070C0"/>
              </a:solidFill>
              <a:latin typeface="微软雅黑" pitchFamily="34" charset="-122"/>
              <a:ea typeface="微软雅黑" pitchFamily="34" charset="-122"/>
              <a:cs typeface="Arial" charset="0"/>
            </a:endParaRPr>
          </a:p>
        </p:txBody>
      </p:sp>
      <p:sp>
        <p:nvSpPr>
          <p:cNvPr id="50" name="Rectangle 5"/>
          <p:cNvSpPr>
            <a:spLocks noChangeArrowheads="1"/>
          </p:cNvSpPr>
          <p:nvPr/>
        </p:nvSpPr>
        <p:spPr bwMode="gray">
          <a:xfrm>
            <a:off x="6286512" y="2357430"/>
            <a:ext cx="2500331" cy="2428892"/>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nSpc>
                <a:spcPct val="130000"/>
              </a:lnSpc>
              <a:buFont typeface="Wingdings" pitchFamily="2" charset="2"/>
              <a:buChar char="Ø"/>
              <a:defRPr/>
            </a:pPr>
            <a:r>
              <a:rPr lang="zh-CN" altLang="en-US" sz="1800" dirty="0" smtClean="0">
                <a:solidFill>
                  <a:schemeClr val="tx1"/>
                </a:solidFill>
                <a:latin typeface="微软雅黑" pitchFamily="34" charset="-122"/>
                <a:ea typeface="微软雅黑" pitchFamily="34" charset="-122"/>
              </a:rPr>
              <a:t>通道冗余采用三通道结构；</a:t>
            </a:r>
            <a:endParaRPr lang="en-US" altLang="zh-CN" sz="1800" dirty="0" smtClean="0">
              <a:solidFill>
                <a:schemeClr val="tx1"/>
              </a:solidFill>
              <a:latin typeface="微软雅黑" pitchFamily="34" charset="-122"/>
              <a:ea typeface="微软雅黑" pitchFamily="34" charset="-122"/>
            </a:endParaRPr>
          </a:p>
          <a:p>
            <a:pPr>
              <a:lnSpc>
                <a:spcPct val="130000"/>
              </a:lnSpc>
              <a:buFont typeface="Wingdings" pitchFamily="2" charset="2"/>
              <a:buChar char="Ø"/>
              <a:defRPr/>
            </a:pPr>
            <a:r>
              <a:rPr lang="zh-CN" altLang="en-US" sz="1800" dirty="0" smtClean="0">
                <a:solidFill>
                  <a:schemeClr val="tx1"/>
                </a:solidFill>
                <a:latin typeface="微软雅黑" pitchFamily="34" charset="-122"/>
                <a:ea typeface="微软雅黑" pitchFamily="34" charset="-122"/>
              </a:rPr>
              <a:t>电源冗余采用</a:t>
            </a:r>
            <a:r>
              <a:rPr lang="en-US" altLang="zh-CN" sz="1800" dirty="0" smtClean="0">
                <a:solidFill>
                  <a:schemeClr val="tx1"/>
                </a:solidFill>
                <a:latin typeface="微软雅黑" pitchFamily="34" charset="-122"/>
                <a:ea typeface="微软雅黑" pitchFamily="34" charset="-122"/>
              </a:rPr>
              <a:t>4</a:t>
            </a:r>
            <a:r>
              <a:rPr lang="zh-CN" altLang="en-US" sz="1800" dirty="0" smtClean="0">
                <a:solidFill>
                  <a:schemeClr val="tx1"/>
                </a:solidFill>
                <a:latin typeface="微软雅黑" pitchFamily="34" charset="-122"/>
                <a:ea typeface="微软雅黑" pitchFamily="34" charset="-122"/>
              </a:rPr>
              <a:t>路输入、</a:t>
            </a:r>
            <a:r>
              <a:rPr lang="en-US" altLang="zh-CN" sz="1800" dirty="0" smtClean="0">
                <a:solidFill>
                  <a:schemeClr val="tx1"/>
                </a:solidFill>
                <a:latin typeface="微软雅黑" pitchFamily="34" charset="-122"/>
                <a:ea typeface="微软雅黑" pitchFamily="34" charset="-122"/>
              </a:rPr>
              <a:t>4</a:t>
            </a:r>
            <a:r>
              <a:rPr lang="zh-CN" altLang="en-US" sz="1800" dirty="0" smtClean="0">
                <a:solidFill>
                  <a:schemeClr val="tx1"/>
                </a:solidFill>
                <a:latin typeface="微软雅黑" pitchFamily="34" charset="-122"/>
                <a:ea typeface="微软雅黑" pitchFamily="34" charset="-122"/>
              </a:rPr>
              <a:t>套独立开关电源、独立电源分配器；</a:t>
            </a:r>
            <a:endParaRPr lang="en-US" altLang="zh-CN" sz="1800" dirty="0" smtClean="0">
              <a:solidFill>
                <a:schemeClr val="tx1"/>
              </a:solidFill>
              <a:latin typeface="微软雅黑" pitchFamily="34" charset="-122"/>
              <a:ea typeface="微软雅黑" pitchFamily="34" charset="-122"/>
            </a:endParaRPr>
          </a:p>
          <a:p>
            <a:pPr>
              <a:lnSpc>
                <a:spcPct val="130000"/>
              </a:lnSpc>
              <a:buFont typeface="Wingdings" pitchFamily="2" charset="2"/>
              <a:buChar char="Ø"/>
              <a:defRPr/>
            </a:pPr>
            <a:r>
              <a:rPr lang="zh-CN" altLang="en-US" sz="1800" dirty="0" smtClean="0">
                <a:solidFill>
                  <a:schemeClr val="tx1"/>
                </a:solidFill>
                <a:latin typeface="微软雅黑" pitchFamily="34" charset="-122"/>
                <a:ea typeface="微软雅黑" pitchFamily="34" charset="-122"/>
              </a:rPr>
              <a:t>网络冗余采用纵向信道双网冗余、横向信道环网冗余；</a:t>
            </a:r>
            <a:endParaRPr lang="zh-CN" altLang="en-US" sz="1800" dirty="0">
              <a:solidFill>
                <a:schemeClr val="tx1"/>
              </a:solidFill>
              <a:latin typeface="微软雅黑" pitchFamily="34" charset="-122"/>
              <a:ea typeface="微软雅黑" pitchFamily="34" charset="-122"/>
            </a:endParaRPr>
          </a:p>
        </p:txBody>
      </p:sp>
      <p:grpSp>
        <p:nvGrpSpPr>
          <p:cNvPr id="2" name="Group 8"/>
          <p:cNvGrpSpPr>
            <a:grpSpLocks/>
          </p:cNvGrpSpPr>
          <p:nvPr/>
        </p:nvGrpSpPr>
        <p:grpSpPr bwMode="auto">
          <a:xfrm>
            <a:off x="0" y="1341438"/>
            <a:ext cx="1482725" cy="1482725"/>
            <a:chOff x="1166" y="1342"/>
            <a:chExt cx="934" cy="934"/>
          </a:xfrm>
        </p:grpSpPr>
        <p:grpSp>
          <p:nvGrpSpPr>
            <p:cNvPr id="3" name="Group 9"/>
            <p:cNvGrpSpPr>
              <a:grpSpLocks/>
            </p:cNvGrpSpPr>
            <p:nvPr/>
          </p:nvGrpSpPr>
          <p:grpSpPr bwMode="auto">
            <a:xfrm>
              <a:off x="1162" y="1338"/>
              <a:ext cx="934" cy="934"/>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53321" name="Freeform 11"/>
                <p:cNvSpPr>
                  <a:spLocks/>
                </p:cNvSpPr>
                <p:nvPr/>
              </p:nvSpPr>
              <p:spPr bwMode="gray">
                <a:xfrm>
                  <a:off x="2866" y="1599"/>
                  <a:ext cx="1160" cy="1752"/>
                </a:xfrm>
                <a:custGeom>
                  <a:avLst/>
                  <a:gdLst>
                    <a:gd name="T0" fmla="*/ 13127462 w 794"/>
                    <a:gd name="T1" fmla="*/ 170100 h 1200"/>
                    <a:gd name="T2" fmla="*/ 11479599 w 794"/>
                    <a:gd name="T3" fmla="*/ 1111797 h 1200"/>
                    <a:gd name="T4" fmla="*/ 11418145 w 794"/>
                    <a:gd name="T5" fmla="*/ 1064724 h 1200"/>
                    <a:gd name="T6" fmla="*/ 11300538 w 794"/>
                    <a:gd name="T7" fmla="*/ 746324 h 1200"/>
                    <a:gd name="T8" fmla="*/ 11246430 w 794"/>
                    <a:gd name="T9" fmla="*/ 362585 h 1200"/>
                    <a:gd name="T10" fmla="*/ 10458612 w 794"/>
                    <a:gd name="T11" fmla="*/ 155620 h 1200"/>
                    <a:gd name="T12" fmla="*/ 10255983 w 794"/>
                    <a:gd name="T13" fmla="*/ 922343 h 1200"/>
                    <a:gd name="T14" fmla="*/ 10548584 w 794"/>
                    <a:gd name="T15" fmla="*/ 1167639 h 1200"/>
                    <a:gd name="T16" fmla="*/ 10548584 w 794"/>
                    <a:gd name="T17" fmla="*/ 1167639 h 1200"/>
                    <a:gd name="T18" fmla="*/ 10766436 w 794"/>
                    <a:gd name="T19" fmla="*/ 1427499 h 1200"/>
                    <a:gd name="T20" fmla="*/ 10766436 w 794"/>
                    <a:gd name="T21" fmla="*/ 1507240 h 1200"/>
                    <a:gd name="T22" fmla="*/ 9096814 w 794"/>
                    <a:gd name="T23" fmla="*/ 2451200 h 1200"/>
                    <a:gd name="T24" fmla="*/ 10510500 w 794"/>
                    <a:gd name="T25" fmla="*/ 7616306 h 1200"/>
                    <a:gd name="T26" fmla="*/ 9096814 w 794"/>
                    <a:gd name="T27" fmla="*/ 12762678 h 1200"/>
                    <a:gd name="T28" fmla="*/ 0 w 794"/>
                    <a:gd name="T29" fmla="*/ 17948035 h 1200"/>
                    <a:gd name="T30" fmla="*/ 0 w 794"/>
                    <a:gd name="T31" fmla="*/ 19643936 h 1200"/>
                    <a:gd name="T32" fmla="*/ 0 w 794"/>
                    <a:gd name="T33" fmla="*/ 19851653 h 1200"/>
                    <a:gd name="T34" fmla="*/ 81146 w 794"/>
                    <a:gd name="T35" fmla="*/ 19889251 h 1200"/>
                    <a:gd name="T36" fmla="*/ 424730 w 794"/>
                    <a:gd name="T37" fmla="*/ 19805797 h 1200"/>
                    <a:gd name="T38" fmla="*/ 424730 w 794"/>
                    <a:gd name="T39" fmla="*/ 19805797 h 1200"/>
                    <a:gd name="T40" fmla="*/ 796017 w 794"/>
                    <a:gd name="T41" fmla="*/ 19681942 h 1200"/>
                    <a:gd name="T42" fmla="*/ 1356786 w 794"/>
                    <a:gd name="T43" fmla="*/ 20230015 h 1200"/>
                    <a:gd name="T44" fmla="*/ 796017 w 794"/>
                    <a:gd name="T45" fmla="*/ 20831604 h 1200"/>
                    <a:gd name="T46" fmla="*/ 424730 w 794"/>
                    <a:gd name="T47" fmla="*/ 20676050 h 1200"/>
                    <a:gd name="T48" fmla="*/ 81146 w 794"/>
                    <a:gd name="T49" fmla="*/ 20621400 h 1200"/>
                    <a:gd name="T50" fmla="*/ 0 w 794"/>
                    <a:gd name="T51" fmla="*/ 20641384 h 1200"/>
                    <a:gd name="T52" fmla="*/ 0 w 794"/>
                    <a:gd name="T53" fmla="*/ 20790070 h 1200"/>
                    <a:gd name="T54" fmla="*/ 0 w 794"/>
                    <a:gd name="T55" fmla="*/ 22510522 h 1200"/>
                    <a:gd name="T56" fmla="*/ 13127462 w 794"/>
                    <a:gd name="T57" fmla="*/ 15055905 h 1200"/>
                    <a:gd name="T58" fmla="*/ 15148865 w 794"/>
                    <a:gd name="T59" fmla="*/ 7616306 h 1200"/>
                    <a:gd name="T60" fmla="*/ 13127462 w 794"/>
                    <a:gd name="T61" fmla="*/ 170100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zh-CN" altLang="en-US"/>
                </a:p>
              </p:txBody>
            </p:sp>
            <p:sp>
              <p:nvSpPr>
                <p:cNvPr id="53322" name="Freeform 12"/>
                <p:cNvSpPr>
                  <a:spLocks/>
                </p:cNvSpPr>
                <p:nvPr/>
              </p:nvSpPr>
              <p:spPr bwMode="gray">
                <a:xfrm>
                  <a:off x="1710" y="1612"/>
                  <a:ext cx="1262" cy="1739"/>
                </a:xfrm>
                <a:custGeom>
                  <a:avLst/>
                  <a:gdLst>
                    <a:gd name="T0" fmla="*/ 15847765 w 864"/>
                    <a:gd name="T1" fmla="*/ 19556719 h 1191"/>
                    <a:gd name="T2" fmla="*/ 15463813 w 864"/>
                    <a:gd name="T3" fmla="*/ 19685279 h 1191"/>
                    <a:gd name="T4" fmla="*/ 15463813 w 864"/>
                    <a:gd name="T5" fmla="*/ 19685279 h 1191"/>
                    <a:gd name="T6" fmla="*/ 15121601 w 864"/>
                    <a:gd name="T7" fmla="*/ 19758635 h 1191"/>
                    <a:gd name="T8" fmla="*/ 15042083 w 864"/>
                    <a:gd name="T9" fmla="*/ 19721455 h 1191"/>
                    <a:gd name="T10" fmla="*/ 15042083 w 864"/>
                    <a:gd name="T11" fmla="*/ 19523872 h 1191"/>
                    <a:gd name="T12" fmla="*/ 15042083 w 864"/>
                    <a:gd name="T13" fmla="*/ 17820815 h 1191"/>
                    <a:gd name="T14" fmla="*/ 6010608 w 864"/>
                    <a:gd name="T15" fmla="*/ 12626350 h 1191"/>
                    <a:gd name="T16" fmla="*/ 4614597 w 864"/>
                    <a:gd name="T17" fmla="*/ 7467450 h 1191"/>
                    <a:gd name="T18" fmla="*/ 6010608 w 864"/>
                    <a:gd name="T19" fmla="*/ 2294561 h 1191"/>
                    <a:gd name="T20" fmla="*/ 4378711 w 864"/>
                    <a:gd name="T21" fmla="*/ 1377749 h 1191"/>
                    <a:gd name="T22" fmla="*/ 4324118 w 864"/>
                    <a:gd name="T23" fmla="*/ 1420379 h 1191"/>
                    <a:gd name="T24" fmla="*/ 4193615 w 864"/>
                    <a:gd name="T25" fmla="*/ 1728464 h 1191"/>
                    <a:gd name="T26" fmla="*/ 4193615 w 864"/>
                    <a:gd name="T27" fmla="*/ 1728464 h 1191"/>
                    <a:gd name="T28" fmla="*/ 4127105 w 864"/>
                    <a:gd name="T29" fmla="*/ 2127898 h 1191"/>
                    <a:gd name="T30" fmla="*/ 3359427 w 864"/>
                    <a:gd name="T31" fmla="*/ 2319503 h 1191"/>
                    <a:gd name="T32" fmla="*/ 3141732 w 864"/>
                    <a:gd name="T33" fmla="*/ 1546390 h 1191"/>
                    <a:gd name="T34" fmla="*/ 3458000 w 864"/>
                    <a:gd name="T35" fmla="*/ 1298563 h 1191"/>
                    <a:gd name="T36" fmla="*/ 3673680 w 864"/>
                    <a:gd name="T37" fmla="*/ 1033600 h 1191"/>
                    <a:gd name="T38" fmla="*/ 3673680 w 864"/>
                    <a:gd name="T39" fmla="*/ 953476 h 1191"/>
                    <a:gd name="T40" fmla="*/ 2009202 w 864"/>
                    <a:gd name="T41" fmla="*/ 0 h 1191"/>
                    <a:gd name="T42" fmla="*/ 0 w 864"/>
                    <a:gd name="T43" fmla="*/ 7467450 h 1191"/>
                    <a:gd name="T44" fmla="*/ 2009202 w 864"/>
                    <a:gd name="T45" fmla="*/ 14920766 h 1191"/>
                    <a:gd name="T46" fmla="*/ 15042083 w 864"/>
                    <a:gd name="T47" fmla="*/ 22386519 h 1191"/>
                    <a:gd name="T48" fmla="*/ 15042083 w 864"/>
                    <a:gd name="T49" fmla="*/ 20656666 h 1191"/>
                    <a:gd name="T50" fmla="*/ 15042083 w 864"/>
                    <a:gd name="T51" fmla="*/ 20517990 h 1191"/>
                    <a:gd name="T52" fmla="*/ 15121601 w 864"/>
                    <a:gd name="T53" fmla="*/ 20500468 h 1191"/>
                    <a:gd name="T54" fmla="*/ 15463813 w 864"/>
                    <a:gd name="T55" fmla="*/ 20540254 h 1191"/>
                    <a:gd name="T56" fmla="*/ 15847765 w 864"/>
                    <a:gd name="T57" fmla="*/ 20699710 h 1191"/>
                    <a:gd name="T58" fmla="*/ 16390764 w 864"/>
                    <a:gd name="T59" fmla="*/ 20115453 h 1191"/>
                    <a:gd name="T60" fmla="*/ 15847765 w 864"/>
                    <a:gd name="T61" fmla="*/ 195567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zh-CN" altLang="en-US"/>
                </a:p>
              </p:txBody>
            </p:sp>
            <p:sp>
              <p:nvSpPr>
                <p:cNvPr id="53323" name="Freeform 13"/>
                <p:cNvSpPr>
                  <a:spLocks/>
                </p:cNvSpPr>
                <p:nvPr/>
              </p:nvSpPr>
              <p:spPr bwMode="gray">
                <a:xfrm>
                  <a:off x="1862" y="1035"/>
                  <a:ext cx="2010" cy="768"/>
                </a:xfrm>
                <a:custGeom>
                  <a:avLst/>
                  <a:gdLst>
                    <a:gd name="T0" fmla="*/ 22557653 w 1375"/>
                    <a:gd name="T1" fmla="*/ 9258948 h 527"/>
                    <a:gd name="T2" fmla="*/ 24252192 w 1375"/>
                    <a:gd name="T3" fmla="*/ 8351654 h 527"/>
                    <a:gd name="T4" fmla="*/ 24252192 w 1375"/>
                    <a:gd name="T5" fmla="*/ 8284548 h 527"/>
                    <a:gd name="T6" fmla="*/ 24026032 w 1375"/>
                    <a:gd name="T7" fmla="*/ 8023643 h 527"/>
                    <a:gd name="T8" fmla="*/ 24026032 w 1375"/>
                    <a:gd name="T9" fmla="*/ 8023643 h 527"/>
                    <a:gd name="T10" fmla="*/ 23711893 w 1375"/>
                    <a:gd name="T11" fmla="*/ 7784727 h 527"/>
                    <a:gd name="T12" fmla="*/ 23931201 w 1375"/>
                    <a:gd name="T13" fmla="*/ 7064451 h 527"/>
                    <a:gd name="T14" fmla="*/ 24712823 w 1375"/>
                    <a:gd name="T15" fmla="*/ 7264469 h 527"/>
                    <a:gd name="T16" fmla="*/ 24788954 w 1375"/>
                    <a:gd name="T17" fmla="*/ 7626277 h 527"/>
                    <a:gd name="T18" fmla="*/ 24887750 w 1375"/>
                    <a:gd name="T19" fmla="*/ 7934999 h 527"/>
                    <a:gd name="T20" fmla="*/ 24969752 w 1375"/>
                    <a:gd name="T21" fmla="*/ 7971274 h 527"/>
                    <a:gd name="T22" fmla="*/ 26642141 w 1375"/>
                    <a:gd name="T23" fmla="*/ 7082487 h 527"/>
                    <a:gd name="T24" fmla="*/ 13310768 w 1375"/>
                    <a:gd name="T25" fmla="*/ 0 h 527"/>
                    <a:gd name="T26" fmla="*/ 0 w 1375"/>
                    <a:gd name="T27" fmla="*/ 7082487 h 527"/>
                    <a:gd name="T28" fmla="*/ 1709839 w 1375"/>
                    <a:gd name="T29" fmla="*/ 7986995 h 527"/>
                    <a:gd name="T30" fmla="*/ 1709839 w 1375"/>
                    <a:gd name="T31" fmla="*/ 8059820 h 527"/>
                    <a:gd name="T32" fmla="*/ 1469868 w 1375"/>
                    <a:gd name="T33" fmla="*/ 8320835 h 527"/>
                    <a:gd name="T34" fmla="*/ 1169666 w 1375"/>
                    <a:gd name="T35" fmla="*/ 8553700 h 527"/>
                    <a:gd name="T36" fmla="*/ 1378684 w 1375"/>
                    <a:gd name="T37" fmla="*/ 9273277 h 527"/>
                    <a:gd name="T38" fmla="*/ 2176061 w 1375"/>
                    <a:gd name="T39" fmla="*/ 9098044 h 527"/>
                    <a:gd name="T40" fmla="*/ 2231505 w 1375"/>
                    <a:gd name="T41" fmla="*/ 8726140 h 527"/>
                    <a:gd name="T42" fmla="*/ 2231505 w 1375"/>
                    <a:gd name="T43" fmla="*/ 8726140 h 527"/>
                    <a:gd name="T44" fmla="*/ 2355425 w 1375"/>
                    <a:gd name="T45" fmla="*/ 8415688 h 527"/>
                    <a:gd name="T46" fmla="*/ 2432047 w 1375"/>
                    <a:gd name="T47" fmla="*/ 8374796 h 527"/>
                    <a:gd name="T48" fmla="*/ 4079519 w 1375"/>
                    <a:gd name="T49" fmla="*/ 9258948 h 527"/>
                    <a:gd name="T50" fmla="*/ 13310768 w 1375"/>
                    <a:gd name="T51" fmla="*/ 4343536 h 527"/>
                    <a:gd name="T52" fmla="*/ 22557653 w 1375"/>
                    <a:gd name="T53" fmla="*/ 925894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zh-CN" altLang="en-US"/>
                </a:p>
              </p:txBody>
            </p:sp>
          </p:grpSp>
          <p:grpSp>
            <p:nvGrpSpPr>
              <p:cNvPr id="5" name="Group 14"/>
              <p:cNvGrpSpPr>
                <a:grpSpLocks/>
              </p:cNvGrpSpPr>
              <p:nvPr/>
            </p:nvGrpSpPr>
            <p:grpSpPr bwMode="auto">
              <a:xfrm rot="7200000">
                <a:off x="2059" y="1386"/>
                <a:ext cx="1616" cy="1614"/>
                <a:chOff x="2060" y="1387"/>
                <a:chExt cx="1616" cy="1614"/>
              </a:xfrm>
            </p:grpSpPr>
            <p:sp>
              <p:nvSpPr>
                <p:cNvPr id="53318" name="Freeform 15"/>
                <p:cNvSpPr>
                  <a:spLocks/>
                </p:cNvSpPr>
                <p:nvPr/>
              </p:nvSpPr>
              <p:spPr bwMode="gray">
                <a:xfrm>
                  <a:off x="2060" y="1387"/>
                  <a:ext cx="808" cy="1225"/>
                </a:xfrm>
                <a:custGeom>
                  <a:avLst/>
                  <a:gdLst>
                    <a:gd name="T0" fmla="*/ 12125480 w 550"/>
                    <a:gd name="T1" fmla="*/ 2720265 h 836"/>
                    <a:gd name="T2" fmla="*/ 12064049 w 550"/>
                    <a:gd name="T3" fmla="*/ 2663220 h 836"/>
                    <a:gd name="T4" fmla="*/ 11652081 w 550"/>
                    <a:gd name="T5" fmla="*/ 2747046 h 836"/>
                    <a:gd name="T6" fmla="*/ 11652081 w 550"/>
                    <a:gd name="T7" fmla="*/ 2747046 h 836"/>
                    <a:gd name="T8" fmla="*/ 11227960 w 550"/>
                    <a:gd name="T9" fmla="*/ 2911835 h 836"/>
                    <a:gd name="T10" fmla="*/ 10582177 w 550"/>
                    <a:gd name="T11" fmla="*/ 2295033 h 836"/>
                    <a:gd name="T12" fmla="*/ 11227960 w 550"/>
                    <a:gd name="T13" fmla="*/ 1646236 h 836"/>
                    <a:gd name="T14" fmla="*/ 11652081 w 550"/>
                    <a:gd name="T15" fmla="*/ 1816718 h 836"/>
                    <a:gd name="T16" fmla="*/ 12064049 w 550"/>
                    <a:gd name="T17" fmla="*/ 1874719 h 836"/>
                    <a:gd name="T18" fmla="*/ 12125480 w 550"/>
                    <a:gd name="T19" fmla="*/ 1817512 h 836"/>
                    <a:gd name="T20" fmla="*/ 12125480 w 550"/>
                    <a:gd name="T21" fmla="*/ 1691897 h 836"/>
                    <a:gd name="T22" fmla="*/ 12125480 w 550"/>
                    <a:gd name="T23" fmla="*/ 0 h 836"/>
                    <a:gd name="T24" fmla="*/ 0 w 550"/>
                    <a:gd name="T25" fmla="*/ 11340047 h 836"/>
                    <a:gd name="T26" fmla="*/ 1632803 w 550"/>
                    <a:gd name="T27" fmla="*/ 17016271 h 836"/>
                    <a:gd name="T28" fmla="*/ 3378962 w 550"/>
                    <a:gd name="T29" fmla="*/ 16080207 h 836"/>
                    <a:gd name="T30" fmla="*/ 3482151 w 550"/>
                    <a:gd name="T31" fmla="*/ 16407299 h 836"/>
                    <a:gd name="T32" fmla="*/ 3551521 w 550"/>
                    <a:gd name="T33" fmla="*/ 16839929 h 836"/>
                    <a:gd name="T34" fmla="*/ 4457688 w 550"/>
                    <a:gd name="T35" fmla="*/ 17050289 h 836"/>
                    <a:gd name="T36" fmla="*/ 4710219 w 550"/>
                    <a:gd name="T37" fmla="*/ 16204618 h 836"/>
                    <a:gd name="T38" fmla="*/ 4371209 w 550"/>
                    <a:gd name="T39" fmla="*/ 15937017 h 836"/>
                    <a:gd name="T40" fmla="*/ 4371209 w 550"/>
                    <a:gd name="T41" fmla="*/ 15937017 h 836"/>
                    <a:gd name="T42" fmla="*/ 4094150 w 550"/>
                    <a:gd name="T43" fmla="*/ 15686156 h 836"/>
                    <a:gd name="T44" fmla="*/ 5858205 w 550"/>
                    <a:gd name="T45" fmla="*/ 14715897 h 836"/>
                    <a:gd name="T46" fmla="*/ 4894302 w 550"/>
                    <a:gd name="T47" fmla="*/ 11340047 h 836"/>
                    <a:gd name="T48" fmla="*/ 12125480 w 550"/>
                    <a:gd name="T49" fmla="*/ 4564936 h 836"/>
                    <a:gd name="T50" fmla="*/ 12125480 w 550"/>
                    <a:gd name="T51" fmla="*/ 2957352 h 836"/>
                    <a:gd name="T52" fmla="*/ 12125480 w 550"/>
                    <a:gd name="T53" fmla="*/ 2720265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zh-CN" altLang="en-US"/>
                </a:p>
              </p:txBody>
            </p:sp>
            <p:sp>
              <p:nvSpPr>
                <p:cNvPr id="53319" name="Freeform 16"/>
                <p:cNvSpPr>
                  <a:spLocks/>
                </p:cNvSpPr>
                <p:nvPr/>
              </p:nvSpPr>
              <p:spPr bwMode="gray">
                <a:xfrm>
                  <a:off x="2764" y="1387"/>
                  <a:ext cx="912" cy="1210"/>
                </a:xfrm>
                <a:custGeom>
                  <a:avLst/>
                  <a:gdLst>
                    <a:gd name="T0" fmla="*/ 1530665 w 621"/>
                    <a:gd name="T1" fmla="*/ 0 h 826"/>
                    <a:gd name="T2" fmla="*/ 1530665 w 621"/>
                    <a:gd name="T3" fmla="*/ 1680939 h 826"/>
                    <a:gd name="T4" fmla="*/ 1530665 w 621"/>
                    <a:gd name="T5" fmla="*/ 1807954 h 826"/>
                    <a:gd name="T6" fmla="*/ 1455177 w 621"/>
                    <a:gd name="T7" fmla="*/ 1861844 h 826"/>
                    <a:gd name="T8" fmla="*/ 1073114 w 621"/>
                    <a:gd name="T9" fmla="*/ 1805518 h 826"/>
                    <a:gd name="T10" fmla="*/ 642494 w 621"/>
                    <a:gd name="T11" fmla="*/ 1625700 h 826"/>
                    <a:gd name="T12" fmla="*/ 0 w 621"/>
                    <a:gd name="T13" fmla="*/ 2277123 h 826"/>
                    <a:gd name="T14" fmla="*/ 642494 w 621"/>
                    <a:gd name="T15" fmla="*/ 2889200 h 826"/>
                    <a:gd name="T16" fmla="*/ 1073114 w 621"/>
                    <a:gd name="T17" fmla="*/ 2727399 h 826"/>
                    <a:gd name="T18" fmla="*/ 1073114 w 621"/>
                    <a:gd name="T19" fmla="*/ 2727399 h 826"/>
                    <a:gd name="T20" fmla="*/ 1455177 w 621"/>
                    <a:gd name="T21" fmla="*/ 2648456 h 826"/>
                    <a:gd name="T22" fmla="*/ 1530665 w 621"/>
                    <a:gd name="T23" fmla="*/ 2702526 h 826"/>
                    <a:gd name="T24" fmla="*/ 1530665 w 621"/>
                    <a:gd name="T25" fmla="*/ 2916015 h 826"/>
                    <a:gd name="T26" fmla="*/ 1530665 w 621"/>
                    <a:gd name="T27" fmla="*/ 4537195 h 826"/>
                    <a:gd name="T28" fmla="*/ 1530665 w 621"/>
                    <a:gd name="T29" fmla="*/ 4537195 h 826"/>
                    <a:gd name="T30" fmla="*/ 8704145 w 621"/>
                    <a:gd name="T31" fmla="*/ 11259832 h 826"/>
                    <a:gd name="T32" fmla="*/ 7740615 w 621"/>
                    <a:gd name="T33" fmla="*/ 14604262 h 826"/>
                    <a:gd name="T34" fmla="*/ 9466542 w 621"/>
                    <a:gd name="T35" fmla="*/ 15530272 h 826"/>
                    <a:gd name="T36" fmla="*/ 9523229 w 621"/>
                    <a:gd name="T37" fmla="*/ 15503482 h 826"/>
                    <a:gd name="T38" fmla="*/ 9685181 w 621"/>
                    <a:gd name="T39" fmla="*/ 15139006 h 826"/>
                    <a:gd name="T40" fmla="*/ 9685181 w 621"/>
                    <a:gd name="T41" fmla="*/ 15139006 h 826"/>
                    <a:gd name="T42" fmla="*/ 9747009 w 621"/>
                    <a:gd name="T43" fmla="*/ 14730219 h 826"/>
                    <a:gd name="T44" fmla="*/ 10639734 w 621"/>
                    <a:gd name="T45" fmla="*/ 14516380 h 826"/>
                    <a:gd name="T46" fmla="*/ 10880502 w 621"/>
                    <a:gd name="T47" fmla="*/ 15348145 h 826"/>
                    <a:gd name="T48" fmla="*/ 10536374 w 621"/>
                    <a:gd name="T49" fmla="*/ 15615189 h 826"/>
                    <a:gd name="T50" fmla="*/ 10266287 w 621"/>
                    <a:gd name="T51" fmla="*/ 15894889 h 826"/>
                    <a:gd name="T52" fmla="*/ 10266287 w 621"/>
                    <a:gd name="T53" fmla="*/ 15979970 h 826"/>
                    <a:gd name="T54" fmla="*/ 11940578 w 621"/>
                    <a:gd name="T55" fmla="*/ 16899652 h 826"/>
                    <a:gd name="T56" fmla="*/ 13562054 w 621"/>
                    <a:gd name="T57" fmla="*/ 11259832 h 826"/>
                    <a:gd name="T58" fmla="*/ 1530665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zh-CN" altLang="en-US"/>
                </a:p>
              </p:txBody>
            </p:sp>
            <p:sp>
              <p:nvSpPr>
                <p:cNvPr id="53320" name="Freeform 17"/>
                <p:cNvSpPr>
                  <a:spLocks/>
                </p:cNvSpPr>
                <p:nvPr/>
              </p:nvSpPr>
              <p:spPr bwMode="gray">
                <a:xfrm>
                  <a:off x="2169" y="2414"/>
                  <a:ext cx="1397" cy="587"/>
                </a:xfrm>
                <a:custGeom>
                  <a:avLst/>
                  <a:gdLst>
                    <a:gd name="T0" fmla="*/ 18242845 w 953"/>
                    <a:gd name="T1" fmla="*/ 1710932 h 400"/>
                    <a:gd name="T2" fmla="*/ 18242845 w 953"/>
                    <a:gd name="T3" fmla="*/ 1634889 h 400"/>
                    <a:gd name="T4" fmla="*/ 18502532 w 953"/>
                    <a:gd name="T5" fmla="*/ 1334844 h 400"/>
                    <a:gd name="T6" fmla="*/ 18824466 w 953"/>
                    <a:gd name="T7" fmla="*/ 1057230 h 400"/>
                    <a:gd name="T8" fmla="*/ 18601685 w 953"/>
                    <a:gd name="T9" fmla="*/ 175255 h 400"/>
                    <a:gd name="T10" fmla="*/ 17747782 w 953"/>
                    <a:gd name="T11" fmla="*/ 404786 h 400"/>
                    <a:gd name="T12" fmla="*/ 17689205 w 953"/>
                    <a:gd name="T13" fmla="*/ 835468 h 400"/>
                    <a:gd name="T14" fmla="*/ 17689205 w 953"/>
                    <a:gd name="T15" fmla="*/ 835468 h 400"/>
                    <a:gd name="T16" fmla="*/ 17537057 w 953"/>
                    <a:gd name="T17" fmla="*/ 1226049 h 400"/>
                    <a:gd name="T18" fmla="*/ 17477213 w 953"/>
                    <a:gd name="T19" fmla="*/ 1244697 h 400"/>
                    <a:gd name="T20" fmla="*/ 15829756 w 953"/>
                    <a:gd name="T21" fmla="*/ 275834 h 400"/>
                    <a:gd name="T22" fmla="*/ 9921896 w 953"/>
                    <a:gd name="T23" fmla="*/ 3803972 h 400"/>
                    <a:gd name="T24" fmla="*/ 3990835 w 953"/>
                    <a:gd name="T25" fmla="*/ 275834 h 400"/>
                    <a:gd name="T26" fmla="*/ 2325908 w 953"/>
                    <a:gd name="T27" fmla="*/ 1279262 h 400"/>
                    <a:gd name="T28" fmla="*/ 2584935 w 953"/>
                    <a:gd name="T29" fmla="*/ 1551487 h 400"/>
                    <a:gd name="T30" fmla="*/ 2584935 w 953"/>
                    <a:gd name="T31" fmla="*/ 1551487 h 400"/>
                    <a:gd name="T32" fmla="*/ 2914111 w 953"/>
                    <a:gd name="T33" fmla="*/ 1826593 h 400"/>
                    <a:gd name="T34" fmla="*/ 2680566 w 953"/>
                    <a:gd name="T35" fmla="*/ 2698706 h 400"/>
                    <a:gd name="T36" fmla="*/ 1828615 w 953"/>
                    <a:gd name="T37" fmla="*/ 2478147 h 400"/>
                    <a:gd name="T38" fmla="*/ 1743889 w 953"/>
                    <a:gd name="T39" fmla="*/ 2027351 h 400"/>
                    <a:gd name="T40" fmla="*/ 1645307 w 953"/>
                    <a:gd name="T41" fmla="*/ 1688686 h 400"/>
                    <a:gd name="T42" fmla="*/ 0 w 953"/>
                    <a:gd name="T43" fmla="*/ 2657885 h 400"/>
                    <a:gd name="T44" fmla="*/ 9921896 w 953"/>
                    <a:gd name="T45" fmla="*/ 8572366 h 400"/>
                    <a:gd name="T46" fmla="*/ 19853045 w 953"/>
                    <a:gd name="T47" fmla="*/ 2680525 h 400"/>
                    <a:gd name="T48" fmla="*/ 18242845 w 953"/>
                    <a:gd name="T49" fmla="*/ 171093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zh-CN" altLang="en-US"/>
                </a:p>
              </p:txBody>
            </p:sp>
          </p:grpSp>
        </p:grpSp>
        <p:sp>
          <p:nvSpPr>
            <p:cNvPr id="53315" name="Oval 18"/>
            <p:cNvSpPr>
              <a:spLocks noChangeArrowheads="1"/>
            </p:cNvSpPr>
            <p:nvPr/>
          </p:nvSpPr>
          <p:spPr bwMode="auto">
            <a:xfrm>
              <a:off x="1460" y="1637"/>
              <a:ext cx="345" cy="344"/>
            </a:xfrm>
            <a:prstGeom prst="ellipse">
              <a:avLst/>
            </a:prstGeom>
            <a:gradFill rotWithShape="1">
              <a:gsLst>
                <a:gs pos="0">
                  <a:srgbClr val="DDDDDD"/>
                </a:gs>
                <a:gs pos="100000">
                  <a:srgbClr val="F8F8F8"/>
                </a:gs>
              </a:gsLst>
              <a:lin ang="5400000" scaled="1"/>
            </a:gradFill>
            <a:ln w="12700" algn="ctr">
              <a:solidFill>
                <a:schemeClr val="bg1"/>
              </a:solidFill>
              <a:round/>
              <a:headEnd/>
              <a:tailEnd/>
            </a:ln>
          </p:spPr>
          <p:txBody>
            <a:bodyPr wrap="none" anchor="ctr"/>
            <a:lstStyle/>
            <a:p>
              <a:pPr algn="ctr"/>
              <a:endParaRPr lang="zh-CN" altLang="zh-CN" sz="3800" noProof="1">
                <a:solidFill>
                  <a:srgbClr val="000000"/>
                </a:solidFill>
              </a:endParaRPr>
            </a:p>
          </p:txBody>
        </p:sp>
      </p:grpSp>
      <p:sp>
        <p:nvSpPr>
          <p:cNvPr id="78" name="矩形 77"/>
          <p:cNvSpPr>
            <a:spLocks noChangeArrowheads="1"/>
          </p:cNvSpPr>
          <p:nvPr/>
        </p:nvSpPr>
        <p:spPr bwMode="auto">
          <a:xfrm>
            <a:off x="-3643370" y="2571744"/>
            <a:ext cx="5888038" cy="3812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719138" indent="-342900">
              <a:lnSpc>
                <a:spcPct val="130000"/>
              </a:lnSpc>
            </a:pPr>
            <a:r>
              <a:rPr lang="en-US" altLang="zh-CN" sz="1600" dirty="0">
                <a:solidFill>
                  <a:srgbClr val="000000"/>
                </a:solidFill>
                <a:latin typeface="微软雅黑" pitchFamily="34" charset="-122"/>
                <a:ea typeface="微软雅黑" pitchFamily="34" charset="-122"/>
              </a:rPr>
              <a:t>		    </a:t>
            </a:r>
            <a:r>
              <a:rPr lang="zh-CN" altLang="en-US" sz="1600" dirty="0" smtClean="0">
                <a:solidFill>
                  <a:srgbClr val="000000"/>
                </a:solidFill>
                <a:latin typeface="微软雅黑" pitchFamily="34" charset="-122"/>
                <a:ea typeface="微软雅黑" pitchFamily="34" charset="-122"/>
              </a:rPr>
              <a:t>。</a:t>
            </a:r>
            <a:endParaRPr lang="en-US" altLang="zh-CN" sz="1600" dirty="0">
              <a:solidFill>
                <a:srgbClr val="000000"/>
              </a:solidFill>
              <a:latin typeface="微软雅黑" pitchFamily="34" charset="-122"/>
              <a:ea typeface="微软雅黑" pitchFamily="34" charset="-122"/>
            </a:endParaRPr>
          </a:p>
        </p:txBody>
      </p:sp>
      <p:sp>
        <p:nvSpPr>
          <p:cNvPr id="53255" name="矩形 22"/>
          <p:cNvSpPr>
            <a:spLocks noChangeArrowheads="1"/>
          </p:cNvSpPr>
          <p:nvPr/>
        </p:nvSpPr>
        <p:spPr bwMode="auto">
          <a:xfrm>
            <a:off x="-3071866" y="4429132"/>
            <a:ext cx="5148263" cy="7817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1600" dirty="0">
                <a:solidFill>
                  <a:srgbClr val="000000"/>
                </a:solidFill>
                <a:latin typeface="微软雅黑" pitchFamily="34" charset="-122"/>
                <a:ea typeface="微软雅黑" pitchFamily="34" charset="-122"/>
              </a:rPr>
              <a:t>差距：</a:t>
            </a:r>
            <a:endParaRPr lang="en-US" altLang="zh-CN" sz="1600" dirty="0">
              <a:solidFill>
                <a:srgbClr val="000000"/>
              </a:solidFill>
              <a:latin typeface="微软雅黑" pitchFamily="34" charset="-122"/>
              <a:ea typeface="微软雅黑" pitchFamily="34" charset="-122"/>
            </a:endParaRPr>
          </a:p>
          <a:p>
            <a:pPr>
              <a:lnSpc>
                <a:spcPct val="150000"/>
              </a:lnSpc>
            </a:pPr>
            <a:r>
              <a:rPr lang="en-US" altLang="zh-CN" sz="1600" dirty="0">
                <a:solidFill>
                  <a:srgbClr val="000000"/>
                </a:solidFill>
                <a:latin typeface="微软雅黑" pitchFamily="34" charset="-122"/>
                <a:ea typeface="微软雅黑" pitchFamily="34" charset="-122"/>
              </a:rPr>
              <a:t>      </a:t>
            </a:r>
            <a:endParaRPr kumimoji="1" lang="zh-CN" altLang="en-US" sz="1600" dirty="0">
              <a:solidFill>
                <a:srgbClr val="000000"/>
              </a:solidFill>
              <a:latin typeface="微软雅黑" pitchFamily="34" charset="-122"/>
              <a:ea typeface="微软雅黑" pitchFamily="34" charset="-122"/>
            </a:endParaRPr>
          </a:p>
        </p:txBody>
      </p:sp>
      <p:sp>
        <p:nvSpPr>
          <p:cNvPr id="34" name="Freeform 2"/>
          <p:cNvSpPr>
            <a:spLocks/>
          </p:cNvSpPr>
          <p:nvPr/>
        </p:nvSpPr>
        <p:spPr bwMode="auto">
          <a:xfrm>
            <a:off x="311150" y="1331913"/>
            <a:ext cx="2244725" cy="4905375"/>
          </a:xfrm>
          <a:custGeom>
            <a:avLst/>
            <a:gdLst>
              <a:gd name="T0" fmla="*/ 0 w 1414"/>
              <a:gd name="T1" fmla="*/ 2147483647 h 2410"/>
              <a:gd name="T2" fmla="*/ 2147483647 w 1414"/>
              <a:gd name="T3" fmla="*/ 0 h 2410"/>
              <a:gd name="T4" fmla="*/ 2147483647 w 1414"/>
              <a:gd name="T5" fmla="*/ 2147483647 h 2410"/>
              <a:gd name="T6" fmla="*/ 2147483647 w 1414"/>
              <a:gd name="T7" fmla="*/ 2147483647 h 2410"/>
              <a:gd name="T8" fmla="*/ 0 w 1414"/>
              <a:gd name="T9" fmla="*/ 2147483647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grpSp>
        <p:nvGrpSpPr>
          <p:cNvPr id="6" name="Group 7"/>
          <p:cNvGrpSpPr>
            <a:grpSpLocks/>
          </p:cNvGrpSpPr>
          <p:nvPr/>
        </p:nvGrpSpPr>
        <p:grpSpPr bwMode="auto">
          <a:xfrm>
            <a:off x="0" y="5681662"/>
            <a:ext cx="9144000" cy="1176338"/>
            <a:chOff x="0" y="0"/>
            <a:chExt cx="5761" cy="1364"/>
          </a:xfrm>
        </p:grpSpPr>
        <p:sp>
          <p:nvSpPr>
            <p:cNvPr id="53259" name="Line 115"/>
            <p:cNvSpPr>
              <a:spLocks noChangeShapeType="1"/>
            </p:cNvSpPr>
            <p:nvPr/>
          </p:nvSpPr>
          <p:spPr bwMode="auto">
            <a:xfrm>
              <a:off x="2880" y="0"/>
              <a:ext cx="2881" cy="103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260" name="Line 116"/>
            <p:cNvSpPr>
              <a:spLocks noChangeShapeType="1"/>
            </p:cNvSpPr>
            <p:nvPr/>
          </p:nvSpPr>
          <p:spPr bwMode="auto">
            <a:xfrm>
              <a:off x="2880" y="0"/>
              <a:ext cx="2881" cy="1222"/>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261" name="Line 117"/>
            <p:cNvSpPr>
              <a:spLocks noChangeShapeType="1"/>
            </p:cNvSpPr>
            <p:nvPr/>
          </p:nvSpPr>
          <p:spPr bwMode="auto">
            <a:xfrm>
              <a:off x="2880" y="0"/>
              <a:ext cx="273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262" name="Line 118"/>
            <p:cNvSpPr>
              <a:spLocks noChangeShapeType="1"/>
            </p:cNvSpPr>
            <p:nvPr/>
          </p:nvSpPr>
          <p:spPr bwMode="auto">
            <a:xfrm>
              <a:off x="2880" y="0"/>
              <a:ext cx="2289"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263" name="Line 119"/>
            <p:cNvSpPr>
              <a:spLocks noChangeShapeType="1"/>
            </p:cNvSpPr>
            <p:nvPr/>
          </p:nvSpPr>
          <p:spPr bwMode="auto">
            <a:xfrm>
              <a:off x="2880" y="0"/>
              <a:ext cx="187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264" name="Line 120"/>
            <p:cNvSpPr>
              <a:spLocks noChangeShapeType="1"/>
            </p:cNvSpPr>
            <p:nvPr/>
          </p:nvSpPr>
          <p:spPr bwMode="auto">
            <a:xfrm>
              <a:off x="2880" y="0"/>
              <a:ext cx="1453"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265" name="Line 121"/>
            <p:cNvSpPr>
              <a:spLocks noChangeShapeType="1"/>
            </p:cNvSpPr>
            <p:nvPr/>
          </p:nvSpPr>
          <p:spPr bwMode="auto">
            <a:xfrm>
              <a:off x="2880" y="0"/>
              <a:ext cx="1083"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266" name="Line 122"/>
            <p:cNvSpPr>
              <a:spLocks noChangeShapeType="1"/>
            </p:cNvSpPr>
            <p:nvPr/>
          </p:nvSpPr>
          <p:spPr bwMode="auto">
            <a:xfrm>
              <a:off x="2880" y="0"/>
              <a:ext cx="715"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267" name="Line 123"/>
            <p:cNvSpPr>
              <a:spLocks noChangeShapeType="1"/>
            </p:cNvSpPr>
            <p:nvPr/>
          </p:nvSpPr>
          <p:spPr bwMode="auto">
            <a:xfrm>
              <a:off x="2880" y="0"/>
              <a:ext cx="346"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268" name="Line 124"/>
            <p:cNvSpPr>
              <a:spLocks noChangeShapeType="1"/>
            </p:cNvSpPr>
            <p:nvPr/>
          </p:nvSpPr>
          <p:spPr bwMode="auto">
            <a:xfrm>
              <a:off x="2880" y="0"/>
              <a:ext cx="1"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269" name="Line 125"/>
            <p:cNvSpPr>
              <a:spLocks noChangeShapeType="1"/>
            </p:cNvSpPr>
            <p:nvPr/>
          </p:nvSpPr>
          <p:spPr bwMode="auto">
            <a:xfrm>
              <a:off x="2880" y="0"/>
              <a:ext cx="2881" cy="89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270" name="Line 126"/>
            <p:cNvSpPr>
              <a:spLocks noChangeShapeType="1"/>
            </p:cNvSpPr>
            <p:nvPr/>
          </p:nvSpPr>
          <p:spPr bwMode="auto">
            <a:xfrm>
              <a:off x="2880" y="0"/>
              <a:ext cx="2881" cy="77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271" name="Line 127"/>
            <p:cNvSpPr>
              <a:spLocks noChangeShapeType="1"/>
            </p:cNvSpPr>
            <p:nvPr/>
          </p:nvSpPr>
          <p:spPr bwMode="auto">
            <a:xfrm>
              <a:off x="2880" y="0"/>
              <a:ext cx="2881" cy="6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272" name="Line 128"/>
            <p:cNvSpPr>
              <a:spLocks noChangeShapeType="1"/>
            </p:cNvSpPr>
            <p:nvPr/>
          </p:nvSpPr>
          <p:spPr bwMode="auto">
            <a:xfrm>
              <a:off x="2880" y="0"/>
              <a:ext cx="2881" cy="557"/>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273" name="Line 129"/>
            <p:cNvSpPr>
              <a:spLocks noChangeShapeType="1"/>
            </p:cNvSpPr>
            <p:nvPr/>
          </p:nvSpPr>
          <p:spPr bwMode="auto">
            <a:xfrm>
              <a:off x="2906" y="0"/>
              <a:ext cx="2855" cy="4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274" name="Line 130"/>
            <p:cNvSpPr>
              <a:spLocks noChangeShapeType="1"/>
            </p:cNvSpPr>
            <p:nvPr/>
          </p:nvSpPr>
          <p:spPr bwMode="auto">
            <a:xfrm>
              <a:off x="2880" y="0"/>
              <a:ext cx="2881" cy="37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275" name="Line 131"/>
            <p:cNvSpPr>
              <a:spLocks noChangeShapeType="1"/>
            </p:cNvSpPr>
            <p:nvPr/>
          </p:nvSpPr>
          <p:spPr bwMode="auto">
            <a:xfrm>
              <a:off x="2880" y="0"/>
              <a:ext cx="2881" cy="29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276" name="Line 132"/>
            <p:cNvSpPr>
              <a:spLocks noChangeShapeType="1"/>
            </p:cNvSpPr>
            <p:nvPr/>
          </p:nvSpPr>
          <p:spPr bwMode="auto">
            <a:xfrm>
              <a:off x="2880" y="0"/>
              <a:ext cx="2881" cy="21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277" name="Line 133"/>
            <p:cNvSpPr>
              <a:spLocks noChangeShapeType="1"/>
            </p:cNvSpPr>
            <p:nvPr/>
          </p:nvSpPr>
          <p:spPr bwMode="auto">
            <a:xfrm>
              <a:off x="2880" y="0"/>
              <a:ext cx="2881" cy="155"/>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278" name="Line 134"/>
            <p:cNvSpPr>
              <a:spLocks noChangeShapeType="1"/>
            </p:cNvSpPr>
            <p:nvPr/>
          </p:nvSpPr>
          <p:spPr bwMode="auto">
            <a:xfrm>
              <a:off x="2880" y="0"/>
              <a:ext cx="2881" cy="9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279" name="Line 135"/>
            <p:cNvSpPr>
              <a:spLocks noChangeShapeType="1"/>
            </p:cNvSpPr>
            <p:nvPr/>
          </p:nvSpPr>
          <p:spPr bwMode="auto">
            <a:xfrm>
              <a:off x="2880" y="0"/>
              <a:ext cx="2881" cy="4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280" name="Line 136"/>
            <p:cNvSpPr>
              <a:spLocks noChangeShapeType="1"/>
            </p:cNvSpPr>
            <p:nvPr/>
          </p:nvSpPr>
          <p:spPr bwMode="auto">
            <a:xfrm flipH="1">
              <a:off x="0" y="0"/>
              <a:ext cx="2880"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281" name="Line 137"/>
            <p:cNvSpPr>
              <a:spLocks noChangeShapeType="1"/>
            </p:cNvSpPr>
            <p:nvPr/>
          </p:nvSpPr>
          <p:spPr bwMode="auto">
            <a:xfrm flipH="1">
              <a:off x="0" y="0"/>
              <a:ext cx="2880" cy="103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282" name="Line 138"/>
            <p:cNvSpPr>
              <a:spLocks noChangeShapeType="1"/>
            </p:cNvSpPr>
            <p:nvPr/>
          </p:nvSpPr>
          <p:spPr bwMode="auto">
            <a:xfrm flipH="1">
              <a:off x="0" y="0"/>
              <a:ext cx="2880" cy="1222"/>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283" name="Line 139"/>
            <p:cNvSpPr>
              <a:spLocks noChangeShapeType="1"/>
            </p:cNvSpPr>
            <p:nvPr/>
          </p:nvSpPr>
          <p:spPr bwMode="auto">
            <a:xfrm flipH="1">
              <a:off x="151" y="0"/>
              <a:ext cx="2729"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284" name="Line 140"/>
            <p:cNvSpPr>
              <a:spLocks noChangeShapeType="1"/>
            </p:cNvSpPr>
            <p:nvPr/>
          </p:nvSpPr>
          <p:spPr bwMode="auto">
            <a:xfrm flipH="1">
              <a:off x="594" y="0"/>
              <a:ext cx="2286"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285" name="Line 141"/>
            <p:cNvSpPr>
              <a:spLocks noChangeShapeType="1"/>
            </p:cNvSpPr>
            <p:nvPr/>
          </p:nvSpPr>
          <p:spPr bwMode="auto">
            <a:xfrm flipH="1">
              <a:off x="1010" y="0"/>
              <a:ext cx="1870"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286" name="Line 142"/>
            <p:cNvSpPr>
              <a:spLocks noChangeShapeType="1"/>
            </p:cNvSpPr>
            <p:nvPr/>
          </p:nvSpPr>
          <p:spPr bwMode="auto">
            <a:xfrm flipH="1">
              <a:off x="1429" y="0"/>
              <a:ext cx="1451"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287" name="Line 143"/>
            <p:cNvSpPr>
              <a:spLocks noChangeShapeType="1"/>
            </p:cNvSpPr>
            <p:nvPr/>
          </p:nvSpPr>
          <p:spPr bwMode="auto">
            <a:xfrm flipH="1">
              <a:off x="1802" y="0"/>
              <a:ext cx="1078"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288" name="Line 144"/>
            <p:cNvSpPr>
              <a:spLocks noChangeShapeType="1"/>
            </p:cNvSpPr>
            <p:nvPr/>
          </p:nvSpPr>
          <p:spPr bwMode="auto">
            <a:xfrm flipH="1">
              <a:off x="2168" y="0"/>
              <a:ext cx="71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289" name="Line 145"/>
            <p:cNvSpPr>
              <a:spLocks noChangeShapeType="1"/>
            </p:cNvSpPr>
            <p:nvPr/>
          </p:nvSpPr>
          <p:spPr bwMode="auto">
            <a:xfrm flipH="1">
              <a:off x="2538" y="0"/>
              <a:ext cx="34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290" name="Line 146"/>
            <p:cNvSpPr>
              <a:spLocks noChangeShapeType="1"/>
            </p:cNvSpPr>
            <p:nvPr/>
          </p:nvSpPr>
          <p:spPr bwMode="auto">
            <a:xfrm flipH="1">
              <a:off x="0" y="0"/>
              <a:ext cx="2880" cy="89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291" name="Line 147"/>
            <p:cNvSpPr>
              <a:spLocks noChangeShapeType="1"/>
            </p:cNvSpPr>
            <p:nvPr/>
          </p:nvSpPr>
          <p:spPr bwMode="auto">
            <a:xfrm flipH="1">
              <a:off x="0" y="0"/>
              <a:ext cx="2880" cy="77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292" name="Line 148"/>
            <p:cNvSpPr>
              <a:spLocks noChangeShapeType="1"/>
            </p:cNvSpPr>
            <p:nvPr/>
          </p:nvSpPr>
          <p:spPr bwMode="auto">
            <a:xfrm flipH="1">
              <a:off x="0" y="0"/>
              <a:ext cx="2880" cy="6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293" name="Line 149"/>
            <p:cNvSpPr>
              <a:spLocks noChangeShapeType="1"/>
            </p:cNvSpPr>
            <p:nvPr/>
          </p:nvSpPr>
          <p:spPr bwMode="auto">
            <a:xfrm flipH="1">
              <a:off x="0" y="0"/>
              <a:ext cx="2880" cy="557"/>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294" name="Line 150"/>
            <p:cNvSpPr>
              <a:spLocks noChangeShapeType="1"/>
            </p:cNvSpPr>
            <p:nvPr/>
          </p:nvSpPr>
          <p:spPr bwMode="auto">
            <a:xfrm flipH="1">
              <a:off x="0" y="0"/>
              <a:ext cx="2856" cy="4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295" name="Line 151"/>
            <p:cNvSpPr>
              <a:spLocks noChangeShapeType="1"/>
            </p:cNvSpPr>
            <p:nvPr/>
          </p:nvSpPr>
          <p:spPr bwMode="auto">
            <a:xfrm flipH="1">
              <a:off x="0" y="0"/>
              <a:ext cx="2880" cy="37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296" name="Line 152"/>
            <p:cNvSpPr>
              <a:spLocks noChangeShapeType="1"/>
            </p:cNvSpPr>
            <p:nvPr/>
          </p:nvSpPr>
          <p:spPr bwMode="auto">
            <a:xfrm flipH="1">
              <a:off x="0" y="0"/>
              <a:ext cx="2880" cy="29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297" name="Line 153"/>
            <p:cNvSpPr>
              <a:spLocks noChangeShapeType="1"/>
            </p:cNvSpPr>
            <p:nvPr/>
          </p:nvSpPr>
          <p:spPr bwMode="auto">
            <a:xfrm flipH="1">
              <a:off x="0" y="0"/>
              <a:ext cx="2880" cy="21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298" name="Line 154"/>
            <p:cNvSpPr>
              <a:spLocks noChangeShapeType="1"/>
            </p:cNvSpPr>
            <p:nvPr/>
          </p:nvSpPr>
          <p:spPr bwMode="auto">
            <a:xfrm flipH="1">
              <a:off x="0" y="0"/>
              <a:ext cx="2880" cy="155"/>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299" name="Line 155"/>
            <p:cNvSpPr>
              <a:spLocks noChangeShapeType="1"/>
            </p:cNvSpPr>
            <p:nvPr/>
          </p:nvSpPr>
          <p:spPr bwMode="auto">
            <a:xfrm flipH="1">
              <a:off x="0" y="0"/>
              <a:ext cx="2880" cy="9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300" name="Line 156"/>
            <p:cNvSpPr>
              <a:spLocks noChangeShapeType="1"/>
            </p:cNvSpPr>
            <p:nvPr/>
          </p:nvSpPr>
          <p:spPr bwMode="auto">
            <a:xfrm flipH="1">
              <a:off x="0" y="0"/>
              <a:ext cx="2880" cy="4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301" name="Line 157"/>
            <p:cNvSpPr>
              <a:spLocks noChangeShapeType="1"/>
            </p:cNvSpPr>
            <p:nvPr/>
          </p:nvSpPr>
          <p:spPr bwMode="auto">
            <a:xfrm>
              <a:off x="0" y="1177"/>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302" name="Line 158"/>
            <p:cNvSpPr>
              <a:spLocks noChangeShapeType="1"/>
            </p:cNvSpPr>
            <p:nvPr/>
          </p:nvSpPr>
          <p:spPr bwMode="auto">
            <a:xfrm>
              <a:off x="0" y="990"/>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303" name="Line 159"/>
            <p:cNvSpPr>
              <a:spLocks noChangeShapeType="1"/>
            </p:cNvSpPr>
            <p:nvPr/>
          </p:nvSpPr>
          <p:spPr bwMode="auto">
            <a:xfrm>
              <a:off x="0" y="821"/>
              <a:ext cx="5758"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304" name="Line 160"/>
            <p:cNvSpPr>
              <a:spLocks noChangeShapeType="1"/>
            </p:cNvSpPr>
            <p:nvPr/>
          </p:nvSpPr>
          <p:spPr bwMode="auto">
            <a:xfrm>
              <a:off x="0" y="671"/>
              <a:ext cx="5758"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305" name="Line 161"/>
            <p:cNvSpPr>
              <a:spLocks noChangeShapeType="1"/>
            </p:cNvSpPr>
            <p:nvPr/>
          </p:nvSpPr>
          <p:spPr bwMode="auto">
            <a:xfrm>
              <a:off x="0" y="541"/>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306" name="Line 162"/>
            <p:cNvSpPr>
              <a:spLocks noChangeShapeType="1"/>
            </p:cNvSpPr>
            <p:nvPr/>
          </p:nvSpPr>
          <p:spPr bwMode="auto">
            <a:xfrm>
              <a:off x="0" y="418"/>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307" name="Line 163"/>
            <p:cNvSpPr>
              <a:spLocks noChangeShapeType="1"/>
            </p:cNvSpPr>
            <p:nvPr/>
          </p:nvSpPr>
          <p:spPr bwMode="auto">
            <a:xfrm>
              <a:off x="0" y="305"/>
              <a:ext cx="5761" cy="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308" name="Line 164"/>
            <p:cNvSpPr>
              <a:spLocks noChangeShapeType="1"/>
            </p:cNvSpPr>
            <p:nvPr/>
          </p:nvSpPr>
          <p:spPr bwMode="auto">
            <a:xfrm>
              <a:off x="0" y="216"/>
              <a:ext cx="5734"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309" name="Line 165"/>
            <p:cNvSpPr>
              <a:spLocks noChangeShapeType="1"/>
            </p:cNvSpPr>
            <p:nvPr/>
          </p:nvSpPr>
          <p:spPr bwMode="auto">
            <a:xfrm flipV="1">
              <a:off x="0" y="139"/>
              <a:ext cx="5761" cy="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310" name="Line 166"/>
            <p:cNvSpPr>
              <a:spLocks noChangeShapeType="1"/>
            </p:cNvSpPr>
            <p:nvPr/>
          </p:nvSpPr>
          <p:spPr bwMode="auto">
            <a:xfrm>
              <a:off x="0" y="88"/>
              <a:ext cx="5761" cy="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311" name="Line 167"/>
            <p:cNvSpPr>
              <a:spLocks noChangeShapeType="1"/>
            </p:cNvSpPr>
            <p:nvPr/>
          </p:nvSpPr>
          <p:spPr bwMode="auto">
            <a:xfrm flipV="1">
              <a:off x="0" y="61"/>
              <a:ext cx="5761" cy="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312" name="Line 168"/>
            <p:cNvSpPr>
              <a:spLocks noChangeShapeType="1"/>
            </p:cNvSpPr>
            <p:nvPr/>
          </p:nvSpPr>
          <p:spPr bwMode="auto">
            <a:xfrm>
              <a:off x="26" y="30"/>
              <a:ext cx="5735"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3313" name="Line 169"/>
            <p:cNvSpPr>
              <a:spLocks noChangeShapeType="1"/>
            </p:cNvSpPr>
            <p:nvPr/>
          </p:nvSpPr>
          <p:spPr bwMode="auto">
            <a:xfrm>
              <a:off x="0" y="14"/>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grpSp>
      <p:graphicFrame>
        <p:nvGraphicFramePr>
          <p:cNvPr id="10" name="Object 8"/>
          <p:cNvGraphicFramePr>
            <a:graphicFrameLocks noChangeAspect="1"/>
          </p:cNvGraphicFramePr>
          <p:nvPr/>
        </p:nvGraphicFramePr>
        <p:xfrm>
          <a:off x="2714612" y="2143116"/>
          <a:ext cx="3143271" cy="1509240"/>
        </p:xfrm>
        <a:graphic>
          <a:graphicData uri="http://schemas.openxmlformats.org/presentationml/2006/ole">
            <p:oleObj spid="_x0000_s90114" name="Visio" r:id="rId5" imgW="6520586" imgH="4575056" progId="">
              <p:embed/>
            </p:oleObj>
          </a:graphicData>
        </a:graphic>
      </p:graphicFrame>
      <p:graphicFrame>
        <p:nvGraphicFramePr>
          <p:cNvPr id="90115" name="Object 3"/>
          <p:cNvGraphicFramePr>
            <a:graphicFrameLocks noChangeAspect="1"/>
          </p:cNvGraphicFramePr>
          <p:nvPr/>
        </p:nvGraphicFramePr>
        <p:xfrm>
          <a:off x="2571736" y="4000504"/>
          <a:ext cx="3439507" cy="1500198"/>
        </p:xfrm>
        <a:graphic>
          <a:graphicData uri="http://schemas.openxmlformats.org/presentationml/2006/ole">
            <p:oleObj spid="_x0000_s90115" name="Visio" r:id="rId6" imgW="8687597" imgH="5503923" progId="">
              <p:embed/>
            </p:oleObj>
          </a:graphicData>
        </a:graphic>
      </p:graphicFrame>
      <p:sp>
        <p:nvSpPr>
          <p:cNvPr id="89" name="矩形 88"/>
          <p:cNvSpPr/>
          <p:nvPr/>
        </p:nvSpPr>
        <p:spPr>
          <a:xfrm>
            <a:off x="2857488" y="5715016"/>
            <a:ext cx="5786478" cy="523220"/>
          </a:xfrm>
          <a:prstGeom prst="rect">
            <a:avLst/>
          </a:prstGeom>
        </p:spPr>
        <p:txBody>
          <a:bodyPr wrap="square">
            <a:spAutoFit/>
          </a:bodyPr>
          <a:lstStyle/>
          <a:p>
            <a:r>
              <a:rPr lang="zh-CN" altLang="en-US" dirty="0" smtClean="0">
                <a:solidFill>
                  <a:srgbClr val="FF3300"/>
                </a:solidFill>
                <a:latin typeface="微软雅黑" pitchFamily="34" charset="-122"/>
                <a:ea typeface="微软雅黑" pitchFamily="34" charset="-122"/>
              </a:rPr>
              <a:t>通道冗余、电源冗余、网络冗余</a:t>
            </a:r>
            <a:endParaRPr lang="zh-CN" altLang="en-US" dirty="0">
              <a:solidFill>
                <a:srgbClr val="FF3300"/>
              </a:solidFill>
              <a:latin typeface="微软雅黑" pitchFamily="34" charset="-122"/>
              <a:ea typeface="微软雅黑" pitchFamily="34" charset="-122"/>
            </a:endParaRPr>
          </a:p>
        </p:txBody>
      </p:sp>
      <p:sp>
        <p:nvSpPr>
          <p:cNvPr id="79" name="矩形 78"/>
          <p:cNvSpPr/>
          <p:nvPr/>
        </p:nvSpPr>
        <p:spPr>
          <a:xfrm>
            <a:off x="5000628" y="214290"/>
            <a:ext cx="3416320" cy="523220"/>
          </a:xfrm>
          <a:prstGeom prst="rect">
            <a:avLst/>
          </a:prstGeom>
        </p:spPr>
        <p:txBody>
          <a:bodyPr wrap="none">
            <a:spAutoFit/>
          </a:bodyPr>
          <a:lstStyle/>
          <a:p>
            <a:r>
              <a:rPr lang="zh-CN" altLang="en-US" b="1" dirty="0" smtClean="0">
                <a:latin typeface="微软雅黑" pitchFamily="34" charset="-122"/>
                <a:ea typeface="微软雅黑" pitchFamily="34" charset="-122"/>
              </a:rPr>
              <a:t>技术难点及解决方案</a:t>
            </a:r>
            <a:endParaRPr lang="zh-CN" altLang="en-US" b="1" dirty="0">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childTnLst>
                          </p:cTn>
                        </p:par>
                        <p:par>
                          <p:cTn id="11" fill="hold" nodeType="afterGroup">
                            <p:stCondLst>
                              <p:cond delay="1000"/>
                            </p:stCondLst>
                            <p:childTnLst>
                              <p:par>
                                <p:cTn id="12" presetID="16" presetClass="entr" presetSubtype="42" fill="hold" grpId="0" nodeType="afterEffect">
                                  <p:stCondLst>
                                    <p:cond delay="0"/>
                                  </p:stCondLst>
                                  <p:childTnLst>
                                    <p:set>
                                      <p:cBhvr>
                                        <p:cTn id="13" dur="1" fill="hold">
                                          <p:stCondLst>
                                            <p:cond delay="0"/>
                                          </p:stCondLst>
                                        </p:cTn>
                                        <p:tgtEl>
                                          <p:spTgt spid="78"/>
                                        </p:tgtEl>
                                        <p:attrNameLst>
                                          <p:attrName>style.visibility</p:attrName>
                                        </p:attrNameLst>
                                      </p:cBhvr>
                                      <p:to>
                                        <p:strVal val="visible"/>
                                      </p:to>
                                    </p:set>
                                    <p:animEffect transition="in" filter="barn(outHorizontal)">
                                      <p:cBhvr>
                                        <p:cTn id="14" dur="500"/>
                                        <p:tgtEl>
                                          <p:spTgt spid="7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0115"/>
                                        </p:tgtEl>
                                        <p:attrNameLst>
                                          <p:attrName>style.visibility</p:attrName>
                                        </p:attrNameLst>
                                      </p:cBhvr>
                                      <p:to>
                                        <p:strVal val="visible"/>
                                      </p:to>
                                    </p:set>
                                    <p:anim calcmode="lin" valueType="num">
                                      <p:cBhvr additive="base">
                                        <p:cTn id="23" dur="500" fill="hold"/>
                                        <p:tgtEl>
                                          <p:spTgt spid="90115"/>
                                        </p:tgtEl>
                                        <p:attrNameLst>
                                          <p:attrName>ppt_x</p:attrName>
                                        </p:attrNameLst>
                                      </p:cBhvr>
                                      <p:tavLst>
                                        <p:tav tm="0">
                                          <p:val>
                                            <p:strVal val="#ppt_x"/>
                                          </p:val>
                                        </p:tav>
                                        <p:tav tm="100000">
                                          <p:val>
                                            <p:strVal val="#ppt_x"/>
                                          </p:val>
                                        </p:tav>
                                      </p:tavLst>
                                    </p:anim>
                                    <p:anim calcmode="lin" valueType="num">
                                      <p:cBhvr additive="base">
                                        <p:cTn id="24" dur="500" fill="hold"/>
                                        <p:tgtEl>
                                          <p:spTgt spid="90115"/>
                                        </p:tgtEl>
                                        <p:attrNameLst>
                                          <p:attrName>ppt_y</p:attrName>
                                        </p:attrNameLst>
                                      </p:cBhvr>
                                      <p:tavLst>
                                        <p:tav tm="0">
                                          <p:val>
                                            <p:strVal val="1+#ppt_h/2"/>
                                          </p:val>
                                        </p:tav>
                                        <p:tav tm="100000">
                                          <p:val>
                                            <p:strVal val="#ppt_y"/>
                                          </p:val>
                                        </p:tav>
                                      </p:tavLst>
                                    </p:anim>
                                  </p:childTnLst>
                                </p:cTn>
                              </p:par>
                              <p:par>
                                <p:cTn id="25" presetID="2" presetClass="entr" presetSubtype="4" fill="hold" grpId="1" nodeType="with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9"/>
                                        </p:tgtEl>
                                        <p:attrNameLst>
                                          <p:attrName>style.visibility</p:attrName>
                                        </p:attrNameLst>
                                      </p:cBhvr>
                                      <p:to>
                                        <p:strVal val="visible"/>
                                      </p:to>
                                    </p:set>
                                    <p:anim calcmode="lin" valueType="num">
                                      <p:cBhvr additive="base">
                                        <p:cTn id="31" dur="500" fill="hold"/>
                                        <p:tgtEl>
                                          <p:spTgt spid="89"/>
                                        </p:tgtEl>
                                        <p:attrNameLst>
                                          <p:attrName>ppt_x</p:attrName>
                                        </p:attrNameLst>
                                      </p:cBhvr>
                                      <p:tavLst>
                                        <p:tav tm="0">
                                          <p:val>
                                            <p:strVal val="#ppt_x"/>
                                          </p:val>
                                        </p:tav>
                                        <p:tav tm="100000">
                                          <p:val>
                                            <p:strVal val="#ppt_x"/>
                                          </p:val>
                                        </p:tav>
                                      </p:tavLst>
                                    </p:anim>
                                    <p:anim calcmode="lin" valueType="num">
                                      <p:cBhvr additive="base">
                                        <p:cTn id="32"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50" grpId="1" animBg="1"/>
      <p:bldP spid="78" grpId="0"/>
      <p:bldP spid="3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图片 28"/>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939800"/>
            <a:ext cx="9144000" cy="1227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 name="Rectangle 11"/>
          <p:cNvSpPr>
            <a:spLocks noChangeArrowheads="1"/>
          </p:cNvSpPr>
          <p:nvPr/>
        </p:nvSpPr>
        <p:spPr bwMode="gray">
          <a:xfrm>
            <a:off x="2428861" y="1341438"/>
            <a:ext cx="6270640" cy="515926"/>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zh-CN" altLang="en-US" b="1" dirty="0" smtClean="0">
                <a:solidFill>
                  <a:schemeClr val="tx1"/>
                </a:solidFill>
                <a:latin typeface="微软雅黑" pitchFamily="34" charset="-122"/>
                <a:ea typeface="微软雅黑" pitchFamily="34" charset="-122"/>
              </a:rPr>
              <a:t>励磁调节控制系统网络：</a:t>
            </a:r>
            <a:endParaRPr lang="zh-CN" altLang="en-US" b="1" noProof="1">
              <a:solidFill>
                <a:srgbClr val="0070C0"/>
              </a:solidFill>
              <a:latin typeface="微软雅黑" pitchFamily="34" charset="-122"/>
              <a:ea typeface="微软雅黑" pitchFamily="34" charset="-122"/>
              <a:cs typeface="Arial" charset="0"/>
            </a:endParaRPr>
          </a:p>
        </p:txBody>
      </p:sp>
      <p:sp>
        <p:nvSpPr>
          <p:cNvPr id="50" name="Rectangle 5"/>
          <p:cNvSpPr>
            <a:spLocks noChangeArrowheads="1"/>
          </p:cNvSpPr>
          <p:nvPr/>
        </p:nvSpPr>
        <p:spPr bwMode="gray">
          <a:xfrm>
            <a:off x="2428861" y="1928802"/>
            <a:ext cx="6270640" cy="4308486"/>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719138" indent="-342900">
              <a:lnSpc>
                <a:spcPct val="150000"/>
              </a:lnSpc>
              <a:defRPr/>
            </a:pPr>
            <a:endParaRPr kumimoji="1" lang="en-US" altLang="zh-CN" sz="2400" b="1" dirty="0">
              <a:solidFill>
                <a:srgbClr val="000000"/>
              </a:solidFill>
              <a:latin typeface="微软雅黑" pitchFamily="34" charset="-122"/>
              <a:ea typeface="微软雅黑" pitchFamily="34" charset="-122"/>
            </a:endParaRPr>
          </a:p>
        </p:txBody>
      </p:sp>
      <p:grpSp>
        <p:nvGrpSpPr>
          <p:cNvPr id="2" name="Group 8"/>
          <p:cNvGrpSpPr>
            <a:grpSpLocks/>
          </p:cNvGrpSpPr>
          <p:nvPr/>
        </p:nvGrpSpPr>
        <p:grpSpPr bwMode="auto">
          <a:xfrm>
            <a:off x="0" y="1341438"/>
            <a:ext cx="1482725" cy="1482725"/>
            <a:chOff x="1166" y="1342"/>
            <a:chExt cx="934" cy="934"/>
          </a:xfrm>
        </p:grpSpPr>
        <p:grpSp>
          <p:nvGrpSpPr>
            <p:cNvPr id="3" name="Group 9"/>
            <p:cNvGrpSpPr>
              <a:grpSpLocks/>
            </p:cNvGrpSpPr>
            <p:nvPr/>
          </p:nvGrpSpPr>
          <p:grpSpPr bwMode="auto">
            <a:xfrm>
              <a:off x="1162" y="1338"/>
              <a:ext cx="934" cy="934"/>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54345" name="Freeform 11"/>
                <p:cNvSpPr>
                  <a:spLocks/>
                </p:cNvSpPr>
                <p:nvPr/>
              </p:nvSpPr>
              <p:spPr bwMode="gray">
                <a:xfrm>
                  <a:off x="2866" y="1599"/>
                  <a:ext cx="1160" cy="1752"/>
                </a:xfrm>
                <a:custGeom>
                  <a:avLst/>
                  <a:gdLst>
                    <a:gd name="T0" fmla="*/ 13127462 w 794"/>
                    <a:gd name="T1" fmla="*/ 170100 h 1200"/>
                    <a:gd name="T2" fmla="*/ 11479599 w 794"/>
                    <a:gd name="T3" fmla="*/ 1111797 h 1200"/>
                    <a:gd name="T4" fmla="*/ 11418145 w 794"/>
                    <a:gd name="T5" fmla="*/ 1064724 h 1200"/>
                    <a:gd name="T6" fmla="*/ 11300538 w 794"/>
                    <a:gd name="T7" fmla="*/ 746324 h 1200"/>
                    <a:gd name="T8" fmla="*/ 11246430 w 794"/>
                    <a:gd name="T9" fmla="*/ 362585 h 1200"/>
                    <a:gd name="T10" fmla="*/ 10458612 w 794"/>
                    <a:gd name="T11" fmla="*/ 155620 h 1200"/>
                    <a:gd name="T12" fmla="*/ 10255983 w 794"/>
                    <a:gd name="T13" fmla="*/ 922343 h 1200"/>
                    <a:gd name="T14" fmla="*/ 10548584 w 794"/>
                    <a:gd name="T15" fmla="*/ 1167639 h 1200"/>
                    <a:gd name="T16" fmla="*/ 10548584 w 794"/>
                    <a:gd name="T17" fmla="*/ 1167639 h 1200"/>
                    <a:gd name="T18" fmla="*/ 10766436 w 794"/>
                    <a:gd name="T19" fmla="*/ 1427499 h 1200"/>
                    <a:gd name="T20" fmla="*/ 10766436 w 794"/>
                    <a:gd name="T21" fmla="*/ 1507240 h 1200"/>
                    <a:gd name="T22" fmla="*/ 9096814 w 794"/>
                    <a:gd name="T23" fmla="*/ 2451200 h 1200"/>
                    <a:gd name="T24" fmla="*/ 10510500 w 794"/>
                    <a:gd name="T25" fmla="*/ 7616306 h 1200"/>
                    <a:gd name="T26" fmla="*/ 9096814 w 794"/>
                    <a:gd name="T27" fmla="*/ 12762678 h 1200"/>
                    <a:gd name="T28" fmla="*/ 0 w 794"/>
                    <a:gd name="T29" fmla="*/ 17948035 h 1200"/>
                    <a:gd name="T30" fmla="*/ 0 w 794"/>
                    <a:gd name="T31" fmla="*/ 19643936 h 1200"/>
                    <a:gd name="T32" fmla="*/ 0 w 794"/>
                    <a:gd name="T33" fmla="*/ 19851653 h 1200"/>
                    <a:gd name="T34" fmla="*/ 81146 w 794"/>
                    <a:gd name="T35" fmla="*/ 19889251 h 1200"/>
                    <a:gd name="T36" fmla="*/ 424730 w 794"/>
                    <a:gd name="T37" fmla="*/ 19805797 h 1200"/>
                    <a:gd name="T38" fmla="*/ 424730 w 794"/>
                    <a:gd name="T39" fmla="*/ 19805797 h 1200"/>
                    <a:gd name="T40" fmla="*/ 796017 w 794"/>
                    <a:gd name="T41" fmla="*/ 19681942 h 1200"/>
                    <a:gd name="T42" fmla="*/ 1356786 w 794"/>
                    <a:gd name="T43" fmla="*/ 20230015 h 1200"/>
                    <a:gd name="T44" fmla="*/ 796017 w 794"/>
                    <a:gd name="T45" fmla="*/ 20831604 h 1200"/>
                    <a:gd name="T46" fmla="*/ 424730 w 794"/>
                    <a:gd name="T47" fmla="*/ 20676050 h 1200"/>
                    <a:gd name="T48" fmla="*/ 81146 w 794"/>
                    <a:gd name="T49" fmla="*/ 20621400 h 1200"/>
                    <a:gd name="T50" fmla="*/ 0 w 794"/>
                    <a:gd name="T51" fmla="*/ 20641384 h 1200"/>
                    <a:gd name="T52" fmla="*/ 0 w 794"/>
                    <a:gd name="T53" fmla="*/ 20790070 h 1200"/>
                    <a:gd name="T54" fmla="*/ 0 w 794"/>
                    <a:gd name="T55" fmla="*/ 22510522 h 1200"/>
                    <a:gd name="T56" fmla="*/ 13127462 w 794"/>
                    <a:gd name="T57" fmla="*/ 15055905 h 1200"/>
                    <a:gd name="T58" fmla="*/ 15148865 w 794"/>
                    <a:gd name="T59" fmla="*/ 7616306 h 1200"/>
                    <a:gd name="T60" fmla="*/ 13127462 w 794"/>
                    <a:gd name="T61" fmla="*/ 170100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zh-CN" altLang="en-US"/>
                </a:p>
              </p:txBody>
            </p:sp>
            <p:sp>
              <p:nvSpPr>
                <p:cNvPr id="54346" name="Freeform 12"/>
                <p:cNvSpPr>
                  <a:spLocks/>
                </p:cNvSpPr>
                <p:nvPr/>
              </p:nvSpPr>
              <p:spPr bwMode="gray">
                <a:xfrm>
                  <a:off x="1710" y="1612"/>
                  <a:ext cx="1262" cy="1739"/>
                </a:xfrm>
                <a:custGeom>
                  <a:avLst/>
                  <a:gdLst>
                    <a:gd name="T0" fmla="*/ 15847765 w 864"/>
                    <a:gd name="T1" fmla="*/ 19556719 h 1191"/>
                    <a:gd name="T2" fmla="*/ 15463813 w 864"/>
                    <a:gd name="T3" fmla="*/ 19685279 h 1191"/>
                    <a:gd name="T4" fmla="*/ 15463813 w 864"/>
                    <a:gd name="T5" fmla="*/ 19685279 h 1191"/>
                    <a:gd name="T6" fmla="*/ 15121601 w 864"/>
                    <a:gd name="T7" fmla="*/ 19758635 h 1191"/>
                    <a:gd name="T8" fmla="*/ 15042083 w 864"/>
                    <a:gd name="T9" fmla="*/ 19721455 h 1191"/>
                    <a:gd name="T10" fmla="*/ 15042083 w 864"/>
                    <a:gd name="T11" fmla="*/ 19523872 h 1191"/>
                    <a:gd name="T12" fmla="*/ 15042083 w 864"/>
                    <a:gd name="T13" fmla="*/ 17820815 h 1191"/>
                    <a:gd name="T14" fmla="*/ 6010608 w 864"/>
                    <a:gd name="T15" fmla="*/ 12626350 h 1191"/>
                    <a:gd name="T16" fmla="*/ 4614597 w 864"/>
                    <a:gd name="T17" fmla="*/ 7467450 h 1191"/>
                    <a:gd name="T18" fmla="*/ 6010608 w 864"/>
                    <a:gd name="T19" fmla="*/ 2294561 h 1191"/>
                    <a:gd name="T20" fmla="*/ 4378711 w 864"/>
                    <a:gd name="T21" fmla="*/ 1377749 h 1191"/>
                    <a:gd name="T22" fmla="*/ 4324118 w 864"/>
                    <a:gd name="T23" fmla="*/ 1420379 h 1191"/>
                    <a:gd name="T24" fmla="*/ 4193615 w 864"/>
                    <a:gd name="T25" fmla="*/ 1728464 h 1191"/>
                    <a:gd name="T26" fmla="*/ 4193615 w 864"/>
                    <a:gd name="T27" fmla="*/ 1728464 h 1191"/>
                    <a:gd name="T28" fmla="*/ 4127105 w 864"/>
                    <a:gd name="T29" fmla="*/ 2127898 h 1191"/>
                    <a:gd name="T30" fmla="*/ 3359427 w 864"/>
                    <a:gd name="T31" fmla="*/ 2319503 h 1191"/>
                    <a:gd name="T32" fmla="*/ 3141732 w 864"/>
                    <a:gd name="T33" fmla="*/ 1546390 h 1191"/>
                    <a:gd name="T34" fmla="*/ 3458000 w 864"/>
                    <a:gd name="T35" fmla="*/ 1298563 h 1191"/>
                    <a:gd name="T36" fmla="*/ 3673680 w 864"/>
                    <a:gd name="T37" fmla="*/ 1033600 h 1191"/>
                    <a:gd name="T38" fmla="*/ 3673680 w 864"/>
                    <a:gd name="T39" fmla="*/ 953476 h 1191"/>
                    <a:gd name="T40" fmla="*/ 2009202 w 864"/>
                    <a:gd name="T41" fmla="*/ 0 h 1191"/>
                    <a:gd name="T42" fmla="*/ 0 w 864"/>
                    <a:gd name="T43" fmla="*/ 7467450 h 1191"/>
                    <a:gd name="T44" fmla="*/ 2009202 w 864"/>
                    <a:gd name="T45" fmla="*/ 14920766 h 1191"/>
                    <a:gd name="T46" fmla="*/ 15042083 w 864"/>
                    <a:gd name="T47" fmla="*/ 22386519 h 1191"/>
                    <a:gd name="T48" fmla="*/ 15042083 w 864"/>
                    <a:gd name="T49" fmla="*/ 20656666 h 1191"/>
                    <a:gd name="T50" fmla="*/ 15042083 w 864"/>
                    <a:gd name="T51" fmla="*/ 20517990 h 1191"/>
                    <a:gd name="T52" fmla="*/ 15121601 w 864"/>
                    <a:gd name="T53" fmla="*/ 20500468 h 1191"/>
                    <a:gd name="T54" fmla="*/ 15463813 w 864"/>
                    <a:gd name="T55" fmla="*/ 20540254 h 1191"/>
                    <a:gd name="T56" fmla="*/ 15847765 w 864"/>
                    <a:gd name="T57" fmla="*/ 20699710 h 1191"/>
                    <a:gd name="T58" fmla="*/ 16390764 w 864"/>
                    <a:gd name="T59" fmla="*/ 20115453 h 1191"/>
                    <a:gd name="T60" fmla="*/ 15847765 w 864"/>
                    <a:gd name="T61" fmla="*/ 195567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zh-CN" altLang="en-US"/>
                </a:p>
              </p:txBody>
            </p:sp>
            <p:sp>
              <p:nvSpPr>
                <p:cNvPr id="54347" name="Freeform 13"/>
                <p:cNvSpPr>
                  <a:spLocks/>
                </p:cNvSpPr>
                <p:nvPr/>
              </p:nvSpPr>
              <p:spPr bwMode="gray">
                <a:xfrm>
                  <a:off x="1862" y="1035"/>
                  <a:ext cx="2010" cy="768"/>
                </a:xfrm>
                <a:custGeom>
                  <a:avLst/>
                  <a:gdLst>
                    <a:gd name="T0" fmla="*/ 22557653 w 1375"/>
                    <a:gd name="T1" fmla="*/ 9258948 h 527"/>
                    <a:gd name="T2" fmla="*/ 24252192 w 1375"/>
                    <a:gd name="T3" fmla="*/ 8351654 h 527"/>
                    <a:gd name="T4" fmla="*/ 24252192 w 1375"/>
                    <a:gd name="T5" fmla="*/ 8284548 h 527"/>
                    <a:gd name="T6" fmla="*/ 24026032 w 1375"/>
                    <a:gd name="T7" fmla="*/ 8023643 h 527"/>
                    <a:gd name="T8" fmla="*/ 24026032 w 1375"/>
                    <a:gd name="T9" fmla="*/ 8023643 h 527"/>
                    <a:gd name="T10" fmla="*/ 23711893 w 1375"/>
                    <a:gd name="T11" fmla="*/ 7784727 h 527"/>
                    <a:gd name="T12" fmla="*/ 23931201 w 1375"/>
                    <a:gd name="T13" fmla="*/ 7064451 h 527"/>
                    <a:gd name="T14" fmla="*/ 24712823 w 1375"/>
                    <a:gd name="T15" fmla="*/ 7264469 h 527"/>
                    <a:gd name="T16" fmla="*/ 24788954 w 1375"/>
                    <a:gd name="T17" fmla="*/ 7626277 h 527"/>
                    <a:gd name="T18" fmla="*/ 24887750 w 1375"/>
                    <a:gd name="T19" fmla="*/ 7934999 h 527"/>
                    <a:gd name="T20" fmla="*/ 24969752 w 1375"/>
                    <a:gd name="T21" fmla="*/ 7971274 h 527"/>
                    <a:gd name="T22" fmla="*/ 26642141 w 1375"/>
                    <a:gd name="T23" fmla="*/ 7082487 h 527"/>
                    <a:gd name="T24" fmla="*/ 13310768 w 1375"/>
                    <a:gd name="T25" fmla="*/ 0 h 527"/>
                    <a:gd name="T26" fmla="*/ 0 w 1375"/>
                    <a:gd name="T27" fmla="*/ 7082487 h 527"/>
                    <a:gd name="T28" fmla="*/ 1709839 w 1375"/>
                    <a:gd name="T29" fmla="*/ 7986995 h 527"/>
                    <a:gd name="T30" fmla="*/ 1709839 w 1375"/>
                    <a:gd name="T31" fmla="*/ 8059820 h 527"/>
                    <a:gd name="T32" fmla="*/ 1469868 w 1375"/>
                    <a:gd name="T33" fmla="*/ 8320835 h 527"/>
                    <a:gd name="T34" fmla="*/ 1169666 w 1375"/>
                    <a:gd name="T35" fmla="*/ 8553700 h 527"/>
                    <a:gd name="T36" fmla="*/ 1378684 w 1375"/>
                    <a:gd name="T37" fmla="*/ 9273277 h 527"/>
                    <a:gd name="T38" fmla="*/ 2176061 w 1375"/>
                    <a:gd name="T39" fmla="*/ 9098044 h 527"/>
                    <a:gd name="T40" fmla="*/ 2231505 w 1375"/>
                    <a:gd name="T41" fmla="*/ 8726140 h 527"/>
                    <a:gd name="T42" fmla="*/ 2231505 w 1375"/>
                    <a:gd name="T43" fmla="*/ 8726140 h 527"/>
                    <a:gd name="T44" fmla="*/ 2355425 w 1375"/>
                    <a:gd name="T45" fmla="*/ 8415688 h 527"/>
                    <a:gd name="T46" fmla="*/ 2432047 w 1375"/>
                    <a:gd name="T47" fmla="*/ 8374796 h 527"/>
                    <a:gd name="T48" fmla="*/ 4079519 w 1375"/>
                    <a:gd name="T49" fmla="*/ 9258948 h 527"/>
                    <a:gd name="T50" fmla="*/ 13310768 w 1375"/>
                    <a:gd name="T51" fmla="*/ 4343536 h 527"/>
                    <a:gd name="T52" fmla="*/ 22557653 w 1375"/>
                    <a:gd name="T53" fmla="*/ 925894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zh-CN" altLang="en-US"/>
                </a:p>
              </p:txBody>
            </p:sp>
          </p:grpSp>
          <p:grpSp>
            <p:nvGrpSpPr>
              <p:cNvPr id="5" name="Group 14"/>
              <p:cNvGrpSpPr>
                <a:grpSpLocks/>
              </p:cNvGrpSpPr>
              <p:nvPr/>
            </p:nvGrpSpPr>
            <p:grpSpPr bwMode="auto">
              <a:xfrm rot="7200000">
                <a:off x="2059" y="1386"/>
                <a:ext cx="1616" cy="1614"/>
                <a:chOff x="2060" y="1387"/>
                <a:chExt cx="1616" cy="1614"/>
              </a:xfrm>
            </p:grpSpPr>
            <p:sp>
              <p:nvSpPr>
                <p:cNvPr id="54342" name="Freeform 15"/>
                <p:cNvSpPr>
                  <a:spLocks/>
                </p:cNvSpPr>
                <p:nvPr/>
              </p:nvSpPr>
              <p:spPr bwMode="gray">
                <a:xfrm>
                  <a:off x="2060" y="1387"/>
                  <a:ext cx="808" cy="1225"/>
                </a:xfrm>
                <a:custGeom>
                  <a:avLst/>
                  <a:gdLst>
                    <a:gd name="T0" fmla="*/ 12125480 w 550"/>
                    <a:gd name="T1" fmla="*/ 2720265 h 836"/>
                    <a:gd name="T2" fmla="*/ 12064049 w 550"/>
                    <a:gd name="T3" fmla="*/ 2663220 h 836"/>
                    <a:gd name="T4" fmla="*/ 11652081 w 550"/>
                    <a:gd name="T5" fmla="*/ 2747046 h 836"/>
                    <a:gd name="T6" fmla="*/ 11652081 w 550"/>
                    <a:gd name="T7" fmla="*/ 2747046 h 836"/>
                    <a:gd name="T8" fmla="*/ 11227960 w 550"/>
                    <a:gd name="T9" fmla="*/ 2911835 h 836"/>
                    <a:gd name="T10" fmla="*/ 10582177 w 550"/>
                    <a:gd name="T11" fmla="*/ 2295033 h 836"/>
                    <a:gd name="T12" fmla="*/ 11227960 w 550"/>
                    <a:gd name="T13" fmla="*/ 1646236 h 836"/>
                    <a:gd name="T14" fmla="*/ 11652081 w 550"/>
                    <a:gd name="T15" fmla="*/ 1816718 h 836"/>
                    <a:gd name="T16" fmla="*/ 12064049 w 550"/>
                    <a:gd name="T17" fmla="*/ 1874719 h 836"/>
                    <a:gd name="T18" fmla="*/ 12125480 w 550"/>
                    <a:gd name="T19" fmla="*/ 1817512 h 836"/>
                    <a:gd name="T20" fmla="*/ 12125480 w 550"/>
                    <a:gd name="T21" fmla="*/ 1691897 h 836"/>
                    <a:gd name="T22" fmla="*/ 12125480 w 550"/>
                    <a:gd name="T23" fmla="*/ 0 h 836"/>
                    <a:gd name="T24" fmla="*/ 0 w 550"/>
                    <a:gd name="T25" fmla="*/ 11340047 h 836"/>
                    <a:gd name="T26" fmla="*/ 1632803 w 550"/>
                    <a:gd name="T27" fmla="*/ 17016271 h 836"/>
                    <a:gd name="T28" fmla="*/ 3378962 w 550"/>
                    <a:gd name="T29" fmla="*/ 16080207 h 836"/>
                    <a:gd name="T30" fmla="*/ 3482151 w 550"/>
                    <a:gd name="T31" fmla="*/ 16407299 h 836"/>
                    <a:gd name="T32" fmla="*/ 3551521 w 550"/>
                    <a:gd name="T33" fmla="*/ 16839929 h 836"/>
                    <a:gd name="T34" fmla="*/ 4457688 w 550"/>
                    <a:gd name="T35" fmla="*/ 17050289 h 836"/>
                    <a:gd name="T36" fmla="*/ 4710219 w 550"/>
                    <a:gd name="T37" fmla="*/ 16204618 h 836"/>
                    <a:gd name="T38" fmla="*/ 4371209 w 550"/>
                    <a:gd name="T39" fmla="*/ 15937017 h 836"/>
                    <a:gd name="T40" fmla="*/ 4371209 w 550"/>
                    <a:gd name="T41" fmla="*/ 15937017 h 836"/>
                    <a:gd name="T42" fmla="*/ 4094150 w 550"/>
                    <a:gd name="T43" fmla="*/ 15686156 h 836"/>
                    <a:gd name="T44" fmla="*/ 5858205 w 550"/>
                    <a:gd name="T45" fmla="*/ 14715897 h 836"/>
                    <a:gd name="T46" fmla="*/ 4894302 w 550"/>
                    <a:gd name="T47" fmla="*/ 11340047 h 836"/>
                    <a:gd name="T48" fmla="*/ 12125480 w 550"/>
                    <a:gd name="T49" fmla="*/ 4564936 h 836"/>
                    <a:gd name="T50" fmla="*/ 12125480 w 550"/>
                    <a:gd name="T51" fmla="*/ 2957352 h 836"/>
                    <a:gd name="T52" fmla="*/ 12125480 w 550"/>
                    <a:gd name="T53" fmla="*/ 2720265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zh-CN" altLang="en-US"/>
                </a:p>
              </p:txBody>
            </p:sp>
            <p:sp>
              <p:nvSpPr>
                <p:cNvPr id="54343" name="Freeform 16"/>
                <p:cNvSpPr>
                  <a:spLocks/>
                </p:cNvSpPr>
                <p:nvPr/>
              </p:nvSpPr>
              <p:spPr bwMode="gray">
                <a:xfrm>
                  <a:off x="2764" y="1387"/>
                  <a:ext cx="912" cy="1210"/>
                </a:xfrm>
                <a:custGeom>
                  <a:avLst/>
                  <a:gdLst>
                    <a:gd name="T0" fmla="*/ 1530665 w 621"/>
                    <a:gd name="T1" fmla="*/ 0 h 826"/>
                    <a:gd name="T2" fmla="*/ 1530665 w 621"/>
                    <a:gd name="T3" fmla="*/ 1680939 h 826"/>
                    <a:gd name="T4" fmla="*/ 1530665 w 621"/>
                    <a:gd name="T5" fmla="*/ 1807954 h 826"/>
                    <a:gd name="T6" fmla="*/ 1455177 w 621"/>
                    <a:gd name="T7" fmla="*/ 1861844 h 826"/>
                    <a:gd name="T8" fmla="*/ 1073114 w 621"/>
                    <a:gd name="T9" fmla="*/ 1805518 h 826"/>
                    <a:gd name="T10" fmla="*/ 642494 w 621"/>
                    <a:gd name="T11" fmla="*/ 1625700 h 826"/>
                    <a:gd name="T12" fmla="*/ 0 w 621"/>
                    <a:gd name="T13" fmla="*/ 2277123 h 826"/>
                    <a:gd name="T14" fmla="*/ 642494 w 621"/>
                    <a:gd name="T15" fmla="*/ 2889200 h 826"/>
                    <a:gd name="T16" fmla="*/ 1073114 w 621"/>
                    <a:gd name="T17" fmla="*/ 2727399 h 826"/>
                    <a:gd name="T18" fmla="*/ 1073114 w 621"/>
                    <a:gd name="T19" fmla="*/ 2727399 h 826"/>
                    <a:gd name="T20" fmla="*/ 1455177 w 621"/>
                    <a:gd name="T21" fmla="*/ 2648456 h 826"/>
                    <a:gd name="T22" fmla="*/ 1530665 w 621"/>
                    <a:gd name="T23" fmla="*/ 2702526 h 826"/>
                    <a:gd name="T24" fmla="*/ 1530665 w 621"/>
                    <a:gd name="T25" fmla="*/ 2916015 h 826"/>
                    <a:gd name="T26" fmla="*/ 1530665 w 621"/>
                    <a:gd name="T27" fmla="*/ 4537195 h 826"/>
                    <a:gd name="T28" fmla="*/ 1530665 w 621"/>
                    <a:gd name="T29" fmla="*/ 4537195 h 826"/>
                    <a:gd name="T30" fmla="*/ 8704145 w 621"/>
                    <a:gd name="T31" fmla="*/ 11259832 h 826"/>
                    <a:gd name="T32" fmla="*/ 7740615 w 621"/>
                    <a:gd name="T33" fmla="*/ 14604262 h 826"/>
                    <a:gd name="T34" fmla="*/ 9466542 w 621"/>
                    <a:gd name="T35" fmla="*/ 15530272 h 826"/>
                    <a:gd name="T36" fmla="*/ 9523229 w 621"/>
                    <a:gd name="T37" fmla="*/ 15503482 h 826"/>
                    <a:gd name="T38" fmla="*/ 9685181 w 621"/>
                    <a:gd name="T39" fmla="*/ 15139006 h 826"/>
                    <a:gd name="T40" fmla="*/ 9685181 w 621"/>
                    <a:gd name="T41" fmla="*/ 15139006 h 826"/>
                    <a:gd name="T42" fmla="*/ 9747009 w 621"/>
                    <a:gd name="T43" fmla="*/ 14730219 h 826"/>
                    <a:gd name="T44" fmla="*/ 10639734 w 621"/>
                    <a:gd name="T45" fmla="*/ 14516380 h 826"/>
                    <a:gd name="T46" fmla="*/ 10880502 w 621"/>
                    <a:gd name="T47" fmla="*/ 15348145 h 826"/>
                    <a:gd name="T48" fmla="*/ 10536374 w 621"/>
                    <a:gd name="T49" fmla="*/ 15615189 h 826"/>
                    <a:gd name="T50" fmla="*/ 10266287 w 621"/>
                    <a:gd name="T51" fmla="*/ 15894889 h 826"/>
                    <a:gd name="T52" fmla="*/ 10266287 w 621"/>
                    <a:gd name="T53" fmla="*/ 15979970 h 826"/>
                    <a:gd name="T54" fmla="*/ 11940578 w 621"/>
                    <a:gd name="T55" fmla="*/ 16899652 h 826"/>
                    <a:gd name="T56" fmla="*/ 13562054 w 621"/>
                    <a:gd name="T57" fmla="*/ 11259832 h 826"/>
                    <a:gd name="T58" fmla="*/ 1530665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zh-CN" altLang="en-US"/>
                </a:p>
              </p:txBody>
            </p:sp>
            <p:sp>
              <p:nvSpPr>
                <p:cNvPr id="54344" name="Freeform 17"/>
                <p:cNvSpPr>
                  <a:spLocks/>
                </p:cNvSpPr>
                <p:nvPr/>
              </p:nvSpPr>
              <p:spPr bwMode="gray">
                <a:xfrm>
                  <a:off x="2169" y="2414"/>
                  <a:ext cx="1397" cy="587"/>
                </a:xfrm>
                <a:custGeom>
                  <a:avLst/>
                  <a:gdLst>
                    <a:gd name="T0" fmla="*/ 18242845 w 953"/>
                    <a:gd name="T1" fmla="*/ 1710932 h 400"/>
                    <a:gd name="T2" fmla="*/ 18242845 w 953"/>
                    <a:gd name="T3" fmla="*/ 1634889 h 400"/>
                    <a:gd name="T4" fmla="*/ 18502532 w 953"/>
                    <a:gd name="T5" fmla="*/ 1334844 h 400"/>
                    <a:gd name="T6" fmla="*/ 18824466 w 953"/>
                    <a:gd name="T7" fmla="*/ 1057230 h 400"/>
                    <a:gd name="T8" fmla="*/ 18601685 w 953"/>
                    <a:gd name="T9" fmla="*/ 175255 h 400"/>
                    <a:gd name="T10" fmla="*/ 17747782 w 953"/>
                    <a:gd name="T11" fmla="*/ 404786 h 400"/>
                    <a:gd name="T12" fmla="*/ 17689205 w 953"/>
                    <a:gd name="T13" fmla="*/ 835468 h 400"/>
                    <a:gd name="T14" fmla="*/ 17689205 w 953"/>
                    <a:gd name="T15" fmla="*/ 835468 h 400"/>
                    <a:gd name="T16" fmla="*/ 17537057 w 953"/>
                    <a:gd name="T17" fmla="*/ 1226049 h 400"/>
                    <a:gd name="T18" fmla="*/ 17477213 w 953"/>
                    <a:gd name="T19" fmla="*/ 1244697 h 400"/>
                    <a:gd name="T20" fmla="*/ 15829756 w 953"/>
                    <a:gd name="T21" fmla="*/ 275834 h 400"/>
                    <a:gd name="T22" fmla="*/ 9921896 w 953"/>
                    <a:gd name="T23" fmla="*/ 3803972 h 400"/>
                    <a:gd name="T24" fmla="*/ 3990835 w 953"/>
                    <a:gd name="T25" fmla="*/ 275834 h 400"/>
                    <a:gd name="T26" fmla="*/ 2325908 w 953"/>
                    <a:gd name="T27" fmla="*/ 1279262 h 400"/>
                    <a:gd name="T28" fmla="*/ 2584935 w 953"/>
                    <a:gd name="T29" fmla="*/ 1551487 h 400"/>
                    <a:gd name="T30" fmla="*/ 2584935 w 953"/>
                    <a:gd name="T31" fmla="*/ 1551487 h 400"/>
                    <a:gd name="T32" fmla="*/ 2914111 w 953"/>
                    <a:gd name="T33" fmla="*/ 1826593 h 400"/>
                    <a:gd name="T34" fmla="*/ 2680566 w 953"/>
                    <a:gd name="T35" fmla="*/ 2698706 h 400"/>
                    <a:gd name="T36" fmla="*/ 1828615 w 953"/>
                    <a:gd name="T37" fmla="*/ 2478147 h 400"/>
                    <a:gd name="T38" fmla="*/ 1743889 w 953"/>
                    <a:gd name="T39" fmla="*/ 2027351 h 400"/>
                    <a:gd name="T40" fmla="*/ 1645307 w 953"/>
                    <a:gd name="T41" fmla="*/ 1688686 h 400"/>
                    <a:gd name="T42" fmla="*/ 0 w 953"/>
                    <a:gd name="T43" fmla="*/ 2657885 h 400"/>
                    <a:gd name="T44" fmla="*/ 9921896 w 953"/>
                    <a:gd name="T45" fmla="*/ 8572366 h 400"/>
                    <a:gd name="T46" fmla="*/ 19853045 w 953"/>
                    <a:gd name="T47" fmla="*/ 2680525 h 400"/>
                    <a:gd name="T48" fmla="*/ 18242845 w 953"/>
                    <a:gd name="T49" fmla="*/ 171093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zh-CN" altLang="en-US"/>
                </a:p>
              </p:txBody>
            </p:sp>
          </p:grpSp>
        </p:grpSp>
        <p:sp>
          <p:nvSpPr>
            <p:cNvPr id="54339" name="Oval 18"/>
            <p:cNvSpPr>
              <a:spLocks noChangeArrowheads="1"/>
            </p:cNvSpPr>
            <p:nvPr/>
          </p:nvSpPr>
          <p:spPr bwMode="auto">
            <a:xfrm>
              <a:off x="1460" y="1637"/>
              <a:ext cx="345" cy="344"/>
            </a:xfrm>
            <a:prstGeom prst="ellipse">
              <a:avLst/>
            </a:prstGeom>
            <a:gradFill rotWithShape="1">
              <a:gsLst>
                <a:gs pos="0">
                  <a:srgbClr val="DDDDDD"/>
                </a:gs>
                <a:gs pos="100000">
                  <a:srgbClr val="F8F8F8"/>
                </a:gs>
              </a:gsLst>
              <a:lin ang="5400000" scaled="1"/>
            </a:gradFill>
            <a:ln w="12700" algn="ctr">
              <a:solidFill>
                <a:schemeClr val="bg1"/>
              </a:solidFill>
              <a:round/>
              <a:headEnd/>
              <a:tailEnd/>
            </a:ln>
          </p:spPr>
          <p:txBody>
            <a:bodyPr wrap="none" anchor="ctr"/>
            <a:lstStyle/>
            <a:p>
              <a:pPr algn="ctr"/>
              <a:endParaRPr lang="zh-CN" altLang="zh-CN" sz="3800" noProof="1">
                <a:solidFill>
                  <a:srgbClr val="000000"/>
                </a:solidFill>
              </a:endParaRPr>
            </a:p>
          </p:txBody>
        </p:sp>
      </p:grpSp>
      <p:sp>
        <p:nvSpPr>
          <p:cNvPr id="34" name="Freeform 2"/>
          <p:cNvSpPr>
            <a:spLocks/>
          </p:cNvSpPr>
          <p:nvPr/>
        </p:nvSpPr>
        <p:spPr bwMode="auto">
          <a:xfrm>
            <a:off x="311151" y="1331913"/>
            <a:ext cx="2046271" cy="4905375"/>
          </a:xfrm>
          <a:custGeom>
            <a:avLst/>
            <a:gdLst>
              <a:gd name="T0" fmla="*/ 0 w 1414"/>
              <a:gd name="T1" fmla="*/ 2147483647 h 2410"/>
              <a:gd name="T2" fmla="*/ 2147483647 w 1414"/>
              <a:gd name="T3" fmla="*/ 0 h 2410"/>
              <a:gd name="T4" fmla="*/ 2147483647 w 1414"/>
              <a:gd name="T5" fmla="*/ 2147483647 h 2410"/>
              <a:gd name="T6" fmla="*/ 2147483647 w 1414"/>
              <a:gd name="T7" fmla="*/ 2147483647 h 2410"/>
              <a:gd name="T8" fmla="*/ 0 w 1414"/>
              <a:gd name="T9" fmla="*/ 2147483647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grpSp>
        <p:nvGrpSpPr>
          <p:cNvPr id="6" name="Group 7"/>
          <p:cNvGrpSpPr>
            <a:grpSpLocks/>
          </p:cNvGrpSpPr>
          <p:nvPr/>
        </p:nvGrpSpPr>
        <p:grpSpPr bwMode="auto">
          <a:xfrm>
            <a:off x="-34925" y="5565775"/>
            <a:ext cx="9144000" cy="1176338"/>
            <a:chOff x="0" y="0"/>
            <a:chExt cx="5761" cy="1364"/>
          </a:xfrm>
        </p:grpSpPr>
        <p:sp>
          <p:nvSpPr>
            <p:cNvPr id="54283" name="Line 115"/>
            <p:cNvSpPr>
              <a:spLocks noChangeShapeType="1"/>
            </p:cNvSpPr>
            <p:nvPr/>
          </p:nvSpPr>
          <p:spPr bwMode="auto">
            <a:xfrm>
              <a:off x="2880" y="0"/>
              <a:ext cx="2881" cy="103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4" name="Line 116"/>
            <p:cNvSpPr>
              <a:spLocks noChangeShapeType="1"/>
            </p:cNvSpPr>
            <p:nvPr/>
          </p:nvSpPr>
          <p:spPr bwMode="auto">
            <a:xfrm>
              <a:off x="2880" y="0"/>
              <a:ext cx="2881" cy="1222"/>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5" name="Line 117"/>
            <p:cNvSpPr>
              <a:spLocks noChangeShapeType="1"/>
            </p:cNvSpPr>
            <p:nvPr/>
          </p:nvSpPr>
          <p:spPr bwMode="auto">
            <a:xfrm>
              <a:off x="2880" y="0"/>
              <a:ext cx="273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6" name="Line 118"/>
            <p:cNvSpPr>
              <a:spLocks noChangeShapeType="1"/>
            </p:cNvSpPr>
            <p:nvPr/>
          </p:nvSpPr>
          <p:spPr bwMode="auto">
            <a:xfrm>
              <a:off x="2880" y="0"/>
              <a:ext cx="2289"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7" name="Line 119"/>
            <p:cNvSpPr>
              <a:spLocks noChangeShapeType="1"/>
            </p:cNvSpPr>
            <p:nvPr/>
          </p:nvSpPr>
          <p:spPr bwMode="auto">
            <a:xfrm>
              <a:off x="2880" y="0"/>
              <a:ext cx="187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8" name="Line 120"/>
            <p:cNvSpPr>
              <a:spLocks noChangeShapeType="1"/>
            </p:cNvSpPr>
            <p:nvPr/>
          </p:nvSpPr>
          <p:spPr bwMode="auto">
            <a:xfrm>
              <a:off x="2880" y="0"/>
              <a:ext cx="1453"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9" name="Line 121"/>
            <p:cNvSpPr>
              <a:spLocks noChangeShapeType="1"/>
            </p:cNvSpPr>
            <p:nvPr/>
          </p:nvSpPr>
          <p:spPr bwMode="auto">
            <a:xfrm>
              <a:off x="2880" y="0"/>
              <a:ext cx="1083"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0" name="Line 122"/>
            <p:cNvSpPr>
              <a:spLocks noChangeShapeType="1"/>
            </p:cNvSpPr>
            <p:nvPr/>
          </p:nvSpPr>
          <p:spPr bwMode="auto">
            <a:xfrm>
              <a:off x="2880" y="0"/>
              <a:ext cx="715"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1" name="Line 123"/>
            <p:cNvSpPr>
              <a:spLocks noChangeShapeType="1"/>
            </p:cNvSpPr>
            <p:nvPr/>
          </p:nvSpPr>
          <p:spPr bwMode="auto">
            <a:xfrm>
              <a:off x="2880" y="0"/>
              <a:ext cx="346"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2" name="Line 124"/>
            <p:cNvSpPr>
              <a:spLocks noChangeShapeType="1"/>
            </p:cNvSpPr>
            <p:nvPr/>
          </p:nvSpPr>
          <p:spPr bwMode="auto">
            <a:xfrm>
              <a:off x="2880" y="0"/>
              <a:ext cx="1"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3" name="Line 125"/>
            <p:cNvSpPr>
              <a:spLocks noChangeShapeType="1"/>
            </p:cNvSpPr>
            <p:nvPr/>
          </p:nvSpPr>
          <p:spPr bwMode="auto">
            <a:xfrm>
              <a:off x="2880" y="0"/>
              <a:ext cx="2881" cy="89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4" name="Line 126"/>
            <p:cNvSpPr>
              <a:spLocks noChangeShapeType="1"/>
            </p:cNvSpPr>
            <p:nvPr/>
          </p:nvSpPr>
          <p:spPr bwMode="auto">
            <a:xfrm>
              <a:off x="2880" y="0"/>
              <a:ext cx="2881" cy="77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5" name="Line 127"/>
            <p:cNvSpPr>
              <a:spLocks noChangeShapeType="1"/>
            </p:cNvSpPr>
            <p:nvPr/>
          </p:nvSpPr>
          <p:spPr bwMode="auto">
            <a:xfrm>
              <a:off x="2880" y="0"/>
              <a:ext cx="2881" cy="6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6" name="Line 128"/>
            <p:cNvSpPr>
              <a:spLocks noChangeShapeType="1"/>
            </p:cNvSpPr>
            <p:nvPr/>
          </p:nvSpPr>
          <p:spPr bwMode="auto">
            <a:xfrm>
              <a:off x="2880" y="0"/>
              <a:ext cx="2881" cy="557"/>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7" name="Line 129"/>
            <p:cNvSpPr>
              <a:spLocks noChangeShapeType="1"/>
            </p:cNvSpPr>
            <p:nvPr/>
          </p:nvSpPr>
          <p:spPr bwMode="auto">
            <a:xfrm>
              <a:off x="2906" y="0"/>
              <a:ext cx="2855" cy="4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8" name="Line 130"/>
            <p:cNvSpPr>
              <a:spLocks noChangeShapeType="1"/>
            </p:cNvSpPr>
            <p:nvPr/>
          </p:nvSpPr>
          <p:spPr bwMode="auto">
            <a:xfrm>
              <a:off x="2880" y="0"/>
              <a:ext cx="2881" cy="37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9" name="Line 131"/>
            <p:cNvSpPr>
              <a:spLocks noChangeShapeType="1"/>
            </p:cNvSpPr>
            <p:nvPr/>
          </p:nvSpPr>
          <p:spPr bwMode="auto">
            <a:xfrm>
              <a:off x="2880" y="0"/>
              <a:ext cx="2881" cy="29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0" name="Line 132"/>
            <p:cNvSpPr>
              <a:spLocks noChangeShapeType="1"/>
            </p:cNvSpPr>
            <p:nvPr/>
          </p:nvSpPr>
          <p:spPr bwMode="auto">
            <a:xfrm>
              <a:off x="2880" y="0"/>
              <a:ext cx="2881" cy="21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1" name="Line 133"/>
            <p:cNvSpPr>
              <a:spLocks noChangeShapeType="1"/>
            </p:cNvSpPr>
            <p:nvPr/>
          </p:nvSpPr>
          <p:spPr bwMode="auto">
            <a:xfrm>
              <a:off x="2880" y="0"/>
              <a:ext cx="2881" cy="155"/>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2" name="Line 134"/>
            <p:cNvSpPr>
              <a:spLocks noChangeShapeType="1"/>
            </p:cNvSpPr>
            <p:nvPr/>
          </p:nvSpPr>
          <p:spPr bwMode="auto">
            <a:xfrm>
              <a:off x="2880" y="0"/>
              <a:ext cx="2881" cy="9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3" name="Line 135"/>
            <p:cNvSpPr>
              <a:spLocks noChangeShapeType="1"/>
            </p:cNvSpPr>
            <p:nvPr/>
          </p:nvSpPr>
          <p:spPr bwMode="auto">
            <a:xfrm>
              <a:off x="2880" y="0"/>
              <a:ext cx="2881" cy="4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4" name="Line 136"/>
            <p:cNvSpPr>
              <a:spLocks noChangeShapeType="1"/>
            </p:cNvSpPr>
            <p:nvPr/>
          </p:nvSpPr>
          <p:spPr bwMode="auto">
            <a:xfrm flipH="1">
              <a:off x="0" y="0"/>
              <a:ext cx="2880"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5" name="Line 137"/>
            <p:cNvSpPr>
              <a:spLocks noChangeShapeType="1"/>
            </p:cNvSpPr>
            <p:nvPr/>
          </p:nvSpPr>
          <p:spPr bwMode="auto">
            <a:xfrm flipH="1">
              <a:off x="0" y="0"/>
              <a:ext cx="2880" cy="103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6" name="Line 138"/>
            <p:cNvSpPr>
              <a:spLocks noChangeShapeType="1"/>
            </p:cNvSpPr>
            <p:nvPr/>
          </p:nvSpPr>
          <p:spPr bwMode="auto">
            <a:xfrm flipH="1">
              <a:off x="0" y="0"/>
              <a:ext cx="2880" cy="1222"/>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7" name="Line 139"/>
            <p:cNvSpPr>
              <a:spLocks noChangeShapeType="1"/>
            </p:cNvSpPr>
            <p:nvPr/>
          </p:nvSpPr>
          <p:spPr bwMode="auto">
            <a:xfrm flipH="1">
              <a:off x="151" y="0"/>
              <a:ext cx="2729"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8" name="Line 140"/>
            <p:cNvSpPr>
              <a:spLocks noChangeShapeType="1"/>
            </p:cNvSpPr>
            <p:nvPr/>
          </p:nvSpPr>
          <p:spPr bwMode="auto">
            <a:xfrm flipH="1">
              <a:off x="594" y="0"/>
              <a:ext cx="2286"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9" name="Line 141"/>
            <p:cNvSpPr>
              <a:spLocks noChangeShapeType="1"/>
            </p:cNvSpPr>
            <p:nvPr/>
          </p:nvSpPr>
          <p:spPr bwMode="auto">
            <a:xfrm flipH="1">
              <a:off x="1010" y="0"/>
              <a:ext cx="1870"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0" name="Line 142"/>
            <p:cNvSpPr>
              <a:spLocks noChangeShapeType="1"/>
            </p:cNvSpPr>
            <p:nvPr/>
          </p:nvSpPr>
          <p:spPr bwMode="auto">
            <a:xfrm flipH="1">
              <a:off x="1429" y="0"/>
              <a:ext cx="1451"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1" name="Line 143"/>
            <p:cNvSpPr>
              <a:spLocks noChangeShapeType="1"/>
            </p:cNvSpPr>
            <p:nvPr/>
          </p:nvSpPr>
          <p:spPr bwMode="auto">
            <a:xfrm flipH="1">
              <a:off x="1802" y="0"/>
              <a:ext cx="1078"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2" name="Line 144"/>
            <p:cNvSpPr>
              <a:spLocks noChangeShapeType="1"/>
            </p:cNvSpPr>
            <p:nvPr/>
          </p:nvSpPr>
          <p:spPr bwMode="auto">
            <a:xfrm flipH="1">
              <a:off x="2168" y="0"/>
              <a:ext cx="71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3" name="Line 145"/>
            <p:cNvSpPr>
              <a:spLocks noChangeShapeType="1"/>
            </p:cNvSpPr>
            <p:nvPr/>
          </p:nvSpPr>
          <p:spPr bwMode="auto">
            <a:xfrm flipH="1">
              <a:off x="2538" y="0"/>
              <a:ext cx="34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4" name="Line 146"/>
            <p:cNvSpPr>
              <a:spLocks noChangeShapeType="1"/>
            </p:cNvSpPr>
            <p:nvPr/>
          </p:nvSpPr>
          <p:spPr bwMode="auto">
            <a:xfrm flipH="1">
              <a:off x="0" y="0"/>
              <a:ext cx="2880" cy="89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5" name="Line 147"/>
            <p:cNvSpPr>
              <a:spLocks noChangeShapeType="1"/>
            </p:cNvSpPr>
            <p:nvPr/>
          </p:nvSpPr>
          <p:spPr bwMode="auto">
            <a:xfrm flipH="1">
              <a:off x="0" y="0"/>
              <a:ext cx="2880" cy="77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6" name="Line 148"/>
            <p:cNvSpPr>
              <a:spLocks noChangeShapeType="1"/>
            </p:cNvSpPr>
            <p:nvPr/>
          </p:nvSpPr>
          <p:spPr bwMode="auto">
            <a:xfrm flipH="1">
              <a:off x="0" y="0"/>
              <a:ext cx="2880" cy="6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7" name="Line 149"/>
            <p:cNvSpPr>
              <a:spLocks noChangeShapeType="1"/>
            </p:cNvSpPr>
            <p:nvPr/>
          </p:nvSpPr>
          <p:spPr bwMode="auto">
            <a:xfrm flipH="1">
              <a:off x="0" y="0"/>
              <a:ext cx="2880" cy="557"/>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8" name="Line 150"/>
            <p:cNvSpPr>
              <a:spLocks noChangeShapeType="1"/>
            </p:cNvSpPr>
            <p:nvPr/>
          </p:nvSpPr>
          <p:spPr bwMode="auto">
            <a:xfrm flipH="1">
              <a:off x="0" y="0"/>
              <a:ext cx="2856" cy="4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9" name="Line 151"/>
            <p:cNvSpPr>
              <a:spLocks noChangeShapeType="1"/>
            </p:cNvSpPr>
            <p:nvPr/>
          </p:nvSpPr>
          <p:spPr bwMode="auto">
            <a:xfrm flipH="1">
              <a:off x="0" y="0"/>
              <a:ext cx="2880" cy="37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0" name="Line 152"/>
            <p:cNvSpPr>
              <a:spLocks noChangeShapeType="1"/>
            </p:cNvSpPr>
            <p:nvPr/>
          </p:nvSpPr>
          <p:spPr bwMode="auto">
            <a:xfrm flipH="1">
              <a:off x="0" y="0"/>
              <a:ext cx="2880" cy="29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1" name="Line 153"/>
            <p:cNvSpPr>
              <a:spLocks noChangeShapeType="1"/>
            </p:cNvSpPr>
            <p:nvPr/>
          </p:nvSpPr>
          <p:spPr bwMode="auto">
            <a:xfrm flipH="1">
              <a:off x="0" y="0"/>
              <a:ext cx="2880" cy="21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2" name="Line 154"/>
            <p:cNvSpPr>
              <a:spLocks noChangeShapeType="1"/>
            </p:cNvSpPr>
            <p:nvPr/>
          </p:nvSpPr>
          <p:spPr bwMode="auto">
            <a:xfrm flipH="1">
              <a:off x="0" y="0"/>
              <a:ext cx="2880" cy="155"/>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3" name="Line 155"/>
            <p:cNvSpPr>
              <a:spLocks noChangeShapeType="1"/>
            </p:cNvSpPr>
            <p:nvPr/>
          </p:nvSpPr>
          <p:spPr bwMode="auto">
            <a:xfrm flipH="1">
              <a:off x="0" y="0"/>
              <a:ext cx="2880" cy="9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4" name="Line 156"/>
            <p:cNvSpPr>
              <a:spLocks noChangeShapeType="1"/>
            </p:cNvSpPr>
            <p:nvPr/>
          </p:nvSpPr>
          <p:spPr bwMode="auto">
            <a:xfrm flipH="1">
              <a:off x="0" y="0"/>
              <a:ext cx="2880" cy="4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5" name="Line 157"/>
            <p:cNvSpPr>
              <a:spLocks noChangeShapeType="1"/>
            </p:cNvSpPr>
            <p:nvPr/>
          </p:nvSpPr>
          <p:spPr bwMode="auto">
            <a:xfrm>
              <a:off x="0" y="1177"/>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6" name="Line 158"/>
            <p:cNvSpPr>
              <a:spLocks noChangeShapeType="1"/>
            </p:cNvSpPr>
            <p:nvPr/>
          </p:nvSpPr>
          <p:spPr bwMode="auto">
            <a:xfrm>
              <a:off x="0" y="990"/>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7" name="Line 159"/>
            <p:cNvSpPr>
              <a:spLocks noChangeShapeType="1"/>
            </p:cNvSpPr>
            <p:nvPr/>
          </p:nvSpPr>
          <p:spPr bwMode="auto">
            <a:xfrm>
              <a:off x="0" y="821"/>
              <a:ext cx="5758"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8" name="Line 160"/>
            <p:cNvSpPr>
              <a:spLocks noChangeShapeType="1"/>
            </p:cNvSpPr>
            <p:nvPr/>
          </p:nvSpPr>
          <p:spPr bwMode="auto">
            <a:xfrm>
              <a:off x="0" y="671"/>
              <a:ext cx="5758"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9" name="Line 161"/>
            <p:cNvSpPr>
              <a:spLocks noChangeShapeType="1"/>
            </p:cNvSpPr>
            <p:nvPr/>
          </p:nvSpPr>
          <p:spPr bwMode="auto">
            <a:xfrm>
              <a:off x="0" y="541"/>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0" name="Line 162"/>
            <p:cNvSpPr>
              <a:spLocks noChangeShapeType="1"/>
            </p:cNvSpPr>
            <p:nvPr/>
          </p:nvSpPr>
          <p:spPr bwMode="auto">
            <a:xfrm>
              <a:off x="0" y="418"/>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1" name="Line 163"/>
            <p:cNvSpPr>
              <a:spLocks noChangeShapeType="1"/>
            </p:cNvSpPr>
            <p:nvPr/>
          </p:nvSpPr>
          <p:spPr bwMode="auto">
            <a:xfrm>
              <a:off x="0" y="305"/>
              <a:ext cx="5761" cy="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2" name="Line 164"/>
            <p:cNvSpPr>
              <a:spLocks noChangeShapeType="1"/>
            </p:cNvSpPr>
            <p:nvPr/>
          </p:nvSpPr>
          <p:spPr bwMode="auto">
            <a:xfrm>
              <a:off x="0" y="216"/>
              <a:ext cx="5734"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3" name="Line 165"/>
            <p:cNvSpPr>
              <a:spLocks noChangeShapeType="1"/>
            </p:cNvSpPr>
            <p:nvPr/>
          </p:nvSpPr>
          <p:spPr bwMode="auto">
            <a:xfrm flipV="1">
              <a:off x="0" y="139"/>
              <a:ext cx="5761" cy="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4" name="Line 166"/>
            <p:cNvSpPr>
              <a:spLocks noChangeShapeType="1"/>
            </p:cNvSpPr>
            <p:nvPr/>
          </p:nvSpPr>
          <p:spPr bwMode="auto">
            <a:xfrm>
              <a:off x="0" y="88"/>
              <a:ext cx="5761" cy="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5" name="Line 167"/>
            <p:cNvSpPr>
              <a:spLocks noChangeShapeType="1"/>
            </p:cNvSpPr>
            <p:nvPr/>
          </p:nvSpPr>
          <p:spPr bwMode="auto">
            <a:xfrm flipV="1">
              <a:off x="0" y="61"/>
              <a:ext cx="5761" cy="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6" name="Line 168"/>
            <p:cNvSpPr>
              <a:spLocks noChangeShapeType="1"/>
            </p:cNvSpPr>
            <p:nvPr/>
          </p:nvSpPr>
          <p:spPr bwMode="auto">
            <a:xfrm>
              <a:off x="26" y="30"/>
              <a:ext cx="5735"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7" name="Line 169"/>
            <p:cNvSpPr>
              <a:spLocks noChangeShapeType="1"/>
            </p:cNvSpPr>
            <p:nvPr/>
          </p:nvSpPr>
          <p:spPr bwMode="auto">
            <a:xfrm>
              <a:off x="0" y="14"/>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grpSp>
      <p:sp>
        <p:nvSpPr>
          <p:cNvPr id="82" name="Rectangle 9"/>
          <p:cNvSpPr>
            <a:spLocks noChangeArrowheads="1"/>
          </p:cNvSpPr>
          <p:nvPr/>
        </p:nvSpPr>
        <p:spPr bwMode="auto">
          <a:xfrm>
            <a:off x="3500430" y="2000240"/>
            <a:ext cx="4214842" cy="461665"/>
          </a:xfrm>
          <a:prstGeom prst="rect">
            <a:avLst/>
          </a:prstGeom>
          <a:noFill/>
          <a:ln w="9525">
            <a:noFill/>
            <a:miter lim="800000"/>
            <a:headEnd/>
            <a:tailEnd/>
          </a:ln>
        </p:spPr>
        <p:txBody>
          <a:bodyPr wrap="square">
            <a:spAutoFit/>
          </a:bodyPr>
          <a:lstStyle/>
          <a:p>
            <a:pPr>
              <a:spcBef>
                <a:spcPct val="20000"/>
              </a:spcBef>
            </a:pPr>
            <a:r>
              <a:rPr lang="zh-CN" altLang="en-US" sz="2400" dirty="0" smtClean="0">
                <a:solidFill>
                  <a:srgbClr val="FF3300"/>
                </a:solidFill>
                <a:latin typeface="微软雅黑" pitchFamily="34" charset="-122"/>
                <a:ea typeface="微软雅黑" pitchFamily="34" charset="-122"/>
              </a:rPr>
              <a:t>智能整流柜和智能灭磁柜</a:t>
            </a:r>
          </a:p>
        </p:txBody>
      </p:sp>
      <p:graphicFrame>
        <p:nvGraphicFramePr>
          <p:cNvPr id="83" name="Object 3"/>
          <p:cNvGraphicFramePr>
            <a:graphicFrameLocks noChangeAspect="1"/>
          </p:cNvGraphicFramePr>
          <p:nvPr/>
        </p:nvGraphicFramePr>
        <p:xfrm>
          <a:off x="2500298" y="2571744"/>
          <a:ext cx="3758583" cy="1218378"/>
        </p:xfrm>
        <a:graphic>
          <a:graphicData uri="http://schemas.openxmlformats.org/presentationml/2006/ole">
            <p:oleObj spid="_x0000_s92162" name="Visio" r:id="rId5" imgW="6448705" imgH="2091287" progId="">
              <p:embed/>
            </p:oleObj>
          </a:graphicData>
        </a:graphic>
      </p:graphicFrame>
      <p:graphicFrame>
        <p:nvGraphicFramePr>
          <p:cNvPr id="84" name="Object 6"/>
          <p:cNvGraphicFramePr>
            <a:graphicFrameLocks noChangeAspect="1"/>
          </p:cNvGraphicFramePr>
          <p:nvPr/>
        </p:nvGraphicFramePr>
        <p:xfrm>
          <a:off x="6500826" y="2571744"/>
          <a:ext cx="2000263" cy="1154169"/>
        </p:xfrm>
        <a:graphic>
          <a:graphicData uri="http://schemas.openxmlformats.org/presentationml/2006/ole">
            <p:oleObj spid="_x0000_s92163" name="Visio" r:id="rId6" imgW="3622853" imgH="2091323" progId="">
              <p:embed/>
            </p:oleObj>
          </a:graphicData>
        </a:graphic>
      </p:graphicFrame>
      <p:sp>
        <p:nvSpPr>
          <p:cNvPr id="85" name="Rectangle 9"/>
          <p:cNvSpPr>
            <a:spLocks noChangeArrowheads="1"/>
          </p:cNvSpPr>
          <p:nvPr/>
        </p:nvSpPr>
        <p:spPr bwMode="auto">
          <a:xfrm>
            <a:off x="3571868" y="3929066"/>
            <a:ext cx="1714512" cy="338554"/>
          </a:xfrm>
          <a:prstGeom prst="rect">
            <a:avLst/>
          </a:prstGeom>
          <a:noFill/>
          <a:ln w="9525">
            <a:noFill/>
            <a:miter lim="800000"/>
            <a:headEnd/>
            <a:tailEnd/>
          </a:ln>
        </p:spPr>
        <p:txBody>
          <a:bodyPr wrap="square">
            <a:spAutoFit/>
          </a:bodyPr>
          <a:lstStyle/>
          <a:p>
            <a:pPr>
              <a:spcBef>
                <a:spcPct val="20000"/>
              </a:spcBef>
            </a:pPr>
            <a:r>
              <a:rPr lang="zh-CN" altLang="en-US" sz="1600" dirty="0" smtClean="0">
                <a:solidFill>
                  <a:schemeClr val="tx1"/>
                </a:solidFill>
                <a:latin typeface="微软雅黑" pitchFamily="34" charset="-122"/>
                <a:ea typeface="微软雅黑" pitchFamily="34" charset="-122"/>
              </a:rPr>
              <a:t>自动通道</a:t>
            </a:r>
            <a:r>
              <a:rPr lang="zh-CN" altLang="en-US" sz="1600" dirty="0">
                <a:solidFill>
                  <a:schemeClr val="tx1"/>
                </a:solidFill>
                <a:latin typeface="微软雅黑" pitchFamily="34" charset="-122"/>
                <a:ea typeface="微软雅黑" pitchFamily="34" charset="-122"/>
              </a:rPr>
              <a:t>配置</a:t>
            </a:r>
          </a:p>
        </p:txBody>
      </p:sp>
      <p:sp>
        <p:nvSpPr>
          <p:cNvPr id="86" name="Rectangle 9"/>
          <p:cNvSpPr>
            <a:spLocks noChangeArrowheads="1"/>
          </p:cNvSpPr>
          <p:nvPr/>
        </p:nvSpPr>
        <p:spPr bwMode="auto">
          <a:xfrm>
            <a:off x="6786578" y="3857628"/>
            <a:ext cx="1714512" cy="338554"/>
          </a:xfrm>
          <a:prstGeom prst="rect">
            <a:avLst/>
          </a:prstGeom>
          <a:noFill/>
          <a:ln w="9525">
            <a:noFill/>
            <a:miter lim="800000"/>
            <a:headEnd/>
            <a:tailEnd/>
          </a:ln>
        </p:spPr>
        <p:txBody>
          <a:bodyPr wrap="square">
            <a:spAutoFit/>
          </a:bodyPr>
          <a:lstStyle/>
          <a:p>
            <a:pPr>
              <a:spcBef>
                <a:spcPct val="20000"/>
              </a:spcBef>
            </a:pPr>
            <a:r>
              <a:rPr lang="zh-CN" altLang="en-US" sz="1600" dirty="0" smtClean="0">
                <a:solidFill>
                  <a:schemeClr val="tx1"/>
                </a:solidFill>
                <a:latin typeface="微软雅黑" pitchFamily="34" charset="-122"/>
                <a:ea typeface="微软雅黑" pitchFamily="34" charset="-122"/>
              </a:rPr>
              <a:t>手动通道</a:t>
            </a:r>
            <a:r>
              <a:rPr lang="zh-CN" altLang="en-US" sz="1600" dirty="0">
                <a:solidFill>
                  <a:schemeClr val="tx1"/>
                </a:solidFill>
                <a:latin typeface="微软雅黑" pitchFamily="34" charset="-122"/>
                <a:ea typeface="微软雅黑" pitchFamily="34" charset="-122"/>
              </a:rPr>
              <a:t>配置</a:t>
            </a:r>
          </a:p>
        </p:txBody>
      </p:sp>
      <p:graphicFrame>
        <p:nvGraphicFramePr>
          <p:cNvPr id="87" name="Object 6"/>
          <p:cNvGraphicFramePr>
            <a:graphicFrameLocks noChangeAspect="1"/>
          </p:cNvGraphicFramePr>
          <p:nvPr/>
        </p:nvGraphicFramePr>
        <p:xfrm>
          <a:off x="2500299" y="4393374"/>
          <a:ext cx="3571900" cy="1339095"/>
        </p:xfrm>
        <a:graphic>
          <a:graphicData uri="http://schemas.openxmlformats.org/presentationml/2006/ole">
            <p:oleObj spid="_x0000_s92164" name="Visio" r:id="rId7" imgW="5579285" imgH="2091287" progId="">
              <p:embed/>
            </p:oleObj>
          </a:graphicData>
        </a:graphic>
      </p:graphicFrame>
      <p:sp>
        <p:nvSpPr>
          <p:cNvPr id="88" name="Rectangle 9"/>
          <p:cNvSpPr>
            <a:spLocks noChangeArrowheads="1"/>
          </p:cNvSpPr>
          <p:nvPr/>
        </p:nvSpPr>
        <p:spPr bwMode="auto">
          <a:xfrm>
            <a:off x="3714744" y="5786454"/>
            <a:ext cx="1714512" cy="338554"/>
          </a:xfrm>
          <a:prstGeom prst="rect">
            <a:avLst/>
          </a:prstGeom>
          <a:noFill/>
          <a:ln w="9525">
            <a:noFill/>
            <a:miter lim="800000"/>
            <a:headEnd/>
            <a:tailEnd/>
          </a:ln>
        </p:spPr>
        <p:txBody>
          <a:bodyPr wrap="square">
            <a:spAutoFit/>
          </a:bodyPr>
          <a:lstStyle/>
          <a:p>
            <a:pPr>
              <a:spcBef>
                <a:spcPct val="20000"/>
              </a:spcBef>
            </a:pPr>
            <a:r>
              <a:rPr lang="zh-CN" altLang="en-US" sz="1600" dirty="0" smtClean="0">
                <a:solidFill>
                  <a:schemeClr val="tx1"/>
                </a:solidFill>
                <a:latin typeface="微软雅黑" pitchFamily="34" charset="-122"/>
                <a:ea typeface="微软雅黑" pitchFamily="34" charset="-122"/>
              </a:rPr>
              <a:t>整流柜通道</a:t>
            </a:r>
            <a:r>
              <a:rPr lang="zh-CN" altLang="en-US" sz="1600" dirty="0">
                <a:solidFill>
                  <a:schemeClr val="tx1"/>
                </a:solidFill>
                <a:latin typeface="微软雅黑" pitchFamily="34" charset="-122"/>
                <a:ea typeface="微软雅黑" pitchFamily="34" charset="-122"/>
              </a:rPr>
              <a:t>配置</a:t>
            </a:r>
          </a:p>
        </p:txBody>
      </p:sp>
      <p:graphicFrame>
        <p:nvGraphicFramePr>
          <p:cNvPr id="89" name="Object 6"/>
          <p:cNvGraphicFramePr>
            <a:graphicFrameLocks noChangeAspect="1"/>
          </p:cNvGraphicFramePr>
          <p:nvPr/>
        </p:nvGraphicFramePr>
        <p:xfrm>
          <a:off x="6500826" y="4357694"/>
          <a:ext cx="1965328" cy="1375730"/>
        </p:xfrm>
        <a:graphic>
          <a:graphicData uri="http://schemas.openxmlformats.org/presentationml/2006/ole">
            <p:oleObj spid="_x0000_s92165" name="Visio" r:id="rId8" imgW="2992134" imgH="2091287" progId="">
              <p:embed/>
            </p:oleObj>
          </a:graphicData>
        </a:graphic>
      </p:graphicFrame>
      <p:sp>
        <p:nvSpPr>
          <p:cNvPr id="90" name="Rectangle 9"/>
          <p:cNvSpPr>
            <a:spLocks noChangeArrowheads="1"/>
          </p:cNvSpPr>
          <p:nvPr/>
        </p:nvSpPr>
        <p:spPr bwMode="auto">
          <a:xfrm>
            <a:off x="6715140" y="5786454"/>
            <a:ext cx="1714512" cy="338554"/>
          </a:xfrm>
          <a:prstGeom prst="rect">
            <a:avLst/>
          </a:prstGeom>
          <a:noFill/>
          <a:ln w="9525">
            <a:noFill/>
            <a:miter lim="800000"/>
            <a:headEnd/>
            <a:tailEnd/>
          </a:ln>
        </p:spPr>
        <p:txBody>
          <a:bodyPr wrap="square">
            <a:spAutoFit/>
          </a:bodyPr>
          <a:lstStyle/>
          <a:p>
            <a:pPr>
              <a:spcBef>
                <a:spcPct val="20000"/>
              </a:spcBef>
            </a:pPr>
            <a:r>
              <a:rPr lang="zh-CN" altLang="en-US" sz="1600" dirty="0" smtClean="0">
                <a:solidFill>
                  <a:schemeClr val="tx1"/>
                </a:solidFill>
                <a:latin typeface="微软雅黑" pitchFamily="34" charset="-122"/>
                <a:ea typeface="微软雅黑" pitchFamily="34" charset="-122"/>
              </a:rPr>
              <a:t>灭磁柜通道</a:t>
            </a:r>
            <a:r>
              <a:rPr lang="zh-CN" altLang="en-US" sz="1600" dirty="0">
                <a:solidFill>
                  <a:schemeClr val="tx1"/>
                </a:solidFill>
                <a:latin typeface="微软雅黑" pitchFamily="34" charset="-122"/>
                <a:ea typeface="微软雅黑" pitchFamily="34" charset="-122"/>
              </a:rPr>
              <a:t>配置</a:t>
            </a:r>
          </a:p>
        </p:txBody>
      </p:sp>
      <p:sp>
        <p:nvSpPr>
          <p:cNvPr id="92" name="矩形 91"/>
          <p:cNvSpPr/>
          <p:nvPr/>
        </p:nvSpPr>
        <p:spPr>
          <a:xfrm>
            <a:off x="5000628" y="214290"/>
            <a:ext cx="3416320" cy="523220"/>
          </a:xfrm>
          <a:prstGeom prst="rect">
            <a:avLst/>
          </a:prstGeom>
        </p:spPr>
        <p:txBody>
          <a:bodyPr wrap="none">
            <a:spAutoFit/>
          </a:bodyPr>
          <a:lstStyle/>
          <a:p>
            <a:r>
              <a:rPr lang="zh-CN" altLang="en-US" b="1" dirty="0" smtClean="0">
                <a:latin typeface="微软雅黑" pitchFamily="34" charset="-122"/>
                <a:ea typeface="微软雅黑" pitchFamily="34" charset="-122"/>
              </a:rPr>
              <a:t>技术难点及解决方案</a:t>
            </a:r>
            <a:endParaRPr lang="zh-CN" altLang="en-US" b="1" dirty="0">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childTnLst>
                          </p:cTn>
                        </p:par>
                        <p:par>
                          <p:cTn id="11" fill="hold" nodeType="afterGroup">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wipe(left)">
                                      <p:cBhvr>
                                        <p:cTn id="14" dur="500"/>
                                        <p:tgtEl>
                                          <p:spTgt spid="5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500" fill="hold"/>
                                        <p:tgtEl>
                                          <p:spTgt spid="82"/>
                                        </p:tgtEl>
                                        <p:attrNameLst>
                                          <p:attrName>ppt_x</p:attrName>
                                        </p:attrNameLst>
                                      </p:cBhvr>
                                      <p:tavLst>
                                        <p:tav tm="0">
                                          <p:val>
                                            <p:strVal val="#ppt_x"/>
                                          </p:val>
                                        </p:tav>
                                        <p:tav tm="100000">
                                          <p:val>
                                            <p:strVal val="#ppt_x"/>
                                          </p:val>
                                        </p:tav>
                                      </p:tavLst>
                                    </p:anim>
                                    <p:anim calcmode="lin" valueType="num">
                                      <p:cBhvr additive="base">
                                        <p:cTn id="20" dur="500" fill="hold"/>
                                        <p:tgtEl>
                                          <p:spTgt spid="8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ppt_x"/>
                                          </p:val>
                                        </p:tav>
                                        <p:tav tm="100000">
                                          <p:val>
                                            <p:strVal val="#ppt_x"/>
                                          </p:val>
                                        </p:tav>
                                      </p:tavLst>
                                    </p:anim>
                                    <p:anim calcmode="lin" valueType="num">
                                      <p:cBhvr additive="base">
                                        <p:cTn id="24" dur="500" fill="hold"/>
                                        <p:tgtEl>
                                          <p:spTgt spid="8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4"/>
                                        </p:tgtEl>
                                        <p:attrNameLst>
                                          <p:attrName>style.visibility</p:attrName>
                                        </p:attrNameLst>
                                      </p:cBhvr>
                                      <p:to>
                                        <p:strVal val="visible"/>
                                      </p:to>
                                    </p:set>
                                    <p:anim calcmode="lin" valueType="num">
                                      <p:cBhvr additive="base">
                                        <p:cTn id="27" dur="500" fill="hold"/>
                                        <p:tgtEl>
                                          <p:spTgt spid="84"/>
                                        </p:tgtEl>
                                        <p:attrNameLst>
                                          <p:attrName>ppt_x</p:attrName>
                                        </p:attrNameLst>
                                      </p:cBhvr>
                                      <p:tavLst>
                                        <p:tav tm="0">
                                          <p:val>
                                            <p:strVal val="#ppt_x"/>
                                          </p:val>
                                        </p:tav>
                                        <p:tav tm="100000">
                                          <p:val>
                                            <p:strVal val="#ppt_x"/>
                                          </p:val>
                                        </p:tav>
                                      </p:tavLst>
                                    </p:anim>
                                    <p:anim calcmode="lin" valueType="num">
                                      <p:cBhvr additive="base">
                                        <p:cTn id="28" dur="500" fill="hold"/>
                                        <p:tgtEl>
                                          <p:spTgt spid="8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7"/>
                                        </p:tgtEl>
                                        <p:attrNameLst>
                                          <p:attrName>style.visibility</p:attrName>
                                        </p:attrNameLst>
                                      </p:cBhvr>
                                      <p:to>
                                        <p:strVal val="visible"/>
                                      </p:to>
                                    </p:set>
                                    <p:anim calcmode="lin" valueType="num">
                                      <p:cBhvr additive="base">
                                        <p:cTn id="31" dur="500" fill="hold"/>
                                        <p:tgtEl>
                                          <p:spTgt spid="87"/>
                                        </p:tgtEl>
                                        <p:attrNameLst>
                                          <p:attrName>ppt_x</p:attrName>
                                        </p:attrNameLst>
                                      </p:cBhvr>
                                      <p:tavLst>
                                        <p:tav tm="0">
                                          <p:val>
                                            <p:strVal val="#ppt_x"/>
                                          </p:val>
                                        </p:tav>
                                        <p:tav tm="100000">
                                          <p:val>
                                            <p:strVal val="#ppt_x"/>
                                          </p:val>
                                        </p:tav>
                                      </p:tavLst>
                                    </p:anim>
                                    <p:anim calcmode="lin" valueType="num">
                                      <p:cBhvr additive="base">
                                        <p:cTn id="32" dur="500" fill="hold"/>
                                        <p:tgtEl>
                                          <p:spTgt spid="8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5"/>
                                        </p:tgtEl>
                                        <p:attrNameLst>
                                          <p:attrName>style.visibility</p:attrName>
                                        </p:attrNameLst>
                                      </p:cBhvr>
                                      <p:to>
                                        <p:strVal val="visible"/>
                                      </p:to>
                                    </p:set>
                                    <p:anim calcmode="lin" valueType="num">
                                      <p:cBhvr additive="base">
                                        <p:cTn id="35" dur="500" fill="hold"/>
                                        <p:tgtEl>
                                          <p:spTgt spid="85"/>
                                        </p:tgtEl>
                                        <p:attrNameLst>
                                          <p:attrName>ppt_x</p:attrName>
                                        </p:attrNameLst>
                                      </p:cBhvr>
                                      <p:tavLst>
                                        <p:tav tm="0">
                                          <p:val>
                                            <p:strVal val="#ppt_x"/>
                                          </p:val>
                                        </p:tav>
                                        <p:tav tm="100000">
                                          <p:val>
                                            <p:strVal val="#ppt_x"/>
                                          </p:val>
                                        </p:tav>
                                      </p:tavLst>
                                    </p:anim>
                                    <p:anim calcmode="lin" valueType="num">
                                      <p:cBhvr additive="base">
                                        <p:cTn id="36" dur="500" fill="hold"/>
                                        <p:tgtEl>
                                          <p:spTgt spid="8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6"/>
                                        </p:tgtEl>
                                        <p:attrNameLst>
                                          <p:attrName>style.visibility</p:attrName>
                                        </p:attrNameLst>
                                      </p:cBhvr>
                                      <p:to>
                                        <p:strVal val="visible"/>
                                      </p:to>
                                    </p:set>
                                    <p:anim calcmode="lin" valueType="num">
                                      <p:cBhvr additive="base">
                                        <p:cTn id="39" dur="500" fill="hold"/>
                                        <p:tgtEl>
                                          <p:spTgt spid="86"/>
                                        </p:tgtEl>
                                        <p:attrNameLst>
                                          <p:attrName>ppt_x</p:attrName>
                                        </p:attrNameLst>
                                      </p:cBhvr>
                                      <p:tavLst>
                                        <p:tav tm="0">
                                          <p:val>
                                            <p:strVal val="#ppt_x"/>
                                          </p:val>
                                        </p:tav>
                                        <p:tav tm="100000">
                                          <p:val>
                                            <p:strVal val="#ppt_x"/>
                                          </p:val>
                                        </p:tav>
                                      </p:tavLst>
                                    </p:anim>
                                    <p:anim calcmode="lin" valueType="num">
                                      <p:cBhvr additive="base">
                                        <p:cTn id="40" dur="500" fill="hold"/>
                                        <p:tgtEl>
                                          <p:spTgt spid="8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89"/>
                                        </p:tgtEl>
                                        <p:attrNameLst>
                                          <p:attrName>style.visibility</p:attrName>
                                        </p:attrNameLst>
                                      </p:cBhvr>
                                      <p:to>
                                        <p:strVal val="visible"/>
                                      </p:to>
                                    </p:set>
                                    <p:anim calcmode="lin" valueType="num">
                                      <p:cBhvr additive="base">
                                        <p:cTn id="43" dur="500" fill="hold"/>
                                        <p:tgtEl>
                                          <p:spTgt spid="89"/>
                                        </p:tgtEl>
                                        <p:attrNameLst>
                                          <p:attrName>ppt_x</p:attrName>
                                        </p:attrNameLst>
                                      </p:cBhvr>
                                      <p:tavLst>
                                        <p:tav tm="0">
                                          <p:val>
                                            <p:strVal val="#ppt_x"/>
                                          </p:val>
                                        </p:tav>
                                        <p:tav tm="100000">
                                          <p:val>
                                            <p:strVal val="#ppt_x"/>
                                          </p:val>
                                        </p:tav>
                                      </p:tavLst>
                                    </p:anim>
                                    <p:anim calcmode="lin" valueType="num">
                                      <p:cBhvr additive="base">
                                        <p:cTn id="44" dur="500" fill="hold"/>
                                        <p:tgtEl>
                                          <p:spTgt spid="8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8"/>
                                        </p:tgtEl>
                                        <p:attrNameLst>
                                          <p:attrName>style.visibility</p:attrName>
                                        </p:attrNameLst>
                                      </p:cBhvr>
                                      <p:to>
                                        <p:strVal val="visible"/>
                                      </p:to>
                                    </p:set>
                                    <p:anim calcmode="lin" valueType="num">
                                      <p:cBhvr additive="base">
                                        <p:cTn id="47" dur="500" fill="hold"/>
                                        <p:tgtEl>
                                          <p:spTgt spid="88"/>
                                        </p:tgtEl>
                                        <p:attrNameLst>
                                          <p:attrName>ppt_x</p:attrName>
                                        </p:attrNameLst>
                                      </p:cBhvr>
                                      <p:tavLst>
                                        <p:tav tm="0">
                                          <p:val>
                                            <p:strVal val="#ppt_x"/>
                                          </p:val>
                                        </p:tav>
                                        <p:tav tm="100000">
                                          <p:val>
                                            <p:strVal val="#ppt_x"/>
                                          </p:val>
                                        </p:tav>
                                      </p:tavLst>
                                    </p:anim>
                                    <p:anim calcmode="lin" valueType="num">
                                      <p:cBhvr additive="base">
                                        <p:cTn id="48" dur="500" fill="hold"/>
                                        <p:tgtEl>
                                          <p:spTgt spid="8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0"/>
                                        </p:tgtEl>
                                        <p:attrNameLst>
                                          <p:attrName>style.visibility</p:attrName>
                                        </p:attrNameLst>
                                      </p:cBhvr>
                                      <p:to>
                                        <p:strVal val="visible"/>
                                      </p:to>
                                    </p:set>
                                    <p:anim calcmode="lin" valueType="num">
                                      <p:cBhvr additive="base">
                                        <p:cTn id="51" dur="500" fill="hold"/>
                                        <p:tgtEl>
                                          <p:spTgt spid="90"/>
                                        </p:tgtEl>
                                        <p:attrNameLst>
                                          <p:attrName>ppt_x</p:attrName>
                                        </p:attrNameLst>
                                      </p:cBhvr>
                                      <p:tavLst>
                                        <p:tav tm="0">
                                          <p:val>
                                            <p:strVal val="#ppt_x"/>
                                          </p:val>
                                        </p:tav>
                                        <p:tav tm="100000">
                                          <p:val>
                                            <p:strVal val="#ppt_x"/>
                                          </p:val>
                                        </p:tav>
                                      </p:tavLst>
                                    </p:anim>
                                    <p:anim calcmode="lin" valueType="num">
                                      <p:cBhvr additive="base">
                                        <p:cTn id="52"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50" grpId="0" animBg="1"/>
      <p:bldP spid="34" grpId="0" animBg="1"/>
      <p:bldP spid="82" grpId="0"/>
      <p:bldP spid="85" grpId="0"/>
      <p:bldP spid="86" grpId="0"/>
      <p:bldP spid="88" grpId="0"/>
      <p:bldP spid="9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图片 28"/>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939800"/>
            <a:ext cx="9144000" cy="1227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 name="Rectangle 11"/>
          <p:cNvSpPr>
            <a:spLocks noChangeArrowheads="1"/>
          </p:cNvSpPr>
          <p:nvPr/>
        </p:nvSpPr>
        <p:spPr bwMode="gray">
          <a:xfrm>
            <a:off x="2428861" y="1341438"/>
            <a:ext cx="6270640" cy="515926"/>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zh-CN" altLang="en-US" b="1" dirty="0" smtClean="0">
                <a:solidFill>
                  <a:schemeClr val="tx1"/>
                </a:solidFill>
                <a:latin typeface="微软雅黑" pitchFamily="34" charset="-122"/>
                <a:ea typeface="微软雅黑" pitchFamily="34" charset="-122"/>
              </a:rPr>
              <a:t>励磁调节控制系统网络：</a:t>
            </a:r>
            <a:endParaRPr lang="zh-CN" altLang="en-US" b="1" noProof="1">
              <a:solidFill>
                <a:srgbClr val="0070C0"/>
              </a:solidFill>
              <a:latin typeface="微软雅黑" pitchFamily="34" charset="-122"/>
              <a:ea typeface="微软雅黑" pitchFamily="34" charset="-122"/>
              <a:cs typeface="Arial" charset="0"/>
            </a:endParaRPr>
          </a:p>
        </p:txBody>
      </p:sp>
      <p:sp>
        <p:nvSpPr>
          <p:cNvPr id="50" name="Rectangle 5"/>
          <p:cNvSpPr>
            <a:spLocks noChangeArrowheads="1"/>
          </p:cNvSpPr>
          <p:nvPr/>
        </p:nvSpPr>
        <p:spPr bwMode="gray">
          <a:xfrm>
            <a:off x="2428861" y="1928802"/>
            <a:ext cx="6270640" cy="4308486"/>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719138" indent="-342900">
              <a:lnSpc>
                <a:spcPct val="150000"/>
              </a:lnSpc>
              <a:defRPr/>
            </a:pPr>
            <a:endParaRPr kumimoji="1" lang="en-US" altLang="zh-CN" sz="2400" b="1" dirty="0">
              <a:solidFill>
                <a:srgbClr val="000000"/>
              </a:solidFill>
              <a:latin typeface="微软雅黑" pitchFamily="34" charset="-122"/>
              <a:ea typeface="微软雅黑" pitchFamily="34" charset="-122"/>
            </a:endParaRPr>
          </a:p>
        </p:txBody>
      </p:sp>
      <p:grpSp>
        <p:nvGrpSpPr>
          <p:cNvPr id="2" name="Group 8"/>
          <p:cNvGrpSpPr>
            <a:grpSpLocks/>
          </p:cNvGrpSpPr>
          <p:nvPr/>
        </p:nvGrpSpPr>
        <p:grpSpPr bwMode="auto">
          <a:xfrm>
            <a:off x="0" y="1341438"/>
            <a:ext cx="1482725" cy="1482725"/>
            <a:chOff x="1166" y="1342"/>
            <a:chExt cx="934" cy="934"/>
          </a:xfrm>
        </p:grpSpPr>
        <p:grpSp>
          <p:nvGrpSpPr>
            <p:cNvPr id="3" name="Group 9"/>
            <p:cNvGrpSpPr>
              <a:grpSpLocks/>
            </p:cNvGrpSpPr>
            <p:nvPr/>
          </p:nvGrpSpPr>
          <p:grpSpPr bwMode="auto">
            <a:xfrm>
              <a:off x="1162" y="1338"/>
              <a:ext cx="934" cy="934"/>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54345" name="Freeform 11"/>
                <p:cNvSpPr>
                  <a:spLocks/>
                </p:cNvSpPr>
                <p:nvPr/>
              </p:nvSpPr>
              <p:spPr bwMode="gray">
                <a:xfrm>
                  <a:off x="2866" y="1599"/>
                  <a:ext cx="1160" cy="1752"/>
                </a:xfrm>
                <a:custGeom>
                  <a:avLst/>
                  <a:gdLst>
                    <a:gd name="T0" fmla="*/ 13127462 w 794"/>
                    <a:gd name="T1" fmla="*/ 170100 h 1200"/>
                    <a:gd name="T2" fmla="*/ 11479599 w 794"/>
                    <a:gd name="T3" fmla="*/ 1111797 h 1200"/>
                    <a:gd name="T4" fmla="*/ 11418145 w 794"/>
                    <a:gd name="T5" fmla="*/ 1064724 h 1200"/>
                    <a:gd name="T6" fmla="*/ 11300538 w 794"/>
                    <a:gd name="T7" fmla="*/ 746324 h 1200"/>
                    <a:gd name="T8" fmla="*/ 11246430 w 794"/>
                    <a:gd name="T9" fmla="*/ 362585 h 1200"/>
                    <a:gd name="T10" fmla="*/ 10458612 w 794"/>
                    <a:gd name="T11" fmla="*/ 155620 h 1200"/>
                    <a:gd name="T12" fmla="*/ 10255983 w 794"/>
                    <a:gd name="T13" fmla="*/ 922343 h 1200"/>
                    <a:gd name="T14" fmla="*/ 10548584 w 794"/>
                    <a:gd name="T15" fmla="*/ 1167639 h 1200"/>
                    <a:gd name="T16" fmla="*/ 10548584 w 794"/>
                    <a:gd name="T17" fmla="*/ 1167639 h 1200"/>
                    <a:gd name="T18" fmla="*/ 10766436 w 794"/>
                    <a:gd name="T19" fmla="*/ 1427499 h 1200"/>
                    <a:gd name="T20" fmla="*/ 10766436 w 794"/>
                    <a:gd name="T21" fmla="*/ 1507240 h 1200"/>
                    <a:gd name="T22" fmla="*/ 9096814 w 794"/>
                    <a:gd name="T23" fmla="*/ 2451200 h 1200"/>
                    <a:gd name="T24" fmla="*/ 10510500 w 794"/>
                    <a:gd name="T25" fmla="*/ 7616306 h 1200"/>
                    <a:gd name="T26" fmla="*/ 9096814 w 794"/>
                    <a:gd name="T27" fmla="*/ 12762678 h 1200"/>
                    <a:gd name="T28" fmla="*/ 0 w 794"/>
                    <a:gd name="T29" fmla="*/ 17948035 h 1200"/>
                    <a:gd name="T30" fmla="*/ 0 w 794"/>
                    <a:gd name="T31" fmla="*/ 19643936 h 1200"/>
                    <a:gd name="T32" fmla="*/ 0 w 794"/>
                    <a:gd name="T33" fmla="*/ 19851653 h 1200"/>
                    <a:gd name="T34" fmla="*/ 81146 w 794"/>
                    <a:gd name="T35" fmla="*/ 19889251 h 1200"/>
                    <a:gd name="T36" fmla="*/ 424730 w 794"/>
                    <a:gd name="T37" fmla="*/ 19805797 h 1200"/>
                    <a:gd name="T38" fmla="*/ 424730 w 794"/>
                    <a:gd name="T39" fmla="*/ 19805797 h 1200"/>
                    <a:gd name="T40" fmla="*/ 796017 w 794"/>
                    <a:gd name="T41" fmla="*/ 19681942 h 1200"/>
                    <a:gd name="T42" fmla="*/ 1356786 w 794"/>
                    <a:gd name="T43" fmla="*/ 20230015 h 1200"/>
                    <a:gd name="T44" fmla="*/ 796017 w 794"/>
                    <a:gd name="T45" fmla="*/ 20831604 h 1200"/>
                    <a:gd name="T46" fmla="*/ 424730 w 794"/>
                    <a:gd name="T47" fmla="*/ 20676050 h 1200"/>
                    <a:gd name="T48" fmla="*/ 81146 w 794"/>
                    <a:gd name="T49" fmla="*/ 20621400 h 1200"/>
                    <a:gd name="T50" fmla="*/ 0 w 794"/>
                    <a:gd name="T51" fmla="*/ 20641384 h 1200"/>
                    <a:gd name="T52" fmla="*/ 0 w 794"/>
                    <a:gd name="T53" fmla="*/ 20790070 h 1200"/>
                    <a:gd name="T54" fmla="*/ 0 w 794"/>
                    <a:gd name="T55" fmla="*/ 22510522 h 1200"/>
                    <a:gd name="T56" fmla="*/ 13127462 w 794"/>
                    <a:gd name="T57" fmla="*/ 15055905 h 1200"/>
                    <a:gd name="T58" fmla="*/ 15148865 w 794"/>
                    <a:gd name="T59" fmla="*/ 7616306 h 1200"/>
                    <a:gd name="T60" fmla="*/ 13127462 w 794"/>
                    <a:gd name="T61" fmla="*/ 170100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zh-CN" altLang="en-US"/>
                </a:p>
              </p:txBody>
            </p:sp>
            <p:sp>
              <p:nvSpPr>
                <p:cNvPr id="54346" name="Freeform 12"/>
                <p:cNvSpPr>
                  <a:spLocks/>
                </p:cNvSpPr>
                <p:nvPr/>
              </p:nvSpPr>
              <p:spPr bwMode="gray">
                <a:xfrm>
                  <a:off x="1710" y="1612"/>
                  <a:ext cx="1262" cy="1739"/>
                </a:xfrm>
                <a:custGeom>
                  <a:avLst/>
                  <a:gdLst>
                    <a:gd name="T0" fmla="*/ 15847765 w 864"/>
                    <a:gd name="T1" fmla="*/ 19556719 h 1191"/>
                    <a:gd name="T2" fmla="*/ 15463813 w 864"/>
                    <a:gd name="T3" fmla="*/ 19685279 h 1191"/>
                    <a:gd name="T4" fmla="*/ 15463813 w 864"/>
                    <a:gd name="T5" fmla="*/ 19685279 h 1191"/>
                    <a:gd name="T6" fmla="*/ 15121601 w 864"/>
                    <a:gd name="T7" fmla="*/ 19758635 h 1191"/>
                    <a:gd name="T8" fmla="*/ 15042083 w 864"/>
                    <a:gd name="T9" fmla="*/ 19721455 h 1191"/>
                    <a:gd name="T10" fmla="*/ 15042083 w 864"/>
                    <a:gd name="T11" fmla="*/ 19523872 h 1191"/>
                    <a:gd name="T12" fmla="*/ 15042083 w 864"/>
                    <a:gd name="T13" fmla="*/ 17820815 h 1191"/>
                    <a:gd name="T14" fmla="*/ 6010608 w 864"/>
                    <a:gd name="T15" fmla="*/ 12626350 h 1191"/>
                    <a:gd name="T16" fmla="*/ 4614597 w 864"/>
                    <a:gd name="T17" fmla="*/ 7467450 h 1191"/>
                    <a:gd name="T18" fmla="*/ 6010608 w 864"/>
                    <a:gd name="T19" fmla="*/ 2294561 h 1191"/>
                    <a:gd name="T20" fmla="*/ 4378711 w 864"/>
                    <a:gd name="T21" fmla="*/ 1377749 h 1191"/>
                    <a:gd name="T22" fmla="*/ 4324118 w 864"/>
                    <a:gd name="T23" fmla="*/ 1420379 h 1191"/>
                    <a:gd name="T24" fmla="*/ 4193615 w 864"/>
                    <a:gd name="T25" fmla="*/ 1728464 h 1191"/>
                    <a:gd name="T26" fmla="*/ 4193615 w 864"/>
                    <a:gd name="T27" fmla="*/ 1728464 h 1191"/>
                    <a:gd name="T28" fmla="*/ 4127105 w 864"/>
                    <a:gd name="T29" fmla="*/ 2127898 h 1191"/>
                    <a:gd name="T30" fmla="*/ 3359427 w 864"/>
                    <a:gd name="T31" fmla="*/ 2319503 h 1191"/>
                    <a:gd name="T32" fmla="*/ 3141732 w 864"/>
                    <a:gd name="T33" fmla="*/ 1546390 h 1191"/>
                    <a:gd name="T34" fmla="*/ 3458000 w 864"/>
                    <a:gd name="T35" fmla="*/ 1298563 h 1191"/>
                    <a:gd name="T36" fmla="*/ 3673680 w 864"/>
                    <a:gd name="T37" fmla="*/ 1033600 h 1191"/>
                    <a:gd name="T38" fmla="*/ 3673680 w 864"/>
                    <a:gd name="T39" fmla="*/ 953476 h 1191"/>
                    <a:gd name="T40" fmla="*/ 2009202 w 864"/>
                    <a:gd name="T41" fmla="*/ 0 h 1191"/>
                    <a:gd name="T42" fmla="*/ 0 w 864"/>
                    <a:gd name="T43" fmla="*/ 7467450 h 1191"/>
                    <a:gd name="T44" fmla="*/ 2009202 w 864"/>
                    <a:gd name="T45" fmla="*/ 14920766 h 1191"/>
                    <a:gd name="T46" fmla="*/ 15042083 w 864"/>
                    <a:gd name="T47" fmla="*/ 22386519 h 1191"/>
                    <a:gd name="T48" fmla="*/ 15042083 w 864"/>
                    <a:gd name="T49" fmla="*/ 20656666 h 1191"/>
                    <a:gd name="T50" fmla="*/ 15042083 w 864"/>
                    <a:gd name="T51" fmla="*/ 20517990 h 1191"/>
                    <a:gd name="T52" fmla="*/ 15121601 w 864"/>
                    <a:gd name="T53" fmla="*/ 20500468 h 1191"/>
                    <a:gd name="T54" fmla="*/ 15463813 w 864"/>
                    <a:gd name="T55" fmla="*/ 20540254 h 1191"/>
                    <a:gd name="T56" fmla="*/ 15847765 w 864"/>
                    <a:gd name="T57" fmla="*/ 20699710 h 1191"/>
                    <a:gd name="T58" fmla="*/ 16390764 w 864"/>
                    <a:gd name="T59" fmla="*/ 20115453 h 1191"/>
                    <a:gd name="T60" fmla="*/ 15847765 w 864"/>
                    <a:gd name="T61" fmla="*/ 195567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zh-CN" altLang="en-US"/>
                </a:p>
              </p:txBody>
            </p:sp>
            <p:sp>
              <p:nvSpPr>
                <p:cNvPr id="54347" name="Freeform 13"/>
                <p:cNvSpPr>
                  <a:spLocks/>
                </p:cNvSpPr>
                <p:nvPr/>
              </p:nvSpPr>
              <p:spPr bwMode="gray">
                <a:xfrm>
                  <a:off x="1862" y="1035"/>
                  <a:ext cx="2010" cy="768"/>
                </a:xfrm>
                <a:custGeom>
                  <a:avLst/>
                  <a:gdLst>
                    <a:gd name="T0" fmla="*/ 22557653 w 1375"/>
                    <a:gd name="T1" fmla="*/ 9258948 h 527"/>
                    <a:gd name="T2" fmla="*/ 24252192 w 1375"/>
                    <a:gd name="T3" fmla="*/ 8351654 h 527"/>
                    <a:gd name="T4" fmla="*/ 24252192 w 1375"/>
                    <a:gd name="T5" fmla="*/ 8284548 h 527"/>
                    <a:gd name="T6" fmla="*/ 24026032 w 1375"/>
                    <a:gd name="T7" fmla="*/ 8023643 h 527"/>
                    <a:gd name="T8" fmla="*/ 24026032 w 1375"/>
                    <a:gd name="T9" fmla="*/ 8023643 h 527"/>
                    <a:gd name="T10" fmla="*/ 23711893 w 1375"/>
                    <a:gd name="T11" fmla="*/ 7784727 h 527"/>
                    <a:gd name="T12" fmla="*/ 23931201 w 1375"/>
                    <a:gd name="T13" fmla="*/ 7064451 h 527"/>
                    <a:gd name="T14" fmla="*/ 24712823 w 1375"/>
                    <a:gd name="T15" fmla="*/ 7264469 h 527"/>
                    <a:gd name="T16" fmla="*/ 24788954 w 1375"/>
                    <a:gd name="T17" fmla="*/ 7626277 h 527"/>
                    <a:gd name="T18" fmla="*/ 24887750 w 1375"/>
                    <a:gd name="T19" fmla="*/ 7934999 h 527"/>
                    <a:gd name="T20" fmla="*/ 24969752 w 1375"/>
                    <a:gd name="T21" fmla="*/ 7971274 h 527"/>
                    <a:gd name="T22" fmla="*/ 26642141 w 1375"/>
                    <a:gd name="T23" fmla="*/ 7082487 h 527"/>
                    <a:gd name="T24" fmla="*/ 13310768 w 1375"/>
                    <a:gd name="T25" fmla="*/ 0 h 527"/>
                    <a:gd name="T26" fmla="*/ 0 w 1375"/>
                    <a:gd name="T27" fmla="*/ 7082487 h 527"/>
                    <a:gd name="T28" fmla="*/ 1709839 w 1375"/>
                    <a:gd name="T29" fmla="*/ 7986995 h 527"/>
                    <a:gd name="T30" fmla="*/ 1709839 w 1375"/>
                    <a:gd name="T31" fmla="*/ 8059820 h 527"/>
                    <a:gd name="T32" fmla="*/ 1469868 w 1375"/>
                    <a:gd name="T33" fmla="*/ 8320835 h 527"/>
                    <a:gd name="T34" fmla="*/ 1169666 w 1375"/>
                    <a:gd name="T35" fmla="*/ 8553700 h 527"/>
                    <a:gd name="T36" fmla="*/ 1378684 w 1375"/>
                    <a:gd name="T37" fmla="*/ 9273277 h 527"/>
                    <a:gd name="T38" fmla="*/ 2176061 w 1375"/>
                    <a:gd name="T39" fmla="*/ 9098044 h 527"/>
                    <a:gd name="T40" fmla="*/ 2231505 w 1375"/>
                    <a:gd name="T41" fmla="*/ 8726140 h 527"/>
                    <a:gd name="T42" fmla="*/ 2231505 w 1375"/>
                    <a:gd name="T43" fmla="*/ 8726140 h 527"/>
                    <a:gd name="T44" fmla="*/ 2355425 w 1375"/>
                    <a:gd name="T45" fmla="*/ 8415688 h 527"/>
                    <a:gd name="T46" fmla="*/ 2432047 w 1375"/>
                    <a:gd name="T47" fmla="*/ 8374796 h 527"/>
                    <a:gd name="T48" fmla="*/ 4079519 w 1375"/>
                    <a:gd name="T49" fmla="*/ 9258948 h 527"/>
                    <a:gd name="T50" fmla="*/ 13310768 w 1375"/>
                    <a:gd name="T51" fmla="*/ 4343536 h 527"/>
                    <a:gd name="T52" fmla="*/ 22557653 w 1375"/>
                    <a:gd name="T53" fmla="*/ 925894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zh-CN" altLang="en-US"/>
                </a:p>
              </p:txBody>
            </p:sp>
          </p:grpSp>
          <p:grpSp>
            <p:nvGrpSpPr>
              <p:cNvPr id="5" name="Group 14"/>
              <p:cNvGrpSpPr>
                <a:grpSpLocks/>
              </p:cNvGrpSpPr>
              <p:nvPr/>
            </p:nvGrpSpPr>
            <p:grpSpPr bwMode="auto">
              <a:xfrm rot="7200000">
                <a:off x="2059" y="1386"/>
                <a:ext cx="1616" cy="1614"/>
                <a:chOff x="2060" y="1387"/>
                <a:chExt cx="1616" cy="1614"/>
              </a:xfrm>
            </p:grpSpPr>
            <p:sp>
              <p:nvSpPr>
                <p:cNvPr id="54342" name="Freeform 15"/>
                <p:cNvSpPr>
                  <a:spLocks/>
                </p:cNvSpPr>
                <p:nvPr/>
              </p:nvSpPr>
              <p:spPr bwMode="gray">
                <a:xfrm>
                  <a:off x="2060" y="1387"/>
                  <a:ext cx="808" cy="1225"/>
                </a:xfrm>
                <a:custGeom>
                  <a:avLst/>
                  <a:gdLst>
                    <a:gd name="T0" fmla="*/ 12125480 w 550"/>
                    <a:gd name="T1" fmla="*/ 2720265 h 836"/>
                    <a:gd name="T2" fmla="*/ 12064049 w 550"/>
                    <a:gd name="T3" fmla="*/ 2663220 h 836"/>
                    <a:gd name="T4" fmla="*/ 11652081 w 550"/>
                    <a:gd name="T5" fmla="*/ 2747046 h 836"/>
                    <a:gd name="T6" fmla="*/ 11652081 w 550"/>
                    <a:gd name="T7" fmla="*/ 2747046 h 836"/>
                    <a:gd name="T8" fmla="*/ 11227960 w 550"/>
                    <a:gd name="T9" fmla="*/ 2911835 h 836"/>
                    <a:gd name="T10" fmla="*/ 10582177 w 550"/>
                    <a:gd name="T11" fmla="*/ 2295033 h 836"/>
                    <a:gd name="T12" fmla="*/ 11227960 w 550"/>
                    <a:gd name="T13" fmla="*/ 1646236 h 836"/>
                    <a:gd name="T14" fmla="*/ 11652081 w 550"/>
                    <a:gd name="T15" fmla="*/ 1816718 h 836"/>
                    <a:gd name="T16" fmla="*/ 12064049 w 550"/>
                    <a:gd name="T17" fmla="*/ 1874719 h 836"/>
                    <a:gd name="T18" fmla="*/ 12125480 w 550"/>
                    <a:gd name="T19" fmla="*/ 1817512 h 836"/>
                    <a:gd name="T20" fmla="*/ 12125480 w 550"/>
                    <a:gd name="T21" fmla="*/ 1691897 h 836"/>
                    <a:gd name="T22" fmla="*/ 12125480 w 550"/>
                    <a:gd name="T23" fmla="*/ 0 h 836"/>
                    <a:gd name="T24" fmla="*/ 0 w 550"/>
                    <a:gd name="T25" fmla="*/ 11340047 h 836"/>
                    <a:gd name="T26" fmla="*/ 1632803 w 550"/>
                    <a:gd name="T27" fmla="*/ 17016271 h 836"/>
                    <a:gd name="T28" fmla="*/ 3378962 w 550"/>
                    <a:gd name="T29" fmla="*/ 16080207 h 836"/>
                    <a:gd name="T30" fmla="*/ 3482151 w 550"/>
                    <a:gd name="T31" fmla="*/ 16407299 h 836"/>
                    <a:gd name="T32" fmla="*/ 3551521 w 550"/>
                    <a:gd name="T33" fmla="*/ 16839929 h 836"/>
                    <a:gd name="T34" fmla="*/ 4457688 w 550"/>
                    <a:gd name="T35" fmla="*/ 17050289 h 836"/>
                    <a:gd name="T36" fmla="*/ 4710219 w 550"/>
                    <a:gd name="T37" fmla="*/ 16204618 h 836"/>
                    <a:gd name="T38" fmla="*/ 4371209 w 550"/>
                    <a:gd name="T39" fmla="*/ 15937017 h 836"/>
                    <a:gd name="T40" fmla="*/ 4371209 w 550"/>
                    <a:gd name="T41" fmla="*/ 15937017 h 836"/>
                    <a:gd name="T42" fmla="*/ 4094150 w 550"/>
                    <a:gd name="T43" fmla="*/ 15686156 h 836"/>
                    <a:gd name="T44" fmla="*/ 5858205 w 550"/>
                    <a:gd name="T45" fmla="*/ 14715897 h 836"/>
                    <a:gd name="T46" fmla="*/ 4894302 w 550"/>
                    <a:gd name="T47" fmla="*/ 11340047 h 836"/>
                    <a:gd name="T48" fmla="*/ 12125480 w 550"/>
                    <a:gd name="T49" fmla="*/ 4564936 h 836"/>
                    <a:gd name="T50" fmla="*/ 12125480 w 550"/>
                    <a:gd name="T51" fmla="*/ 2957352 h 836"/>
                    <a:gd name="T52" fmla="*/ 12125480 w 550"/>
                    <a:gd name="T53" fmla="*/ 2720265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zh-CN" altLang="en-US"/>
                </a:p>
              </p:txBody>
            </p:sp>
            <p:sp>
              <p:nvSpPr>
                <p:cNvPr id="54343" name="Freeform 16"/>
                <p:cNvSpPr>
                  <a:spLocks/>
                </p:cNvSpPr>
                <p:nvPr/>
              </p:nvSpPr>
              <p:spPr bwMode="gray">
                <a:xfrm>
                  <a:off x="2764" y="1387"/>
                  <a:ext cx="912" cy="1210"/>
                </a:xfrm>
                <a:custGeom>
                  <a:avLst/>
                  <a:gdLst>
                    <a:gd name="T0" fmla="*/ 1530665 w 621"/>
                    <a:gd name="T1" fmla="*/ 0 h 826"/>
                    <a:gd name="T2" fmla="*/ 1530665 w 621"/>
                    <a:gd name="T3" fmla="*/ 1680939 h 826"/>
                    <a:gd name="T4" fmla="*/ 1530665 w 621"/>
                    <a:gd name="T5" fmla="*/ 1807954 h 826"/>
                    <a:gd name="T6" fmla="*/ 1455177 w 621"/>
                    <a:gd name="T7" fmla="*/ 1861844 h 826"/>
                    <a:gd name="T8" fmla="*/ 1073114 w 621"/>
                    <a:gd name="T9" fmla="*/ 1805518 h 826"/>
                    <a:gd name="T10" fmla="*/ 642494 w 621"/>
                    <a:gd name="T11" fmla="*/ 1625700 h 826"/>
                    <a:gd name="T12" fmla="*/ 0 w 621"/>
                    <a:gd name="T13" fmla="*/ 2277123 h 826"/>
                    <a:gd name="T14" fmla="*/ 642494 w 621"/>
                    <a:gd name="T15" fmla="*/ 2889200 h 826"/>
                    <a:gd name="T16" fmla="*/ 1073114 w 621"/>
                    <a:gd name="T17" fmla="*/ 2727399 h 826"/>
                    <a:gd name="T18" fmla="*/ 1073114 w 621"/>
                    <a:gd name="T19" fmla="*/ 2727399 h 826"/>
                    <a:gd name="T20" fmla="*/ 1455177 w 621"/>
                    <a:gd name="T21" fmla="*/ 2648456 h 826"/>
                    <a:gd name="T22" fmla="*/ 1530665 w 621"/>
                    <a:gd name="T23" fmla="*/ 2702526 h 826"/>
                    <a:gd name="T24" fmla="*/ 1530665 w 621"/>
                    <a:gd name="T25" fmla="*/ 2916015 h 826"/>
                    <a:gd name="T26" fmla="*/ 1530665 w 621"/>
                    <a:gd name="T27" fmla="*/ 4537195 h 826"/>
                    <a:gd name="T28" fmla="*/ 1530665 w 621"/>
                    <a:gd name="T29" fmla="*/ 4537195 h 826"/>
                    <a:gd name="T30" fmla="*/ 8704145 w 621"/>
                    <a:gd name="T31" fmla="*/ 11259832 h 826"/>
                    <a:gd name="T32" fmla="*/ 7740615 w 621"/>
                    <a:gd name="T33" fmla="*/ 14604262 h 826"/>
                    <a:gd name="T34" fmla="*/ 9466542 w 621"/>
                    <a:gd name="T35" fmla="*/ 15530272 h 826"/>
                    <a:gd name="T36" fmla="*/ 9523229 w 621"/>
                    <a:gd name="T37" fmla="*/ 15503482 h 826"/>
                    <a:gd name="T38" fmla="*/ 9685181 w 621"/>
                    <a:gd name="T39" fmla="*/ 15139006 h 826"/>
                    <a:gd name="T40" fmla="*/ 9685181 w 621"/>
                    <a:gd name="T41" fmla="*/ 15139006 h 826"/>
                    <a:gd name="T42" fmla="*/ 9747009 w 621"/>
                    <a:gd name="T43" fmla="*/ 14730219 h 826"/>
                    <a:gd name="T44" fmla="*/ 10639734 w 621"/>
                    <a:gd name="T45" fmla="*/ 14516380 h 826"/>
                    <a:gd name="T46" fmla="*/ 10880502 w 621"/>
                    <a:gd name="T47" fmla="*/ 15348145 h 826"/>
                    <a:gd name="T48" fmla="*/ 10536374 w 621"/>
                    <a:gd name="T49" fmla="*/ 15615189 h 826"/>
                    <a:gd name="T50" fmla="*/ 10266287 w 621"/>
                    <a:gd name="T51" fmla="*/ 15894889 h 826"/>
                    <a:gd name="T52" fmla="*/ 10266287 w 621"/>
                    <a:gd name="T53" fmla="*/ 15979970 h 826"/>
                    <a:gd name="T54" fmla="*/ 11940578 w 621"/>
                    <a:gd name="T55" fmla="*/ 16899652 h 826"/>
                    <a:gd name="T56" fmla="*/ 13562054 w 621"/>
                    <a:gd name="T57" fmla="*/ 11259832 h 826"/>
                    <a:gd name="T58" fmla="*/ 1530665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zh-CN" altLang="en-US"/>
                </a:p>
              </p:txBody>
            </p:sp>
            <p:sp>
              <p:nvSpPr>
                <p:cNvPr id="54344" name="Freeform 17"/>
                <p:cNvSpPr>
                  <a:spLocks/>
                </p:cNvSpPr>
                <p:nvPr/>
              </p:nvSpPr>
              <p:spPr bwMode="gray">
                <a:xfrm>
                  <a:off x="2169" y="2414"/>
                  <a:ext cx="1397" cy="587"/>
                </a:xfrm>
                <a:custGeom>
                  <a:avLst/>
                  <a:gdLst>
                    <a:gd name="T0" fmla="*/ 18242845 w 953"/>
                    <a:gd name="T1" fmla="*/ 1710932 h 400"/>
                    <a:gd name="T2" fmla="*/ 18242845 w 953"/>
                    <a:gd name="T3" fmla="*/ 1634889 h 400"/>
                    <a:gd name="T4" fmla="*/ 18502532 w 953"/>
                    <a:gd name="T5" fmla="*/ 1334844 h 400"/>
                    <a:gd name="T6" fmla="*/ 18824466 w 953"/>
                    <a:gd name="T7" fmla="*/ 1057230 h 400"/>
                    <a:gd name="T8" fmla="*/ 18601685 w 953"/>
                    <a:gd name="T9" fmla="*/ 175255 h 400"/>
                    <a:gd name="T10" fmla="*/ 17747782 w 953"/>
                    <a:gd name="T11" fmla="*/ 404786 h 400"/>
                    <a:gd name="T12" fmla="*/ 17689205 w 953"/>
                    <a:gd name="T13" fmla="*/ 835468 h 400"/>
                    <a:gd name="T14" fmla="*/ 17689205 w 953"/>
                    <a:gd name="T15" fmla="*/ 835468 h 400"/>
                    <a:gd name="T16" fmla="*/ 17537057 w 953"/>
                    <a:gd name="T17" fmla="*/ 1226049 h 400"/>
                    <a:gd name="T18" fmla="*/ 17477213 w 953"/>
                    <a:gd name="T19" fmla="*/ 1244697 h 400"/>
                    <a:gd name="T20" fmla="*/ 15829756 w 953"/>
                    <a:gd name="T21" fmla="*/ 275834 h 400"/>
                    <a:gd name="T22" fmla="*/ 9921896 w 953"/>
                    <a:gd name="T23" fmla="*/ 3803972 h 400"/>
                    <a:gd name="T24" fmla="*/ 3990835 w 953"/>
                    <a:gd name="T25" fmla="*/ 275834 h 400"/>
                    <a:gd name="T26" fmla="*/ 2325908 w 953"/>
                    <a:gd name="T27" fmla="*/ 1279262 h 400"/>
                    <a:gd name="T28" fmla="*/ 2584935 w 953"/>
                    <a:gd name="T29" fmla="*/ 1551487 h 400"/>
                    <a:gd name="T30" fmla="*/ 2584935 w 953"/>
                    <a:gd name="T31" fmla="*/ 1551487 h 400"/>
                    <a:gd name="T32" fmla="*/ 2914111 w 953"/>
                    <a:gd name="T33" fmla="*/ 1826593 h 400"/>
                    <a:gd name="T34" fmla="*/ 2680566 w 953"/>
                    <a:gd name="T35" fmla="*/ 2698706 h 400"/>
                    <a:gd name="T36" fmla="*/ 1828615 w 953"/>
                    <a:gd name="T37" fmla="*/ 2478147 h 400"/>
                    <a:gd name="T38" fmla="*/ 1743889 w 953"/>
                    <a:gd name="T39" fmla="*/ 2027351 h 400"/>
                    <a:gd name="T40" fmla="*/ 1645307 w 953"/>
                    <a:gd name="T41" fmla="*/ 1688686 h 400"/>
                    <a:gd name="T42" fmla="*/ 0 w 953"/>
                    <a:gd name="T43" fmla="*/ 2657885 h 400"/>
                    <a:gd name="T44" fmla="*/ 9921896 w 953"/>
                    <a:gd name="T45" fmla="*/ 8572366 h 400"/>
                    <a:gd name="T46" fmla="*/ 19853045 w 953"/>
                    <a:gd name="T47" fmla="*/ 2680525 h 400"/>
                    <a:gd name="T48" fmla="*/ 18242845 w 953"/>
                    <a:gd name="T49" fmla="*/ 171093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zh-CN" altLang="en-US"/>
                </a:p>
              </p:txBody>
            </p:sp>
          </p:grpSp>
        </p:grpSp>
        <p:sp>
          <p:nvSpPr>
            <p:cNvPr id="54339" name="Oval 18"/>
            <p:cNvSpPr>
              <a:spLocks noChangeArrowheads="1"/>
            </p:cNvSpPr>
            <p:nvPr/>
          </p:nvSpPr>
          <p:spPr bwMode="auto">
            <a:xfrm>
              <a:off x="1460" y="1637"/>
              <a:ext cx="345" cy="344"/>
            </a:xfrm>
            <a:prstGeom prst="ellipse">
              <a:avLst/>
            </a:prstGeom>
            <a:gradFill rotWithShape="1">
              <a:gsLst>
                <a:gs pos="0">
                  <a:srgbClr val="DDDDDD"/>
                </a:gs>
                <a:gs pos="100000">
                  <a:srgbClr val="F8F8F8"/>
                </a:gs>
              </a:gsLst>
              <a:lin ang="5400000" scaled="1"/>
            </a:gradFill>
            <a:ln w="12700" algn="ctr">
              <a:solidFill>
                <a:schemeClr val="bg1"/>
              </a:solidFill>
              <a:round/>
              <a:headEnd/>
              <a:tailEnd/>
            </a:ln>
          </p:spPr>
          <p:txBody>
            <a:bodyPr wrap="none" anchor="ctr"/>
            <a:lstStyle/>
            <a:p>
              <a:pPr algn="ctr"/>
              <a:endParaRPr lang="zh-CN" altLang="zh-CN" sz="3800" noProof="1">
                <a:solidFill>
                  <a:srgbClr val="000000"/>
                </a:solidFill>
              </a:endParaRPr>
            </a:p>
          </p:txBody>
        </p:sp>
      </p:grpSp>
      <p:sp>
        <p:nvSpPr>
          <p:cNvPr id="34" name="Freeform 2"/>
          <p:cNvSpPr>
            <a:spLocks/>
          </p:cNvSpPr>
          <p:nvPr/>
        </p:nvSpPr>
        <p:spPr bwMode="auto">
          <a:xfrm>
            <a:off x="311151" y="1331913"/>
            <a:ext cx="2046271" cy="4905375"/>
          </a:xfrm>
          <a:custGeom>
            <a:avLst/>
            <a:gdLst>
              <a:gd name="T0" fmla="*/ 0 w 1414"/>
              <a:gd name="T1" fmla="*/ 2147483647 h 2410"/>
              <a:gd name="T2" fmla="*/ 2147483647 w 1414"/>
              <a:gd name="T3" fmla="*/ 0 h 2410"/>
              <a:gd name="T4" fmla="*/ 2147483647 w 1414"/>
              <a:gd name="T5" fmla="*/ 2147483647 h 2410"/>
              <a:gd name="T6" fmla="*/ 2147483647 w 1414"/>
              <a:gd name="T7" fmla="*/ 2147483647 h 2410"/>
              <a:gd name="T8" fmla="*/ 0 w 1414"/>
              <a:gd name="T9" fmla="*/ 2147483647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grpSp>
        <p:nvGrpSpPr>
          <p:cNvPr id="6" name="Group 7"/>
          <p:cNvGrpSpPr>
            <a:grpSpLocks/>
          </p:cNvGrpSpPr>
          <p:nvPr/>
        </p:nvGrpSpPr>
        <p:grpSpPr bwMode="auto">
          <a:xfrm>
            <a:off x="-34925" y="5565775"/>
            <a:ext cx="9144000" cy="1176338"/>
            <a:chOff x="0" y="0"/>
            <a:chExt cx="5761" cy="1364"/>
          </a:xfrm>
        </p:grpSpPr>
        <p:sp>
          <p:nvSpPr>
            <p:cNvPr id="54283" name="Line 115"/>
            <p:cNvSpPr>
              <a:spLocks noChangeShapeType="1"/>
            </p:cNvSpPr>
            <p:nvPr/>
          </p:nvSpPr>
          <p:spPr bwMode="auto">
            <a:xfrm>
              <a:off x="2880" y="0"/>
              <a:ext cx="2881" cy="103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4" name="Line 116"/>
            <p:cNvSpPr>
              <a:spLocks noChangeShapeType="1"/>
            </p:cNvSpPr>
            <p:nvPr/>
          </p:nvSpPr>
          <p:spPr bwMode="auto">
            <a:xfrm>
              <a:off x="2880" y="0"/>
              <a:ext cx="2881" cy="1222"/>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5" name="Line 117"/>
            <p:cNvSpPr>
              <a:spLocks noChangeShapeType="1"/>
            </p:cNvSpPr>
            <p:nvPr/>
          </p:nvSpPr>
          <p:spPr bwMode="auto">
            <a:xfrm>
              <a:off x="2880" y="0"/>
              <a:ext cx="273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6" name="Line 118"/>
            <p:cNvSpPr>
              <a:spLocks noChangeShapeType="1"/>
            </p:cNvSpPr>
            <p:nvPr/>
          </p:nvSpPr>
          <p:spPr bwMode="auto">
            <a:xfrm>
              <a:off x="2880" y="0"/>
              <a:ext cx="2289"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7" name="Line 119"/>
            <p:cNvSpPr>
              <a:spLocks noChangeShapeType="1"/>
            </p:cNvSpPr>
            <p:nvPr/>
          </p:nvSpPr>
          <p:spPr bwMode="auto">
            <a:xfrm>
              <a:off x="2880" y="0"/>
              <a:ext cx="187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8" name="Line 120"/>
            <p:cNvSpPr>
              <a:spLocks noChangeShapeType="1"/>
            </p:cNvSpPr>
            <p:nvPr/>
          </p:nvSpPr>
          <p:spPr bwMode="auto">
            <a:xfrm>
              <a:off x="2880" y="0"/>
              <a:ext cx="1453"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9" name="Line 121"/>
            <p:cNvSpPr>
              <a:spLocks noChangeShapeType="1"/>
            </p:cNvSpPr>
            <p:nvPr/>
          </p:nvSpPr>
          <p:spPr bwMode="auto">
            <a:xfrm>
              <a:off x="2880" y="0"/>
              <a:ext cx="1083"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0" name="Line 122"/>
            <p:cNvSpPr>
              <a:spLocks noChangeShapeType="1"/>
            </p:cNvSpPr>
            <p:nvPr/>
          </p:nvSpPr>
          <p:spPr bwMode="auto">
            <a:xfrm>
              <a:off x="2880" y="0"/>
              <a:ext cx="715"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1" name="Line 123"/>
            <p:cNvSpPr>
              <a:spLocks noChangeShapeType="1"/>
            </p:cNvSpPr>
            <p:nvPr/>
          </p:nvSpPr>
          <p:spPr bwMode="auto">
            <a:xfrm>
              <a:off x="2880" y="0"/>
              <a:ext cx="346"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2" name="Line 124"/>
            <p:cNvSpPr>
              <a:spLocks noChangeShapeType="1"/>
            </p:cNvSpPr>
            <p:nvPr/>
          </p:nvSpPr>
          <p:spPr bwMode="auto">
            <a:xfrm>
              <a:off x="2880" y="0"/>
              <a:ext cx="1"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3" name="Line 125"/>
            <p:cNvSpPr>
              <a:spLocks noChangeShapeType="1"/>
            </p:cNvSpPr>
            <p:nvPr/>
          </p:nvSpPr>
          <p:spPr bwMode="auto">
            <a:xfrm>
              <a:off x="2880" y="0"/>
              <a:ext cx="2881" cy="89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4" name="Line 126"/>
            <p:cNvSpPr>
              <a:spLocks noChangeShapeType="1"/>
            </p:cNvSpPr>
            <p:nvPr/>
          </p:nvSpPr>
          <p:spPr bwMode="auto">
            <a:xfrm>
              <a:off x="2880" y="0"/>
              <a:ext cx="2881" cy="77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5" name="Line 127"/>
            <p:cNvSpPr>
              <a:spLocks noChangeShapeType="1"/>
            </p:cNvSpPr>
            <p:nvPr/>
          </p:nvSpPr>
          <p:spPr bwMode="auto">
            <a:xfrm>
              <a:off x="2880" y="0"/>
              <a:ext cx="2881" cy="6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6" name="Line 128"/>
            <p:cNvSpPr>
              <a:spLocks noChangeShapeType="1"/>
            </p:cNvSpPr>
            <p:nvPr/>
          </p:nvSpPr>
          <p:spPr bwMode="auto">
            <a:xfrm>
              <a:off x="2880" y="0"/>
              <a:ext cx="2881" cy="557"/>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7" name="Line 129"/>
            <p:cNvSpPr>
              <a:spLocks noChangeShapeType="1"/>
            </p:cNvSpPr>
            <p:nvPr/>
          </p:nvSpPr>
          <p:spPr bwMode="auto">
            <a:xfrm>
              <a:off x="2906" y="0"/>
              <a:ext cx="2855" cy="4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8" name="Line 130"/>
            <p:cNvSpPr>
              <a:spLocks noChangeShapeType="1"/>
            </p:cNvSpPr>
            <p:nvPr/>
          </p:nvSpPr>
          <p:spPr bwMode="auto">
            <a:xfrm>
              <a:off x="2880" y="0"/>
              <a:ext cx="2881" cy="37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9" name="Line 131"/>
            <p:cNvSpPr>
              <a:spLocks noChangeShapeType="1"/>
            </p:cNvSpPr>
            <p:nvPr/>
          </p:nvSpPr>
          <p:spPr bwMode="auto">
            <a:xfrm>
              <a:off x="2880" y="0"/>
              <a:ext cx="2881" cy="29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0" name="Line 132"/>
            <p:cNvSpPr>
              <a:spLocks noChangeShapeType="1"/>
            </p:cNvSpPr>
            <p:nvPr/>
          </p:nvSpPr>
          <p:spPr bwMode="auto">
            <a:xfrm>
              <a:off x="2880" y="0"/>
              <a:ext cx="2881" cy="21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1" name="Line 133"/>
            <p:cNvSpPr>
              <a:spLocks noChangeShapeType="1"/>
            </p:cNvSpPr>
            <p:nvPr/>
          </p:nvSpPr>
          <p:spPr bwMode="auto">
            <a:xfrm>
              <a:off x="2880" y="0"/>
              <a:ext cx="2881" cy="155"/>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2" name="Line 134"/>
            <p:cNvSpPr>
              <a:spLocks noChangeShapeType="1"/>
            </p:cNvSpPr>
            <p:nvPr/>
          </p:nvSpPr>
          <p:spPr bwMode="auto">
            <a:xfrm>
              <a:off x="2880" y="0"/>
              <a:ext cx="2881" cy="9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3" name="Line 135"/>
            <p:cNvSpPr>
              <a:spLocks noChangeShapeType="1"/>
            </p:cNvSpPr>
            <p:nvPr/>
          </p:nvSpPr>
          <p:spPr bwMode="auto">
            <a:xfrm>
              <a:off x="2880" y="0"/>
              <a:ext cx="2881" cy="4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4" name="Line 136"/>
            <p:cNvSpPr>
              <a:spLocks noChangeShapeType="1"/>
            </p:cNvSpPr>
            <p:nvPr/>
          </p:nvSpPr>
          <p:spPr bwMode="auto">
            <a:xfrm flipH="1">
              <a:off x="0" y="0"/>
              <a:ext cx="2880"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5" name="Line 137"/>
            <p:cNvSpPr>
              <a:spLocks noChangeShapeType="1"/>
            </p:cNvSpPr>
            <p:nvPr/>
          </p:nvSpPr>
          <p:spPr bwMode="auto">
            <a:xfrm flipH="1">
              <a:off x="0" y="0"/>
              <a:ext cx="2880" cy="103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6" name="Line 138"/>
            <p:cNvSpPr>
              <a:spLocks noChangeShapeType="1"/>
            </p:cNvSpPr>
            <p:nvPr/>
          </p:nvSpPr>
          <p:spPr bwMode="auto">
            <a:xfrm flipH="1">
              <a:off x="0" y="0"/>
              <a:ext cx="2880" cy="1222"/>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7" name="Line 139"/>
            <p:cNvSpPr>
              <a:spLocks noChangeShapeType="1"/>
            </p:cNvSpPr>
            <p:nvPr/>
          </p:nvSpPr>
          <p:spPr bwMode="auto">
            <a:xfrm flipH="1">
              <a:off x="151" y="0"/>
              <a:ext cx="2729"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8" name="Line 140"/>
            <p:cNvSpPr>
              <a:spLocks noChangeShapeType="1"/>
            </p:cNvSpPr>
            <p:nvPr/>
          </p:nvSpPr>
          <p:spPr bwMode="auto">
            <a:xfrm flipH="1">
              <a:off x="594" y="0"/>
              <a:ext cx="2286"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9" name="Line 141"/>
            <p:cNvSpPr>
              <a:spLocks noChangeShapeType="1"/>
            </p:cNvSpPr>
            <p:nvPr/>
          </p:nvSpPr>
          <p:spPr bwMode="auto">
            <a:xfrm flipH="1">
              <a:off x="1010" y="0"/>
              <a:ext cx="1870"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0" name="Line 142"/>
            <p:cNvSpPr>
              <a:spLocks noChangeShapeType="1"/>
            </p:cNvSpPr>
            <p:nvPr/>
          </p:nvSpPr>
          <p:spPr bwMode="auto">
            <a:xfrm flipH="1">
              <a:off x="1429" y="0"/>
              <a:ext cx="1451"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1" name="Line 143"/>
            <p:cNvSpPr>
              <a:spLocks noChangeShapeType="1"/>
            </p:cNvSpPr>
            <p:nvPr/>
          </p:nvSpPr>
          <p:spPr bwMode="auto">
            <a:xfrm flipH="1">
              <a:off x="1802" y="0"/>
              <a:ext cx="1078"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2" name="Line 144"/>
            <p:cNvSpPr>
              <a:spLocks noChangeShapeType="1"/>
            </p:cNvSpPr>
            <p:nvPr/>
          </p:nvSpPr>
          <p:spPr bwMode="auto">
            <a:xfrm flipH="1">
              <a:off x="2168" y="0"/>
              <a:ext cx="71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3" name="Line 145"/>
            <p:cNvSpPr>
              <a:spLocks noChangeShapeType="1"/>
            </p:cNvSpPr>
            <p:nvPr/>
          </p:nvSpPr>
          <p:spPr bwMode="auto">
            <a:xfrm flipH="1">
              <a:off x="2538" y="0"/>
              <a:ext cx="34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4" name="Line 146"/>
            <p:cNvSpPr>
              <a:spLocks noChangeShapeType="1"/>
            </p:cNvSpPr>
            <p:nvPr/>
          </p:nvSpPr>
          <p:spPr bwMode="auto">
            <a:xfrm flipH="1">
              <a:off x="0" y="0"/>
              <a:ext cx="2880" cy="89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5" name="Line 147"/>
            <p:cNvSpPr>
              <a:spLocks noChangeShapeType="1"/>
            </p:cNvSpPr>
            <p:nvPr/>
          </p:nvSpPr>
          <p:spPr bwMode="auto">
            <a:xfrm flipH="1">
              <a:off x="0" y="0"/>
              <a:ext cx="2880" cy="77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6" name="Line 148"/>
            <p:cNvSpPr>
              <a:spLocks noChangeShapeType="1"/>
            </p:cNvSpPr>
            <p:nvPr/>
          </p:nvSpPr>
          <p:spPr bwMode="auto">
            <a:xfrm flipH="1">
              <a:off x="0" y="0"/>
              <a:ext cx="2880" cy="6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7" name="Line 149"/>
            <p:cNvSpPr>
              <a:spLocks noChangeShapeType="1"/>
            </p:cNvSpPr>
            <p:nvPr/>
          </p:nvSpPr>
          <p:spPr bwMode="auto">
            <a:xfrm flipH="1">
              <a:off x="0" y="0"/>
              <a:ext cx="2880" cy="557"/>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8" name="Line 150"/>
            <p:cNvSpPr>
              <a:spLocks noChangeShapeType="1"/>
            </p:cNvSpPr>
            <p:nvPr/>
          </p:nvSpPr>
          <p:spPr bwMode="auto">
            <a:xfrm flipH="1">
              <a:off x="0" y="0"/>
              <a:ext cx="2856" cy="4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9" name="Line 151"/>
            <p:cNvSpPr>
              <a:spLocks noChangeShapeType="1"/>
            </p:cNvSpPr>
            <p:nvPr/>
          </p:nvSpPr>
          <p:spPr bwMode="auto">
            <a:xfrm flipH="1">
              <a:off x="0" y="0"/>
              <a:ext cx="2880" cy="37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0" name="Line 152"/>
            <p:cNvSpPr>
              <a:spLocks noChangeShapeType="1"/>
            </p:cNvSpPr>
            <p:nvPr/>
          </p:nvSpPr>
          <p:spPr bwMode="auto">
            <a:xfrm flipH="1">
              <a:off x="0" y="0"/>
              <a:ext cx="2880" cy="29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1" name="Line 153"/>
            <p:cNvSpPr>
              <a:spLocks noChangeShapeType="1"/>
            </p:cNvSpPr>
            <p:nvPr/>
          </p:nvSpPr>
          <p:spPr bwMode="auto">
            <a:xfrm flipH="1">
              <a:off x="0" y="0"/>
              <a:ext cx="2880" cy="21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2" name="Line 154"/>
            <p:cNvSpPr>
              <a:spLocks noChangeShapeType="1"/>
            </p:cNvSpPr>
            <p:nvPr/>
          </p:nvSpPr>
          <p:spPr bwMode="auto">
            <a:xfrm flipH="1">
              <a:off x="0" y="0"/>
              <a:ext cx="2880" cy="155"/>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3" name="Line 155"/>
            <p:cNvSpPr>
              <a:spLocks noChangeShapeType="1"/>
            </p:cNvSpPr>
            <p:nvPr/>
          </p:nvSpPr>
          <p:spPr bwMode="auto">
            <a:xfrm flipH="1">
              <a:off x="0" y="0"/>
              <a:ext cx="2880" cy="9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4" name="Line 156"/>
            <p:cNvSpPr>
              <a:spLocks noChangeShapeType="1"/>
            </p:cNvSpPr>
            <p:nvPr/>
          </p:nvSpPr>
          <p:spPr bwMode="auto">
            <a:xfrm flipH="1">
              <a:off x="0" y="0"/>
              <a:ext cx="2880" cy="4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5" name="Line 157"/>
            <p:cNvSpPr>
              <a:spLocks noChangeShapeType="1"/>
            </p:cNvSpPr>
            <p:nvPr/>
          </p:nvSpPr>
          <p:spPr bwMode="auto">
            <a:xfrm>
              <a:off x="0" y="1177"/>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6" name="Line 158"/>
            <p:cNvSpPr>
              <a:spLocks noChangeShapeType="1"/>
            </p:cNvSpPr>
            <p:nvPr/>
          </p:nvSpPr>
          <p:spPr bwMode="auto">
            <a:xfrm>
              <a:off x="0" y="990"/>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7" name="Line 159"/>
            <p:cNvSpPr>
              <a:spLocks noChangeShapeType="1"/>
            </p:cNvSpPr>
            <p:nvPr/>
          </p:nvSpPr>
          <p:spPr bwMode="auto">
            <a:xfrm>
              <a:off x="0" y="821"/>
              <a:ext cx="5758"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8" name="Line 160"/>
            <p:cNvSpPr>
              <a:spLocks noChangeShapeType="1"/>
            </p:cNvSpPr>
            <p:nvPr/>
          </p:nvSpPr>
          <p:spPr bwMode="auto">
            <a:xfrm>
              <a:off x="0" y="671"/>
              <a:ext cx="5758"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9" name="Line 161"/>
            <p:cNvSpPr>
              <a:spLocks noChangeShapeType="1"/>
            </p:cNvSpPr>
            <p:nvPr/>
          </p:nvSpPr>
          <p:spPr bwMode="auto">
            <a:xfrm>
              <a:off x="0" y="541"/>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0" name="Line 162"/>
            <p:cNvSpPr>
              <a:spLocks noChangeShapeType="1"/>
            </p:cNvSpPr>
            <p:nvPr/>
          </p:nvSpPr>
          <p:spPr bwMode="auto">
            <a:xfrm>
              <a:off x="0" y="418"/>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1" name="Line 163"/>
            <p:cNvSpPr>
              <a:spLocks noChangeShapeType="1"/>
            </p:cNvSpPr>
            <p:nvPr/>
          </p:nvSpPr>
          <p:spPr bwMode="auto">
            <a:xfrm>
              <a:off x="0" y="305"/>
              <a:ext cx="5761" cy="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2" name="Line 164"/>
            <p:cNvSpPr>
              <a:spLocks noChangeShapeType="1"/>
            </p:cNvSpPr>
            <p:nvPr/>
          </p:nvSpPr>
          <p:spPr bwMode="auto">
            <a:xfrm>
              <a:off x="0" y="216"/>
              <a:ext cx="5734"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3" name="Line 165"/>
            <p:cNvSpPr>
              <a:spLocks noChangeShapeType="1"/>
            </p:cNvSpPr>
            <p:nvPr/>
          </p:nvSpPr>
          <p:spPr bwMode="auto">
            <a:xfrm flipV="1">
              <a:off x="0" y="139"/>
              <a:ext cx="5761" cy="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4" name="Line 166"/>
            <p:cNvSpPr>
              <a:spLocks noChangeShapeType="1"/>
            </p:cNvSpPr>
            <p:nvPr/>
          </p:nvSpPr>
          <p:spPr bwMode="auto">
            <a:xfrm>
              <a:off x="0" y="88"/>
              <a:ext cx="5761" cy="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5" name="Line 167"/>
            <p:cNvSpPr>
              <a:spLocks noChangeShapeType="1"/>
            </p:cNvSpPr>
            <p:nvPr/>
          </p:nvSpPr>
          <p:spPr bwMode="auto">
            <a:xfrm flipV="1">
              <a:off x="0" y="61"/>
              <a:ext cx="5761" cy="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6" name="Line 168"/>
            <p:cNvSpPr>
              <a:spLocks noChangeShapeType="1"/>
            </p:cNvSpPr>
            <p:nvPr/>
          </p:nvSpPr>
          <p:spPr bwMode="auto">
            <a:xfrm>
              <a:off x="26" y="30"/>
              <a:ext cx="5735"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7" name="Line 169"/>
            <p:cNvSpPr>
              <a:spLocks noChangeShapeType="1"/>
            </p:cNvSpPr>
            <p:nvPr/>
          </p:nvSpPr>
          <p:spPr bwMode="auto">
            <a:xfrm>
              <a:off x="0" y="14"/>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grpSp>
      <p:sp>
        <p:nvSpPr>
          <p:cNvPr id="82" name="Rectangle 9"/>
          <p:cNvSpPr>
            <a:spLocks noChangeArrowheads="1"/>
          </p:cNvSpPr>
          <p:nvPr/>
        </p:nvSpPr>
        <p:spPr bwMode="auto">
          <a:xfrm>
            <a:off x="3500430" y="2000240"/>
            <a:ext cx="4214842" cy="461665"/>
          </a:xfrm>
          <a:prstGeom prst="rect">
            <a:avLst/>
          </a:prstGeom>
          <a:noFill/>
          <a:ln w="9525">
            <a:noFill/>
            <a:miter lim="800000"/>
            <a:headEnd/>
            <a:tailEnd/>
          </a:ln>
        </p:spPr>
        <p:txBody>
          <a:bodyPr wrap="square">
            <a:spAutoFit/>
          </a:bodyPr>
          <a:lstStyle/>
          <a:p>
            <a:pPr>
              <a:spcBef>
                <a:spcPct val="20000"/>
              </a:spcBef>
            </a:pPr>
            <a:r>
              <a:rPr lang="zh-CN" altLang="en-US" sz="2400" dirty="0" smtClean="0">
                <a:solidFill>
                  <a:srgbClr val="FF3300"/>
                </a:solidFill>
                <a:latin typeface="微软雅黑" pitchFamily="34" charset="-122"/>
                <a:ea typeface="微软雅黑" pitchFamily="34" charset="-122"/>
              </a:rPr>
              <a:t>三环网</a:t>
            </a:r>
            <a:r>
              <a:rPr lang="en-US" altLang="zh-CN" sz="2400" dirty="0" smtClean="0">
                <a:solidFill>
                  <a:srgbClr val="FF3300"/>
                </a:solidFill>
                <a:latin typeface="微软雅黑" pitchFamily="34" charset="-122"/>
                <a:ea typeface="微软雅黑" pitchFamily="34" charset="-122"/>
              </a:rPr>
              <a:t>POWERLINK</a:t>
            </a:r>
            <a:r>
              <a:rPr lang="zh-CN" altLang="en-US" sz="2400" dirty="0" smtClean="0">
                <a:solidFill>
                  <a:srgbClr val="FF3300"/>
                </a:solidFill>
                <a:latin typeface="微软雅黑" pitchFamily="34" charset="-122"/>
                <a:ea typeface="微软雅黑" pitchFamily="34" charset="-122"/>
              </a:rPr>
              <a:t>通讯</a:t>
            </a:r>
          </a:p>
        </p:txBody>
      </p:sp>
      <p:graphicFrame>
        <p:nvGraphicFramePr>
          <p:cNvPr id="7" name="Object 5"/>
          <p:cNvGraphicFramePr>
            <a:graphicFrameLocks noChangeAspect="1"/>
          </p:cNvGraphicFramePr>
          <p:nvPr/>
        </p:nvGraphicFramePr>
        <p:xfrm>
          <a:off x="5572132" y="2786058"/>
          <a:ext cx="2725006" cy="2744787"/>
        </p:xfrm>
        <a:graphic>
          <a:graphicData uri="http://schemas.openxmlformats.org/presentationml/2006/ole">
            <p:oleObj spid="_x0000_s91142" name="Visio" r:id="rId5" imgW="9244584" imgH="9309185" progId="">
              <p:embed/>
            </p:oleObj>
          </a:graphicData>
        </a:graphic>
      </p:graphicFrame>
      <p:sp>
        <p:nvSpPr>
          <p:cNvPr id="91" name="Rectangle 7"/>
          <p:cNvSpPr>
            <a:spLocks noChangeArrowheads="1"/>
          </p:cNvSpPr>
          <p:nvPr/>
        </p:nvSpPr>
        <p:spPr bwMode="auto">
          <a:xfrm>
            <a:off x="2714612" y="2857496"/>
            <a:ext cx="2500330" cy="2996398"/>
          </a:xfrm>
          <a:prstGeom prst="rect">
            <a:avLst/>
          </a:prstGeom>
          <a:noFill/>
          <a:ln w="9525">
            <a:noFill/>
            <a:miter lim="800000"/>
            <a:headEnd/>
            <a:tailEnd/>
          </a:ln>
        </p:spPr>
        <p:txBody>
          <a:bodyPr wrap="square" anchor="ctr">
            <a:spAutoFit/>
          </a:bodyPr>
          <a:lstStyle/>
          <a:p>
            <a:pPr>
              <a:lnSpc>
                <a:spcPct val="130000"/>
              </a:lnSpc>
              <a:buClr>
                <a:srgbClr val="FF3300"/>
              </a:buClr>
              <a:buFont typeface="Wingdings" pitchFamily="2" charset="2"/>
              <a:buChar char="l"/>
            </a:pPr>
            <a:r>
              <a:rPr lang="zh-CN" altLang="en-US" sz="1800" dirty="0" smtClean="0">
                <a:solidFill>
                  <a:schemeClr val="tx1"/>
                </a:solidFill>
                <a:latin typeface="微软雅黑" pitchFamily="34" charset="-122"/>
                <a:ea typeface="微软雅黑" pitchFamily="34" charset="-122"/>
              </a:rPr>
              <a:t>采用</a:t>
            </a:r>
            <a:r>
              <a:rPr lang="en-US" altLang="zh-CN" sz="1800" b="1" dirty="0">
                <a:solidFill>
                  <a:schemeClr val="tx1"/>
                </a:solidFill>
                <a:latin typeface="微软雅黑" pitchFamily="34" charset="-122"/>
                <a:ea typeface="微软雅黑" pitchFamily="34" charset="-122"/>
              </a:rPr>
              <a:t>POWERLINK</a:t>
            </a:r>
            <a:r>
              <a:rPr lang="zh-CN" altLang="en-US" sz="1800" dirty="0">
                <a:solidFill>
                  <a:schemeClr val="tx1"/>
                </a:solidFill>
                <a:latin typeface="微软雅黑" pitchFamily="34" charset="-122"/>
                <a:ea typeface="微软雅黑" pitchFamily="34" charset="-122"/>
              </a:rPr>
              <a:t>高速实时以太网通讯；</a:t>
            </a:r>
          </a:p>
          <a:p>
            <a:pPr>
              <a:lnSpc>
                <a:spcPct val="130000"/>
              </a:lnSpc>
              <a:buClr>
                <a:srgbClr val="FF3300"/>
              </a:buClr>
              <a:buFont typeface="Wingdings" pitchFamily="2" charset="2"/>
              <a:buChar char="l"/>
            </a:pPr>
            <a:r>
              <a:rPr lang="zh-CN" altLang="en-US" sz="1800" dirty="0" smtClean="0">
                <a:solidFill>
                  <a:schemeClr val="tx1"/>
                </a:solidFill>
                <a:latin typeface="微软雅黑" pitchFamily="34" charset="-122"/>
                <a:ea typeface="微软雅黑" pitchFamily="34" charset="-122"/>
              </a:rPr>
              <a:t>调节柜、功率</a:t>
            </a:r>
            <a:r>
              <a:rPr lang="zh-CN" altLang="en-US" sz="1800" dirty="0">
                <a:solidFill>
                  <a:schemeClr val="tx1"/>
                </a:solidFill>
                <a:latin typeface="微软雅黑" pitchFamily="34" charset="-122"/>
                <a:ea typeface="微软雅黑" pitchFamily="34" charset="-122"/>
              </a:rPr>
              <a:t>柜及灭磁柜通讯介质</a:t>
            </a:r>
            <a:r>
              <a:rPr lang="zh-CN" altLang="en-US" sz="1800" dirty="0" smtClean="0">
                <a:solidFill>
                  <a:schemeClr val="tx1"/>
                </a:solidFill>
                <a:latin typeface="微软雅黑" pitchFamily="34" charset="-122"/>
                <a:ea typeface="微软雅黑" pitchFamily="34" charset="-122"/>
              </a:rPr>
              <a:t>为光纤；</a:t>
            </a:r>
            <a:endParaRPr lang="en-US" altLang="zh-CN" sz="1800" dirty="0" smtClean="0">
              <a:solidFill>
                <a:schemeClr val="tx1"/>
              </a:solidFill>
              <a:latin typeface="微软雅黑" pitchFamily="34" charset="-122"/>
              <a:ea typeface="微软雅黑" pitchFamily="34" charset="-122"/>
            </a:endParaRPr>
          </a:p>
          <a:p>
            <a:pPr>
              <a:lnSpc>
                <a:spcPct val="130000"/>
              </a:lnSpc>
              <a:buClr>
                <a:srgbClr val="FF3300"/>
              </a:buClr>
              <a:buFont typeface="Wingdings" pitchFamily="2" charset="2"/>
              <a:buChar char="l"/>
            </a:pPr>
            <a:r>
              <a:rPr lang="en-US" altLang="zh-CN" sz="1800" dirty="0" smtClean="0">
                <a:solidFill>
                  <a:schemeClr val="tx1"/>
                </a:solidFill>
                <a:latin typeface="微软雅黑" pitchFamily="34" charset="-122"/>
                <a:ea typeface="微软雅黑" pitchFamily="34" charset="-122"/>
              </a:rPr>
              <a:t>POWERLINK</a:t>
            </a:r>
            <a:r>
              <a:rPr lang="zh-CN" altLang="en-US" sz="1800" dirty="0" smtClean="0">
                <a:solidFill>
                  <a:schemeClr val="tx1"/>
                </a:solidFill>
                <a:latin typeface="微软雅黑" pitchFamily="34" charset="-122"/>
                <a:ea typeface="微软雅黑" pitchFamily="34" charset="-122"/>
              </a:rPr>
              <a:t>通讯具有成熟、高效、应用广泛、易于维护的特点。</a:t>
            </a:r>
            <a:endParaRPr lang="zh-CN" altLang="en-US" sz="1800" dirty="0">
              <a:solidFill>
                <a:schemeClr val="tx1"/>
              </a:solidFill>
              <a:latin typeface="微软雅黑" pitchFamily="34" charset="-122"/>
              <a:ea typeface="微软雅黑" pitchFamily="34" charset="-122"/>
            </a:endParaRPr>
          </a:p>
          <a:p>
            <a:pPr>
              <a:lnSpc>
                <a:spcPct val="130000"/>
              </a:lnSpc>
            </a:pPr>
            <a:endParaRPr lang="zh-CN" altLang="en-US" sz="2000" dirty="0">
              <a:latin typeface="黑体" pitchFamily="2" charset="-122"/>
              <a:ea typeface="黑体" pitchFamily="2" charset="-122"/>
            </a:endParaRPr>
          </a:p>
        </p:txBody>
      </p:sp>
      <p:sp>
        <p:nvSpPr>
          <p:cNvPr id="77" name="矩形 76"/>
          <p:cNvSpPr/>
          <p:nvPr/>
        </p:nvSpPr>
        <p:spPr>
          <a:xfrm>
            <a:off x="5000628" y="214290"/>
            <a:ext cx="3416320" cy="523220"/>
          </a:xfrm>
          <a:prstGeom prst="rect">
            <a:avLst/>
          </a:prstGeom>
        </p:spPr>
        <p:txBody>
          <a:bodyPr wrap="none">
            <a:spAutoFit/>
          </a:bodyPr>
          <a:lstStyle/>
          <a:p>
            <a:r>
              <a:rPr lang="zh-CN" altLang="en-US" b="1" dirty="0" smtClean="0">
                <a:latin typeface="微软雅黑" pitchFamily="34" charset="-122"/>
                <a:ea typeface="微软雅黑" pitchFamily="34" charset="-122"/>
              </a:rPr>
              <a:t>技术难点及解决方案</a:t>
            </a:r>
            <a:endParaRPr lang="zh-CN" altLang="en-US" b="1" dirty="0">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childTnLst>
                          </p:cTn>
                        </p:par>
                        <p:par>
                          <p:cTn id="11" fill="hold" nodeType="afterGroup">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wipe(left)">
                                      <p:cBhvr>
                                        <p:cTn id="14" dur="500"/>
                                        <p:tgtEl>
                                          <p:spTgt spid="50"/>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blinds(horizontal)">
                                      <p:cBhvr>
                                        <p:cTn id="19" dur="500"/>
                                        <p:tgtEl>
                                          <p:spTgt spid="8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blinds(horizontal)">
                                      <p:cBhvr>
                                        <p:cTn id="22" dur="500"/>
                                        <p:tgtEl>
                                          <p:spTgt spid="91"/>
                                        </p:tgtEl>
                                      </p:cBhvr>
                                    </p:animEffect>
                                  </p:childTnLst>
                                </p:cTn>
                              </p:par>
                              <p:par>
                                <p:cTn id="23" presetID="3" presetClass="entr" presetSubtype="1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50" grpId="0" animBg="1"/>
      <p:bldP spid="34" grpId="0" animBg="1"/>
      <p:bldP spid="82"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图片 28"/>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939800"/>
            <a:ext cx="9144000" cy="1227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 name="Rectangle 11"/>
          <p:cNvSpPr>
            <a:spLocks noChangeArrowheads="1"/>
          </p:cNvSpPr>
          <p:nvPr/>
        </p:nvSpPr>
        <p:spPr bwMode="gray">
          <a:xfrm>
            <a:off x="2428861" y="1341438"/>
            <a:ext cx="6270640" cy="515926"/>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zh-CN" altLang="en-US" b="1" dirty="0" smtClean="0">
                <a:solidFill>
                  <a:schemeClr val="tx1"/>
                </a:solidFill>
                <a:latin typeface="微软雅黑" pitchFamily="34" charset="-122"/>
                <a:ea typeface="微软雅黑" pitchFamily="34" charset="-122"/>
              </a:rPr>
              <a:t>大功率可控硅整流柜的散热方式：</a:t>
            </a:r>
            <a:endParaRPr lang="zh-CN" altLang="en-US" b="1" noProof="1">
              <a:solidFill>
                <a:srgbClr val="0070C0"/>
              </a:solidFill>
              <a:latin typeface="微软雅黑" pitchFamily="34" charset="-122"/>
              <a:ea typeface="微软雅黑" pitchFamily="34" charset="-122"/>
              <a:cs typeface="Arial" charset="0"/>
            </a:endParaRPr>
          </a:p>
        </p:txBody>
      </p:sp>
      <p:sp>
        <p:nvSpPr>
          <p:cNvPr id="50" name="Rectangle 5"/>
          <p:cNvSpPr>
            <a:spLocks noChangeArrowheads="1"/>
          </p:cNvSpPr>
          <p:nvPr/>
        </p:nvSpPr>
        <p:spPr bwMode="gray">
          <a:xfrm>
            <a:off x="2571736" y="3714752"/>
            <a:ext cx="6270640" cy="2786082"/>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nSpc>
                <a:spcPct val="150000"/>
              </a:lnSpc>
              <a:spcBef>
                <a:spcPct val="20000"/>
              </a:spcBef>
            </a:pPr>
            <a:r>
              <a:rPr lang="zh-CN" altLang="en-US" sz="2000" dirty="0" smtClean="0">
                <a:solidFill>
                  <a:schemeClr val="tx1"/>
                </a:solidFill>
                <a:latin typeface="微软雅黑" pitchFamily="34" charset="-122"/>
                <a:ea typeface="微软雅黑" pitchFamily="34" charset="-122"/>
              </a:rPr>
              <a:t>       目前已运行的整流柜冷却方式有风冷和热管冷却方式，风冷方式的整流柜应用业绩多，成熟可靠；热管冷却方式的整流柜还需要辅助风冷，仍属强迫风冷设计；但柜体温度的不均匀和热管与散热片连接工艺的不稳定性影响热管的换热效果；而冷却参数最高的是相变冷却，这也是特别适合大功率整流柜。</a:t>
            </a:r>
          </a:p>
        </p:txBody>
      </p:sp>
      <p:grpSp>
        <p:nvGrpSpPr>
          <p:cNvPr id="2" name="Group 8"/>
          <p:cNvGrpSpPr>
            <a:grpSpLocks/>
          </p:cNvGrpSpPr>
          <p:nvPr/>
        </p:nvGrpSpPr>
        <p:grpSpPr bwMode="auto">
          <a:xfrm>
            <a:off x="0" y="1341438"/>
            <a:ext cx="1482725" cy="1482725"/>
            <a:chOff x="1166" y="1342"/>
            <a:chExt cx="934" cy="934"/>
          </a:xfrm>
        </p:grpSpPr>
        <p:grpSp>
          <p:nvGrpSpPr>
            <p:cNvPr id="3" name="Group 9"/>
            <p:cNvGrpSpPr>
              <a:grpSpLocks/>
            </p:cNvGrpSpPr>
            <p:nvPr/>
          </p:nvGrpSpPr>
          <p:grpSpPr bwMode="auto">
            <a:xfrm>
              <a:off x="1162" y="1338"/>
              <a:ext cx="934" cy="934"/>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54345" name="Freeform 11"/>
                <p:cNvSpPr>
                  <a:spLocks/>
                </p:cNvSpPr>
                <p:nvPr/>
              </p:nvSpPr>
              <p:spPr bwMode="gray">
                <a:xfrm>
                  <a:off x="2866" y="1599"/>
                  <a:ext cx="1160" cy="1752"/>
                </a:xfrm>
                <a:custGeom>
                  <a:avLst/>
                  <a:gdLst>
                    <a:gd name="T0" fmla="*/ 13127462 w 794"/>
                    <a:gd name="T1" fmla="*/ 170100 h 1200"/>
                    <a:gd name="T2" fmla="*/ 11479599 w 794"/>
                    <a:gd name="T3" fmla="*/ 1111797 h 1200"/>
                    <a:gd name="T4" fmla="*/ 11418145 w 794"/>
                    <a:gd name="T5" fmla="*/ 1064724 h 1200"/>
                    <a:gd name="T6" fmla="*/ 11300538 w 794"/>
                    <a:gd name="T7" fmla="*/ 746324 h 1200"/>
                    <a:gd name="T8" fmla="*/ 11246430 w 794"/>
                    <a:gd name="T9" fmla="*/ 362585 h 1200"/>
                    <a:gd name="T10" fmla="*/ 10458612 w 794"/>
                    <a:gd name="T11" fmla="*/ 155620 h 1200"/>
                    <a:gd name="T12" fmla="*/ 10255983 w 794"/>
                    <a:gd name="T13" fmla="*/ 922343 h 1200"/>
                    <a:gd name="T14" fmla="*/ 10548584 w 794"/>
                    <a:gd name="T15" fmla="*/ 1167639 h 1200"/>
                    <a:gd name="T16" fmla="*/ 10548584 w 794"/>
                    <a:gd name="T17" fmla="*/ 1167639 h 1200"/>
                    <a:gd name="T18" fmla="*/ 10766436 w 794"/>
                    <a:gd name="T19" fmla="*/ 1427499 h 1200"/>
                    <a:gd name="T20" fmla="*/ 10766436 w 794"/>
                    <a:gd name="T21" fmla="*/ 1507240 h 1200"/>
                    <a:gd name="T22" fmla="*/ 9096814 w 794"/>
                    <a:gd name="T23" fmla="*/ 2451200 h 1200"/>
                    <a:gd name="T24" fmla="*/ 10510500 w 794"/>
                    <a:gd name="T25" fmla="*/ 7616306 h 1200"/>
                    <a:gd name="T26" fmla="*/ 9096814 w 794"/>
                    <a:gd name="T27" fmla="*/ 12762678 h 1200"/>
                    <a:gd name="T28" fmla="*/ 0 w 794"/>
                    <a:gd name="T29" fmla="*/ 17948035 h 1200"/>
                    <a:gd name="T30" fmla="*/ 0 w 794"/>
                    <a:gd name="T31" fmla="*/ 19643936 h 1200"/>
                    <a:gd name="T32" fmla="*/ 0 w 794"/>
                    <a:gd name="T33" fmla="*/ 19851653 h 1200"/>
                    <a:gd name="T34" fmla="*/ 81146 w 794"/>
                    <a:gd name="T35" fmla="*/ 19889251 h 1200"/>
                    <a:gd name="T36" fmla="*/ 424730 w 794"/>
                    <a:gd name="T37" fmla="*/ 19805797 h 1200"/>
                    <a:gd name="T38" fmla="*/ 424730 w 794"/>
                    <a:gd name="T39" fmla="*/ 19805797 h 1200"/>
                    <a:gd name="T40" fmla="*/ 796017 w 794"/>
                    <a:gd name="T41" fmla="*/ 19681942 h 1200"/>
                    <a:gd name="T42" fmla="*/ 1356786 w 794"/>
                    <a:gd name="T43" fmla="*/ 20230015 h 1200"/>
                    <a:gd name="T44" fmla="*/ 796017 w 794"/>
                    <a:gd name="T45" fmla="*/ 20831604 h 1200"/>
                    <a:gd name="T46" fmla="*/ 424730 w 794"/>
                    <a:gd name="T47" fmla="*/ 20676050 h 1200"/>
                    <a:gd name="T48" fmla="*/ 81146 w 794"/>
                    <a:gd name="T49" fmla="*/ 20621400 h 1200"/>
                    <a:gd name="T50" fmla="*/ 0 w 794"/>
                    <a:gd name="T51" fmla="*/ 20641384 h 1200"/>
                    <a:gd name="T52" fmla="*/ 0 w 794"/>
                    <a:gd name="T53" fmla="*/ 20790070 h 1200"/>
                    <a:gd name="T54" fmla="*/ 0 w 794"/>
                    <a:gd name="T55" fmla="*/ 22510522 h 1200"/>
                    <a:gd name="T56" fmla="*/ 13127462 w 794"/>
                    <a:gd name="T57" fmla="*/ 15055905 h 1200"/>
                    <a:gd name="T58" fmla="*/ 15148865 w 794"/>
                    <a:gd name="T59" fmla="*/ 7616306 h 1200"/>
                    <a:gd name="T60" fmla="*/ 13127462 w 794"/>
                    <a:gd name="T61" fmla="*/ 170100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zh-CN" altLang="en-US"/>
                </a:p>
              </p:txBody>
            </p:sp>
            <p:sp>
              <p:nvSpPr>
                <p:cNvPr id="54346" name="Freeform 12"/>
                <p:cNvSpPr>
                  <a:spLocks/>
                </p:cNvSpPr>
                <p:nvPr/>
              </p:nvSpPr>
              <p:spPr bwMode="gray">
                <a:xfrm>
                  <a:off x="1710" y="1612"/>
                  <a:ext cx="1262" cy="1739"/>
                </a:xfrm>
                <a:custGeom>
                  <a:avLst/>
                  <a:gdLst>
                    <a:gd name="T0" fmla="*/ 15847765 w 864"/>
                    <a:gd name="T1" fmla="*/ 19556719 h 1191"/>
                    <a:gd name="T2" fmla="*/ 15463813 w 864"/>
                    <a:gd name="T3" fmla="*/ 19685279 h 1191"/>
                    <a:gd name="T4" fmla="*/ 15463813 w 864"/>
                    <a:gd name="T5" fmla="*/ 19685279 h 1191"/>
                    <a:gd name="T6" fmla="*/ 15121601 w 864"/>
                    <a:gd name="T7" fmla="*/ 19758635 h 1191"/>
                    <a:gd name="T8" fmla="*/ 15042083 w 864"/>
                    <a:gd name="T9" fmla="*/ 19721455 h 1191"/>
                    <a:gd name="T10" fmla="*/ 15042083 w 864"/>
                    <a:gd name="T11" fmla="*/ 19523872 h 1191"/>
                    <a:gd name="T12" fmla="*/ 15042083 w 864"/>
                    <a:gd name="T13" fmla="*/ 17820815 h 1191"/>
                    <a:gd name="T14" fmla="*/ 6010608 w 864"/>
                    <a:gd name="T15" fmla="*/ 12626350 h 1191"/>
                    <a:gd name="T16" fmla="*/ 4614597 w 864"/>
                    <a:gd name="T17" fmla="*/ 7467450 h 1191"/>
                    <a:gd name="T18" fmla="*/ 6010608 w 864"/>
                    <a:gd name="T19" fmla="*/ 2294561 h 1191"/>
                    <a:gd name="T20" fmla="*/ 4378711 w 864"/>
                    <a:gd name="T21" fmla="*/ 1377749 h 1191"/>
                    <a:gd name="T22" fmla="*/ 4324118 w 864"/>
                    <a:gd name="T23" fmla="*/ 1420379 h 1191"/>
                    <a:gd name="T24" fmla="*/ 4193615 w 864"/>
                    <a:gd name="T25" fmla="*/ 1728464 h 1191"/>
                    <a:gd name="T26" fmla="*/ 4193615 w 864"/>
                    <a:gd name="T27" fmla="*/ 1728464 h 1191"/>
                    <a:gd name="T28" fmla="*/ 4127105 w 864"/>
                    <a:gd name="T29" fmla="*/ 2127898 h 1191"/>
                    <a:gd name="T30" fmla="*/ 3359427 w 864"/>
                    <a:gd name="T31" fmla="*/ 2319503 h 1191"/>
                    <a:gd name="T32" fmla="*/ 3141732 w 864"/>
                    <a:gd name="T33" fmla="*/ 1546390 h 1191"/>
                    <a:gd name="T34" fmla="*/ 3458000 w 864"/>
                    <a:gd name="T35" fmla="*/ 1298563 h 1191"/>
                    <a:gd name="T36" fmla="*/ 3673680 w 864"/>
                    <a:gd name="T37" fmla="*/ 1033600 h 1191"/>
                    <a:gd name="T38" fmla="*/ 3673680 w 864"/>
                    <a:gd name="T39" fmla="*/ 953476 h 1191"/>
                    <a:gd name="T40" fmla="*/ 2009202 w 864"/>
                    <a:gd name="T41" fmla="*/ 0 h 1191"/>
                    <a:gd name="T42" fmla="*/ 0 w 864"/>
                    <a:gd name="T43" fmla="*/ 7467450 h 1191"/>
                    <a:gd name="T44" fmla="*/ 2009202 w 864"/>
                    <a:gd name="T45" fmla="*/ 14920766 h 1191"/>
                    <a:gd name="T46" fmla="*/ 15042083 w 864"/>
                    <a:gd name="T47" fmla="*/ 22386519 h 1191"/>
                    <a:gd name="T48" fmla="*/ 15042083 w 864"/>
                    <a:gd name="T49" fmla="*/ 20656666 h 1191"/>
                    <a:gd name="T50" fmla="*/ 15042083 w 864"/>
                    <a:gd name="T51" fmla="*/ 20517990 h 1191"/>
                    <a:gd name="T52" fmla="*/ 15121601 w 864"/>
                    <a:gd name="T53" fmla="*/ 20500468 h 1191"/>
                    <a:gd name="T54" fmla="*/ 15463813 w 864"/>
                    <a:gd name="T55" fmla="*/ 20540254 h 1191"/>
                    <a:gd name="T56" fmla="*/ 15847765 w 864"/>
                    <a:gd name="T57" fmla="*/ 20699710 h 1191"/>
                    <a:gd name="T58" fmla="*/ 16390764 w 864"/>
                    <a:gd name="T59" fmla="*/ 20115453 h 1191"/>
                    <a:gd name="T60" fmla="*/ 15847765 w 864"/>
                    <a:gd name="T61" fmla="*/ 195567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zh-CN" altLang="en-US"/>
                </a:p>
              </p:txBody>
            </p:sp>
            <p:sp>
              <p:nvSpPr>
                <p:cNvPr id="54347" name="Freeform 13"/>
                <p:cNvSpPr>
                  <a:spLocks/>
                </p:cNvSpPr>
                <p:nvPr/>
              </p:nvSpPr>
              <p:spPr bwMode="gray">
                <a:xfrm>
                  <a:off x="1862" y="1035"/>
                  <a:ext cx="2010" cy="768"/>
                </a:xfrm>
                <a:custGeom>
                  <a:avLst/>
                  <a:gdLst>
                    <a:gd name="T0" fmla="*/ 22557653 w 1375"/>
                    <a:gd name="T1" fmla="*/ 9258948 h 527"/>
                    <a:gd name="T2" fmla="*/ 24252192 w 1375"/>
                    <a:gd name="T3" fmla="*/ 8351654 h 527"/>
                    <a:gd name="T4" fmla="*/ 24252192 w 1375"/>
                    <a:gd name="T5" fmla="*/ 8284548 h 527"/>
                    <a:gd name="T6" fmla="*/ 24026032 w 1375"/>
                    <a:gd name="T7" fmla="*/ 8023643 h 527"/>
                    <a:gd name="T8" fmla="*/ 24026032 w 1375"/>
                    <a:gd name="T9" fmla="*/ 8023643 h 527"/>
                    <a:gd name="T10" fmla="*/ 23711893 w 1375"/>
                    <a:gd name="T11" fmla="*/ 7784727 h 527"/>
                    <a:gd name="T12" fmla="*/ 23931201 w 1375"/>
                    <a:gd name="T13" fmla="*/ 7064451 h 527"/>
                    <a:gd name="T14" fmla="*/ 24712823 w 1375"/>
                    <a:gd name="T15" fmla="*/ 7264469 h 527"/>
                    <a:gd name="T16" fmla="*/ 24788954 w 1375"/>
                    <a:gd name="T17" fmla="*/ 7626277 h 527"/>
                    <a:gd name="T18" fmla="*/ 24887750 w 1375"/>
                    <a:gd name="T19" fmla="*/ 7934999 h 527"/>
                    <a:gd name="T20" fmla="*/ 24969752 w 1375"/>
                    <a:gd name="T21" fmla="*/ 7971274 h 527"/>
                    <a:gd name="T22" fmla="*/ 26642141 w 1375"/>
                    <a:gd name="T23" fmla="*/ 7082487 h 527"/>
                    <a:gd name="T24" fmla="*/ 13310768 w 1375"/>
                    <a:gd name="T25" fmla="*/ 0 h 527"/>
                    <a:gd name="T26" fmla="*/ 0 w 1375"/>
                    <a:gd name="T27" fmla="*/ 7082487 h 527"/>
                    <a:gd name="T28" fmla="*/ 1709839 w 1375"/>
                    <a:gd name="T29" fmla="*/ 7986995 h 527"/>
                    <a:gd name="T30" fmla="*/ 1709839 w 1375"/>
                    <a:gd name="T31" fmla="*/ 8059820 h 527"/>
                    <a:gd name="T32" fmla="*/ 1469868 w 1375"/>
                    <a:gd name="T33" fmla="*/ 8320835 h 527"/>
                    <a:gd name="T34" fmla="*/ 1169666 w 1375"/>
                    <a:gd name="T35" fmla="*/ 8553700 h 527"/>
                    <a:gd name="T36" fmla="*/ 1378684 w 1375"/>
                    <a:gd name="T37" fmla="*/ 9273277 h 527"/>
                    <a:gd name="T38" fmla="*/ 2176061 w 1375"/>
                    <a:gd name="T39" fmla="*/ 9098044 h 527"/>
                    <a:gd name="T40" fmla="*/ 2231505 w 1375"/>
                    <a:gd name="T41" fmla="*/ 8726140 h 527"/>
                    <a:gd name="T42" fmla="*/ 2231505 w 1375"/>
                    <a:gd name="T43" fmla="*/ 8726140 h 527"/>
                    <a:gd name="T44" fmla="*/ 2355425 w 1375"/>
                    <a:gd name="T45" fmla="*/ 8415688 h 527"/>
                    <a:gd name="T46" fmla="*/ 2432047 w 1375"/>
                    <a:gd name="T47" fmla="*/ 8374796 h 527"/>
                    <a:gd name="T48" fmla="*/ 4079519 w 1375"/>
                    <a:gd name="T49" fmla="*/ 9258948 h 527"/>
                    <a:gd name="T50" fmla="*/ 13310768 w 1375"/>
                    <a:gd name="T51" fmla="*/ 4343536 h 527"/>
                    <a:gd name="T52" fmla="*/ 22557653 w 1375"/>
                    <a:gd name="T53" fmla="*/ 925894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zh-CN" altLang="en-US"/>
                </a:p>
              </p:txBody>
            </p:sp>
          </p:grpSp>
          <p:grpSp>
            <p:nvGrpSpPr>
              <p:cNvPr id="5" name="Group 14"/>
              <p:cNvGrpSpPr>
                <a:grpSpLocks/>
              </p:cNvGrpSpPr>
              <p:nvPr/>
            </p:nvGrpSpPr>
            <p:grpSpPr bwMode="auto">
              <a:xfrm rot="7200000">
                <a:off x="2059" y="1386"/>
                <a:ext cx="1616" cy="1614"/>
                <a:chOff x="2060" y="1387"/>
                <a:chExt cx="1616" cy="1614"/>
              </a:xfrm>
            </p:grpSpPr>
            <p:sp>
              <p:nvSpPr>
                <p:cNvPr id="54342" name="Freeform 15"/>
                <p:cNvSpPr>
                  <a:spLocks/>
                </p:cNvSpPr>
                <p:nvPr/>
              </p:nvSpPr>
              <p:spPr bwMode="gray">
                <a:xfrm>
                  <a:off x="2060" y="1387"/>
                  <a:ext cx="808" cy="1225"/>
                </a:xfrm>
                <a:custGeom>
                  <a:avLst/>
                  <a:gdLst>
                    <a:gd name="T0" fmla="*/ 12125480 w 550"/>
                    <a:gd name="T1" fmla="*/ 2720265 h 836"/>
                    <a:gd name="T2" fmla="*/ 12064049 w 550"/>
                    <a:gd name="T3" fmla="*/ 2663220 h 836"/>
                    <a:gd name="T4" fmla="*/ 11652081 w 550"/>
                    <a:gd name="T5" fmla="*/ 2747046 h 836"/>
                    <a:gd name="T6" fmla="*/ 11652081 w 550"/>
                    <a:gd name="T7" fmla="*/ 2747046 h 836"/>
                    <a:gd name="T8" fmla="*/ 11227960 w 550"/>
                    <a:gd name="T9" fmla="*/ 2911835 h 836"/>
                    <a:gd name="T10" fmla="*/ 10582177 w 550"/>
                    <a:gd name="T11" fmla="*/ 2295033 h 836"/>
                    <a:gd name="T12" fmla="*/ 11227960 w 550"/>
                    <a:gd name="T13" fmla="*/ 1646236 h 836"/>
                    <a:gd name="T14" fmla="*/ 11652081 w 550"/>
                    <a:gd name="T15" fmla="*/ 1816718 h 836"/>
                    <a:gd name="T16" fmla="*/ 12064049 w 550"/>
                    <a:gd name="T17" fmla="*/ 1874719 h 836"/>
                    <a:gd name="T18" fmla="*/ 12125480 w 550"/>
                    <a:gd name="T19" fmla="*/ 1817512 h 836"/>
                    <a:gd name="T20" fmla="*/ 12125480 w 550"/>
                    <a:gd name="T21" fmla="*/ 1691897 h 836"/>
                    <a:gd name="T22" fmla="*/ 12125480 w 550"/>
                    <a:gd name="T23" fmla="*/ 0 h 836"/>
                    <a:gd name="T24" fmla="*/ 0 w 550"/>
                    <a:gd name="T25" fmla="*/ 11340047 h 836"/>
                    <a:gd name="T26" fmla="*/ 1632803 w 550"/>
                    <a:gd name="T27" fmla="*/ 17016271 h 836"/>
                    <a:gd name="T28" fmla="*/ 3378962 w 550"/>
                    <a:gd name="T29" fmla="*/ 16080207 h 836"/>
                    <a:gd name="T30" fmla="*/ 3482151 w 550"/>
                    <a:gd name="T31" fmla="*/ 16407299 h 836"/>
                    <a:gd name="T32" fmla="*/ 3551521 w 550"/>
                    <a:gd name="T33" fmla="*/ 16839929 h 836"/>
                    <a:gd name="T34" fmla="*/ 4457688 w 550"/>
                    <a:gd name="T35" fmla="*/ 17050289 h 836"/>
                    <a:gd name="T36" fmla="*/ 4710219 w 550"/>
                    <a:gd name="T37" fmla="*/ 16204618 h 836"/>
                    <a:gd name="T38" fmla="*/ 4371209 w 550"/>
                    <a:gd name="T39" fmla="*/ 15937017 h 836"/>
                    <a:gd name="T40" fmla="*/ 4371209 w 550"/>
                    <a:gd name="T41" fmla="*/ 15937017 h 836"/>
                    <a:gd name="T42" fmla="*/ 4094150 w 550"/>
                    <a:gd name="T43" fmla="*/ 15686156 h 836"/>
                    <a:gd name="T44" fmla="*/ 5858205 w 550"/>
                    <a:gd name="T45" fmla="*/ 14715897 h 836"/>
                    <a:gd name="T46" fmla="*/ 4894302 w 550"/>
                    <a:gd name="T47" fmla="*/ 11340047 h 836"/>
                    <a:gd name="T48" fmla="*/ 12125480 w 550"/>
                    <a:gd name="T49" fmla="*/ 4564936 h 836"/>
                    <a:gd name="T50" fmla="*/ 12125480 w 550"/>
                    <a:gd name="T51" fmla="*/ 2957352 h 836"/>
                    <a:gd name="T52" fmla="*/ 12125480 w 550"/>
                    <a:gd name="T53" fmla="*/ 2720265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zh-CN" altLang="en-US"/>
                </a:p>
              </p:txBody>
            </p:sp>
            <p:sp>
              <p:nvSpPr>
                <p:cNvPr id="54343" name="Freeform 16"/>
                <p:cNvSpPr>
                  <a:spLocks/>
                </p:cNvSpPr>
                <p:nvPr/>
              </p:nvSpPr>
              <p:spPr bwMode="gray">
                <a:xfrm>
                  <a:off x="2764" y="1387"/>
                  <a:ext cx="912" cy="1210"/>
                </a:xfrm>
                <a:custGeom>
                  <a:avLst/>
                  <a:gdLst>
                    <a:gd name="T0" fmla="*/ 1530665 w 621"/>
                    <a:gd name="T1" fmla="*/ 0 h 826"/>
                    <a:gd name="T2" fmla="*/ 1530665 w 621"/>
                    <a:gd name="T3" fmla="*/ 1680939 h 826"/>
                    <a:gd name="T4" fmla="*/ 1530665 w 621"/>
                    <a:gd name="T5" fmla="*/ 1807954 h 826"/>
                    <a:gd name="T6" fmla="*/ 1455177 w 621"/>
                    <a:gd name="T7" fmla="*/ 1861844 h 826"/>
                    <a:gd name="T8" fmla="*/ 1073114 w 621"/>
                    <a:gd name="T9" fmla="*/ 1805518 h 826"/>
                    <a:gd name="T10" fmla="*/ 642494 w 621"/>
                    <a:gd name="T11" fmla="*/ 1625700 h 826"/>
                    <a:gd name="T12" fmla="*/ 0 w 621"/>
                    <a:gd name="T13" fmla="*/ 2277123 h 826"/>
                    <a:gd name="T14" fmla="*/ 642494 w 621"/>
                    <a:gd name="T15" fmla="*/ 2889200 h 826"/>
                    <a:gd name="T16" fmla="*/ 1073114 w 621"/>
                    <a:gd name="T17" fmla="*/ 2727399 h 826"/>
                    <a:gd name="T18" fmla="*/ 1073114 w 621"/>
                    <a:gd name="T19" fmla="*/ 2727399 h 826"/>
                    <a:gd name="T20" fmla="*/ 1455177 w 621"/>
                    <a:gd name="T21" fmla="*/ 2648456 h 826"/>
                    <a:gd name="T22" fmla="*/ 1530665 w 621"/>
                    <a:gd name="T23" fmla="*/ 2702526 h 826"/>
                    <a:gd name="T24" fmla="*/ 1530665 w 621"/>
                    <a:gd name="T25" fmla="*/ 2916015 h 826"/>
                    <a:gd name="T26" fmla="*/ 1530665 w 621"/>
                    <a:gd name="T27" fmla="*/ 4537195 h 826"/>
                    <a:gd name="T28" fmla="*/ 1530665 w 621"/>
                    <a:gd name="T29" fmla="*/ 4537195 h 826"/>
                    <a:gd name="T30" fmla="*/ 8704145 w 621"/>
                    <a:gd name="T31" fmla="*/ 11259832 h 826"/>
                    <a:gd name="T32" fmla="*/ 7740615 w 621"/>
                    <a:gd name="T33" fmla="*/ 14604262 h 826"/>
                    <a:gd name="T34" fmla="*/ 9466542 w 621"/>
                    <a:gd name="T35" fmla="*/ 15530272 h 826"/>
                    <a:gd name="T36" fmla="*/ 9523229 w 621"/>
                    <a:gd name="T37" fmla="*/ 15503482 h 826"/>
                    <a:gd name="T38" fmla="*/ 9685181 w 621"/>
                    <a:gd name="T39" fmla="*/ 15139006 h 826"/>
                    <a:gd name="T40" fmla="*/ 9685181 w 621"/>
                    <a:gd name="T41" fmla="*/ 15139006 h 826"/>
                    <a:gd name="T42" fmla="*/ 9747009 w 621"/>
                    <a:gd name="T43" fmla="*/ 14730219 h 826"/>
                    <a:gd name="T44" fmla="*/ 10639734 w 621"/>
                    <a:gd name="T45" fmla="*/ 14516380 h 826"/>
                    <a:gd name="T46" fmla="*/ 10880502 w 621"/>
                    <a:gd name="T47" fmla="*/ 15348145 h 826"/>
                    <a:gd name="T48" fmla="*/ 10536374 w 621"/>
                    <a:gd name="T49" fmla="*/ 15615189 h 826"/>
                    <a:gd name="T50" fmla="*/ 10266287 w 621"/>
                    <a:gd name="T51" fmla="*/ 15894889 h 826"/>
                    <a:gd name="T52" fmla="*/ 10266287 w 621"/>
                    <a:gd name="T53" fmla="*/ 15979970 h 826"/>
                    <a:gd name="T54" fmla="*/ 11940578 w 621"/>
                    <a:gd name="T55" fmla="*/ 16899652 h 826"/>
                    <a:gd name="T56" fmla="*/ 13562054 w 621"/>
                    <a:gd name="T57" fmla="*/ 11259832 h 826"/>
                    <a:gd name="T58" fmla="*/ 1530665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zh-CN" altLang="en-US"/>
                </a:p>
              </p:txBody>
            </p:sp>
            <p:sp>
              <p:nvSpPr>
                <p:cNvPr id="54344" name="Freeform 17"/>
                <p:cNvSpPr>
                  <a:spLocks/>
                </p:cNvSpPr>
                <p:nvPr/>
              </p:nvSpPr>
              <p:spPr bwMode="gray">
                <a:xfrm>
                  <a:off x="2169" y="2414"/>
                  <a:ext cx="1397" cy="587"/>
                </a:xfrm>
                <a:custGeom>
                  <a:avLst/>
                  <a:gdLst>
                    <a:gd name="T0" fmla="*/ 18242845 w 953"/>
                    <a:gd name="T1" fmla="*/ 1710932 h 400"/>
                    <a:gd name="T2" fmla="*/ 18242845 w 953"/>
                    <a:gd name="T3" fmla="*/ 1634889 h 400"/>
                    <a:gd name="T4" fmla="*/ 18502532 w 953"/>
                    <a:gd name="T5" fmla="*/ 1334844 h 400"/>
                    <a:gd name="T6" fmla="*/ 18824466 w 953"/>
                    <a:gd name="T7" fmla="*/ 1057230 h 400"/>
                    <a:gd name="T8" fmla="*/ 18601685 w 953"/>
                    <a:gd name="T9" fmla="*/ 175255 h 400"/>
                    <a:gd name="T10" fmla="*/ 17747782 w 953"/>
                    <a:gd name="T11" fmla="*/ 404786 h 400"/>
                    <a:gd name="T12" fmla="*/ 17689205 w 953"/>
                    <a:gd name="T13" fmla="*/ 835468 h 400"/>
                    <a:gd name="T14" fmla="*/ 17689205 w 953"/>
                    <a:gd name="T15" fmla="*/ 835468 h 400"/>
                    <a:gd name="T16" fmla="*/ 17537057 w 953"/>
                    <a:gd name="T17" fmla="*/ 1226049 h 400"/>
                    <a:gd name="T18" fmla="*/ 17477213 w 953"/>
                    <a:gd name="T19" fmla="*/ 1244697 h 400"/>
                    <a:gd name="T20" fmla="*/ 15829756 w 953"/>
                    <a:gd name="T21" fmla="*/ 275834 h 400"/>
                    <a:gd name="T22" fmla="*/ 9921896 w 953"/>
                    <a:gd name="T23" fmla="*/ 3803972 h 400"/>
                    <a:gd name="T24" fmla="*/ 3990835 w 953"/>
                    <a:gd name="T25" fmla="*/ 275834 h 400"/>
                    <a:gd name="T26" fmla="*/ 2325908 w 953"/>
                    <a:gd name="T27" fmla="*/ 1279262 h 400"/>
                    <a:gd name="T28" fmla="*/ 2584935 w 953"/>
                    <a:gd name="T29" fmla="*/ 1551487 h 400"/>
                    <a:gd name="T30" fmla="*/ 2584935 w 953"/>
                    <a:gd name="T31" fmla="*/ 1551487 h 400"/>
                    <a:gd name="T32" fmla="*/ 2914111 w 953"/>
                    <a:gd name="T33" fmla="*/ 1826593 h 400"/>
                    <a:gd name="T34" fmla="*/ 2680566 w 953"/>
                    <a:gd name="T35" fmla="*/ 2698706 h 400"/>
                    <a:gd name="T36" fmla="*/ 1828615 w 953"/>
                    <a:gd name="T37" fmla="*/ 2478147 h 400"/>
                    <a:gd name="T38" fmla="*/ 1743889 w 953"/>
                    <a:gd name="T39" fmla="*/ 2027351 h 400"/>
                    <a:gd name="T40" fmla="*/ 1645307 w 953"/>
                    <a:gd name="T41" fmla="*/ 1688686 h 400"/>
                    <a:gd name="T42" fmla="*/ 0 w 953"/>
                    <a:gd name="T43" fmla="*/ 2657885 h 400"/>
                    <a:gd name="T44" fmla="*/ 9921896 w 953"/>
                    <a:gd name="T45" fmla="*/ 8572366 h 400"/>
                    <a:gd name="T46" fmla="*/ 19853045 w 953"/>
                    <a:gd name="T47" fmla="*/ 2680525 h 400"/>
                    <a:gd name="T48" fmla="*/ 18242845 w 953"/>
                    <a:gd name="T49" fmla="*/ 171093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zh-CN" altLang="en-US"/>
                </a:p>
              </p:txBody>
            </p:sp>
          </p:grpSp>
        </p:grpSp>
        <p:sp>
          <p:nvSpPr>
            <p:cNvPr id="54339" name="Oval 18"/>
            <p:cNvSpPr>
              <a:spLocks noChangeArrowheads="1"/>
            </p:cNvSpPr>
            <p:nvPr/>
          </p:nvSpPr>
          <p:spPr bwMode="auto">
            <a:xfrm>
              <a:off x="1460" y="1637"/>
              <a:ext cx="345" cy="344"/>
            </a:xfrm>
            <a:prstGeom prst="ellipse">
              <a:avLst/>
            </a:prstGeom>
            <a:gradFill rotWithShape="1">
              <a:gsLst>
                <a:gs pos="0">
                  <a:srgbClr val="DDDDDD"/>
                </a:gs>
                <a:gs pos="100000">
                  <a:srgbClr val="F8F8F8"/>
                </a:gs>
              </a:gsLst>
              <a:lin ang="5400000" scaled="1"/>
            </a:gradFill>
            <a:ln w="12700" algn="ctr">
              <a:solidFill>
                <a:schemeClr val="bg1"/>
              </a:solidFill>
              <a:round/>
              <a:headEnd/>
              <a:tailEnd/>
            </a:ln>
          </p:spPr>
          <p:txBody>
            <a:bodyPr wrap="none" anchor="ctr"/>
            <a:lstStyle/>
            <a:p>
              <a:pPr algn="ctr"/>
              <a:endParaRPr lang="zh-CN" altLang="zh-CN" sz="3800" noProof="1">
                <a:solidFill>
                  <a:srgbClr val="000000"/>
                </a:solidFill>
              </a:endParaRPr>
            </a:p>
          </p:txBody>
        </p:sp>
      </p:grpSp>
      <p:sp>
        <p:nvSpPr>
          <p:cNvPr id="34" name="Freeform 2"/>
          <p:cNvSpPr>
            <a:spLocks/>
          </p:cNvSpPr>
          <p:nvPr/>
        </p:nvSpPr>
        <p:spPr bwMode="auto">
          <a:xfrm>
            <a:off x="311151" y="1331913"/>
            <a:ext cx="2046271" cy="4905375"/>
          </a:xfrm>
          <a:custGeom>
            <a:avLst/>
            <a:gdLst>
              <a:gd name="T0" fmla="*/ 0 w 1414"/>
              <a:gd name="T1" fmla="*/ 2147483647 h 2410"/>
              <a:gd name="T2" fmla="*/ 2147483647 w 1414"/>
              <a:gd name="T3" fmla="*/ 0 h 2410"/>
              <a:gd name="T4" fmla="*/ 2147483647 w 1414"/>
              <a:gd name="T5" fmla="*/ 2147483647 h 2410"/>
              <a:gd name="T6" fmla="*/ 2147483647 w 1414"/>
              <a:gd name="T7" fmla="*/ 2147483647 h 2410"/>
              <a:gd name="T8" fmla="*/ 0 w 1414"/>
              <a:gd name="T9" fmla="*/ 2147483647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grpSp>
        <p:nvGrpSpPr>
          <p:cNvPr id="6" name="Group 7"/>
          <p:cNvGrpSpPr>
            <a:grpSpLocks/>
          </p:cNvGrpSpPr>
          <p:nvPr/>
        </p:nvGrpSpPr>
        <p:grpSpPr bwMode="auto">
          <a:xfrm>
            <a:off x="-34925" y="5565775"/>
            <a:ext cx="9144000" cy="1176338"/>
            <a:chOff x="0" y="0"/>
            <a:chExt cx="5761" cy="1364"/>
          </a:xfrm>
        </p:grpSpPr>
        <p:sp>
          <p:nvSpPr>
            <p:cNvPr id="54283" name="Line 115"/>
            <p:cNvSpPr>
              <a:spLocks noChangeShapeType="1"/>
            </p:cNvSpPr>
            <p:nvPr/>
          </p:nvSpPr>
          <p:spPr bwMode="auto">
            <a:xfrm>
              <a:off x="2880" y="0"/>
              <a:ext cx="2881" cy="103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4" name="Line 116"/>
            <p:cNvSpPr>
              <a:spLocks noChangeShapeType="1"/>
            </p:cNvSpPr>
            <p:nvPr/>
          </p:nvSpPr>
          <p:spPr bwMode="auto">
            <a:xfrm>
              <a:off x="2880" y="0"/>
              <a:ext cx="2881" cy="1222"/>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5" name="Line 117"/>
            <p:cNvSpPr>
              <a:spLocks noChangeShapeType="1"/>
            </p:cNvSpPr>
            <p:nvPr/>
          </p:nvSpPr>
          <p:spPr bwMode="auto">
            <a:xfrm>
              <a:off x="2880" y="0"/>
              <a:ext cx="273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6" name="Line 118"/>
            <p:cNvSpPr>
              <a:spLocks noChangeShapeType="1"/>
            </p:cNvSpPr>
            <p:nvPr/>
          </p:nvSpPr>
          <p:spPr bwMode="auto">
            <a:xfrm>
              <a:off x="2880" y="0"/>
              <a:ext cx="2289"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7" name="Line 119"/>
            <p:cNvSpPr>
              <a:spLocks noChangeShapeType="1"/>
            </p:cNvSpPr>
            <p:nvPr/>
          </p:nvSpPr>
          <p:spPr bwMode="auto">
            <a:xfrm>
              <a:off x="2880" y="0"/>
              <a:ext cx="187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8" name="Line 120"/>
            <p:cNvSpPr>
              <a:spLocks noChangeShapeType="1"/>
            </p:cNvSpPr>
            <p:nvPr/>
          </p:nvSpPr>
          <p:spPr bwMode="auto">
            <a:xfrm>
              <a:off x="2880" y="0"/>
              <a:ext cx="1453"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9" name="Line 121"/>
            <p:cNvSpPr>
              <a:spLocks noChangeShapeType="1"/>
            </p:cNvSpPr>
            <p:nvPr/>
          </p:nvSpPr>
          <p:spPr bwMode="auto">
            <a:xfrm>
              <a:off x="2880" y="0"/>
              <a:ext cx="1083"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0" name="Line 122"/>
            <p:cNvSpPr>
              <a:spLocks noChangeShapeType="1"/>
            </p:cNvSpPr>
            <p:nvPr/>
          </p:nvSpPr>
          <p:spPr bwMode="auto">
            <a:xfrm>
              <a:off x="2880" y="0"/>
              <a:ext cx="715"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1" name="Line 123"/>
            <p:cNvSpPr>
              <a:spLocks noChangeShapeType="1"/>
            </p:cNvSpPr>
            <p:nvPr/>
          </p:nvSpPr>
          <p:spPr bwMode="auto">
            <a:xfrm>
              <a:off x="2880" y="0"/>
              <a:ext cx="346"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2" name="Line 124"/>
            <p:cNvSpPr>
              <a:spLocks noChangeShapeType="1"/>
            </p:cNvSpPr>
            <p:nvPr/>
          </p:nvSpPr>
          <p:spPr bwMode="auto">
            <a:xfrm>
              <a:off x="2880" y="0"/>
              <a:ext cx="1"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3" name="Line 125"/>
            <p:cNvSpPr>
              <a:spLocks noChangeShapeType="1"/>
            </p:cNvSpPr>
            <p:nvPr/>
          </p:nvSpPr>
          <p:spPr bwMode="auto">
            <a:xfrm>
              <a:off x="2880" y="0"/>
              <a:ext cx="2881" cy="89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4" name="Line 126"/>
            <p:cNvSpPr>
              <a:spLocks noChangeShapeType="1"/>
            </p:cNvSpPr>
            <p:nvPr/>
          </p:nvSpPr>
          <p:spPr bwMode="auto">
            <a:xfrm>
              <a:off x="2880" y="0"/>
              <a:ext cx="2881" cy="77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5" name="Line 127"/>
            <p:cNvSpPr>
              <a:spLocks noChangeShapeType="1"/>
            </p:cNvSpPr>
            <p:nvPr/>
          </p:nvSpPr>
          <p:spPr bwMode="auto">
            <a:xfrm>
              <a:off x="2880" y="0"/>
              <a:ext cx="2881" cy="6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6" name="Line 128"/>
            <p:cNvSpPr>
              <a:spLocks noChangeShapeType="1"/>
            </p:cNvSpPr>
            <p:nvPr/>
          </p:nvSpPr>
          <p:spPr bwMode="auto">
            <a:xfrm>
              <a:off x="2880" y="0"/>
              <a:ext cx="2881" cy="557"/>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7" name="Line 129"/>
            <p:cNvSpPr>
              <a:spLocks noChangeShapeType="1"/>
            </p:cNvSpPr>
            <p:nvPr/>
          </p:nvSpPr>
          <p:spPr bwMode="auto">
            <a:xfrm>
              <a:off x="2906" y="0"/>
              <a:ext cx="2855" cy="4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8" name="Line 130"/>
            <p:cNvSpPr>
              <a:spLocks noChangeShapeType="1"/>
            </p:cNvSpPr>
            <p:nvPr/>
          </p:nvSpPr>
          <p:spPr bwMode="auto">
            <a:xfrm>
              <a:off x="2880" y="0"/>
              <a:ext cx="2881" cy="37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9" name="Line 131"/>
            <p:cNvSpPr>
              <a:spLocks noChangeShapeType="1"/>
            </p:cNvSpPr>
            <p:nvPr/>
          </p:nvSpPr>
          <p:spPr bwMode="auto">
            <a:xfrm>
              <a:off x="2880" y="0"/>
              <a:ext cx="2881" cy="29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0" name="Line 132"/>
            <p:cNvSpPr>
              <a:spLocks noChangeShapeType="1"/>
            </p:cNvSpPr>
            <p:nvPr/>
          </p:nvSpPr>
          <p:spPr bwMode="auto">
            <a:xfrm>
              <a:off x="2880" y="0"/>
              <a:ext cx="2881" cy="21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1" name="Line 133"/>
            <p:cNvSpPr>
              <a:spLocks noChangeShapeType="1"/>
            </p:cNvSpPr>
            <p:nvPr/>
          </p:nvSpPr>
          <p:spPr bwMode="auto">
            <a:xfrm>
              <a:off x="2880" y="0"/>
              <a:ext cx="2881" cy="155"/>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2" name="Line 134"/>
            <p:cNvSpPr>
              <a:spLocks noChangeShapeType="1"/>
            </p:cNvSpPr>
            <p:nvPr/>
          </p:nvSpPr>
          <p:spPr bwMode="auto">
            <a:xfrm>
              <a:off x="2880" y="0"/>
              <a:ext cx="2881" cy="9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3" name="Line 135"/>
            <p:cNvSpPr>
              <a:spLocks noChangeShapeType="1"/>
            </p:cNvSpPr>
            <p:nvPr/>
          </p:nvSpPr>
          <p:spPr bwMode="auto">
            <a:xfrm>
              <a:off x="2880" y="0"/>
              <a:ext cx="2881" cy="4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4" name="Line 136"/>
            <p:cNvSpPr>
              <a:spLocks noChangeShapeType="1"/>
            </p:cNvSpPr>
            <p:nvPr/>
          </p:nvSpPr>
          <p:spPr bwMode="auto">
            <a:xfrm flipH="1">
              <a:off x="0" y="0"/>
              <a:ext cx="2880"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5" name="Line 137"/>
            <p:cNvSpPr>
              <a:spLocks noChangeShapeType="1"/>
            </p:cNvSpPr>
            <p:nvPr/>
          </p:nvSpPr>
          <p:spPr bwMode="auto">
            <a:xfrm flipH="1">
              <a:off x="0" y="0"/>
              <a:ext cx="2880" cy="103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6" name="Line 138"/>
            <p:cNvSpPr>
              <a:spLocks noChangeShapeType="1"/>
            </p:cNvSpPr>
            <p:nvPr/>
          </p:nvSpPr>
          <p:spPr bwMode="auto">
            <a:xfrm flipH="1">
              <a:off x="0" y="0"/>
              <a:ext cx="2880" cy="1222"/>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7" name="Line 139"/>
            <p:cNvSpPr>
              <a:spLocks noChangeShapeType="1"/>
            </p:cNvSpPr>
            <p:nvPr/>
          </p:nvSpPr>
          <p:spPr bwMode="auto">
            <a:xfrm flipH="1">
              <a:off x="151" y="0"/>
              <a:ext cx="2729"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8" name="Line 140"/>
            <p:cNvSpPr>
              <a:spLocks noChangeShapeType="1"/>
            </p:cNvSpPr>
            <p:nvPr/>
          </p:nvSpPr>
          <p:spPr bwMode="auto">
            <a:xfrm flipH="1">
              <a:off x="594" y="0"/>
              <a:ext cx="2286"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9" name="Line 141"/>
            <p:cNvSpPr>
              <a:spLocks noChangeShapeType="1"/>
            </p:cNvSpPr>
            <p:nvPr/>
          </p:nvSpPr>
          <p:spPr bwMode="auto">
            <a:xfrm flipH="1">
              <a:off x="1010" y="0"/>
              <a:ext cx="1870"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0" name="Line 142"/>
            <p:cNvSpPr>
              <a:spLocks noChangeShapeType="1"/>
            </p:cNvSpPr>
            <p:nvPr/>
          </p:nvSpPr>
          <p:spPr bwMode="auto">
            <a:xfrm flipH="1">
              <a:off x="1429" y="0"/>
              <a:ext cx="1451"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1" name="Line 143"/>
            <p:cNvSpPr>
              <a:spLocks noChangeShapeType="1"/>
            </p:cNvSpPr>
            <p:nvPr/>
          </p:nvSpPr>
          <p:spPr bwMode="auto">
            <a:xfrm flipH="1">
              <a:off x="1802" y="0"/>
              <a:ext cx="1078"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2" name="Line 144"/>
            <p:cNvSpPr>
              <a:spLocks noChangeShapeType="1"/>
            </p:cNvSpPr>
            <p:nvPr/>
          </p:nvSpPr>
          <p:spPr bwMode="auto">
            <a:xfrm flipH="1">
              <a:off x="2168" y="0"/>
              <a:ext cx="71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3" name="Line 145"/>
            <p:cNvSpPr>
              <a:spLocks noChangeShapeType="1"/>
            </p:cNvSpPr>
            <p:nvPr/>
          </p:nvSpPr>
          <p:spPr bwMode="auto">
            <a:xfrm flipH="1">
              <a:off x="2538" y="0"/>
              <a:ext cx="34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4" name="Line 146"/>
            <p:cNvSpPr>
              <a:spLocks noChangeShapeType="1"/>
            </p:cNvSpPr>
            <p:nvPr/>
          </p:nvSpPr>
          <p:spPr bwMode="auto">
            <a:xfrm flipH="1">
              <a:off x="0" y="0"/>
              <a:ext cx="2880" cy="89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5" name="Line 147"/>
            <p:cNvSpPr>
              <a:spLocks noChangeShapeType="1"/>
            </p:cNvSpPr>
            <p:nvPr/>
          </p:nvSpPr>
          <p:spPr bwMode="auto">
            <a:xfrm flipH="1">
              <a:off x="0" y="0"/>
              <a:ext cx="2880" cy="77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6" name="Line 148"/>
            <p:cNvSpPr>
              <a:spLocks noChangeShapeType="1"/>
            </p:cNvSpPr>
            <p:nvPr/>
          </p:nvSpPr>
          <p:spPr bwMode="auto">
            <a:xfrm flipH="1">
              <a:off x="0" y="0"/>
              <a:ext cx="2880" cy="6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7" name="Line 149"/>
            <p:cNvSpPr>
              <a:spLocks noChangeShapeType="1"/>
            </p:cNvSpPr>
            <p:nvPr/>
          </p:nvSpPr>
          <p:spPr bwMode="auto">
            <a:xfrm flipH="1">
              <a:off x="0" y="0"/>
              <a:ext cx="2880" cy="557"/>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8" name="Line 150"/>
            <p:cNvSpPr>
              <a:spLocks noChangeShapeType="1"/>
            </p:cNvSpPr>
            <p:nvPr/>
          </p:nvSpPr>
          <p:spPr bwMode="auto">
            <a:xfrm flipH="1">
              <a:off x="0" y="0"/>
              <a:ext cx="2856" cy="4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9" name="Line 151"/>
            <p:cNvSpPr>
              <a:spLocks noChangeShapeType="1"/>
            </p:cNvSpPr>
            <p:nvPr/>
          </p:nvSpPr>
          <p:spPr bwMode="auto">
            <a:xfrm flipH="1">
              <a:off x="0" y="0"/>
              <a:ext cx="2880" cy="37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0" name="Line 152"/>
            <p:cNvSpPr>
              <a:spLocks noChangeShapeType="1"/>
            </p:cNvSpPr>
            <p:nvPr/>
          </p:nvSpPr>
          <p:spPr bwMode="auto">
            <a:xfrm flipH="1">
              <a:off x="0" y="0"/>
              <a:ext cx="2880" cy="29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1" name="Line 153"/>
            <p:cNvSpPr>
              <a:spLocks noChangeShapeType="1"/>
            </p:cNvSpPr>
            <p:nvPr/>
          </p:nvSpPr>
          <p:spPr bwMode="auto">
            <a:xfrm flipH="1">
              <a:off x="0" y="0"/>
              <a:ext cx="2880" cy="21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2" name="Line 154"/>
            <p:cNvSpPr>
              <a:spLocks noChangeShapeType="1"/>
            </p:cNvSpPr>
            <p:nvPr/>
          </p:nvSpPr>
          <p:spPr bwMode="auto">
            <a:xfrm flipH="1">
              <a:off x="0" y="0"/>
              <a:ext cx="2880" cy="155"/>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3" name="Line 155"/>
            <p:cNvSpPr>
              <a:spLocks noChangeShapeType="1"/>
            </p:cNvSpPr>
            <p:nvPr/>
          </p:nvSpPr>
          <p:spPr bwMode="auto">
            <a:xfrm flipH="1">
              <a:off x="0" y="0"/>
              <a:ext cx="2880" cy="9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4" name="Line 156"/>
            <p:cNvSpPr>
              <a:spLocks noChangeShapeType="1"/>
            </p:cNvSpPr>
            <p:nvPr/>
          </p:nvSpPr>
          <p:spPr bwMode="auto">
            <a:xfrm flipH="1">
              <a:off x="0" y="0"/>
              <a:ext cx="2880" cy="4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5" name="Line 157"/>
            <p:cNvSpPr>
              <a:spLocks noChangeShapeType="1"/>
            </p:cNvSpPr>
            <p:nvPr/>
          </p:nvSpPr>
          <p:spPr bwMode="auto">
            <a:xfrm>
              <a:off x="0" y="1177"/>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6" name="Line 158"/>
            <p:cNvSpPr>
              <a:spLocks noChangeShapeType="1"/>
            </p:cNvSpPr>
            <p:nvPr/>
          </p:nvSpPr>
          <p:spPr bwMode="auto">
            <a:xfrm>
              <a:off x="0" y="990"/>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7" name="Line 159"/>
            <p:cNvSpPr>
              <a:spLocks noChangeShapeType="1"/>
            </p:cNvSpPr>
            <p:nvPr/>
          </p:nvSpPr>
          <p:spPr bwMode="auto">
            <a:xfrm>
              <a:off x="0" y="821"/>
              <a:ext cx="5758"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8" name="Line 160"/>
            <p:cNvSpPr>
              <a:spLocks noChangeShapeType="1"/>
            </p:cNvSpPr>
            <p:nvPr/>
          </p:nvSpPr>
          <p:spPr bwMode="auto">
            <a:xfrm>
              <a:off x="0" y="671"/>
              <a:ext cx="5758"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9" name="Line 161"/>
            <p:cNvSpPr>
              <a:spLocks noChangeShapeType="1"/>
            </p:cNvSpPr>
            <p:nvPr/>
          </p:nvSpPr>
          <p:spPr bwMode="auto">
            <a:xfrm>
              <a:off x="0" y="541"/>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0" name="Line 162"/>
            <p:cNvSpPr>
              <a:spLocks noChangeShapeType="1"/>
            </p:cNvSpPr>
            <p:nvPr/>
          </p:nvSpPr>
          <p:spPr bwMode="auto">
            <a:xfrm>
              <a:off x="0" y="418"/>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1" name="Line 163"/>
            <p:cNvSpPr>
              <a:spLocks noChangeShapeType="1"/>
            </p:cNvSpPr>
            <p:nvPr/>
          </p:nvSpPr>
          <p:spPr bwMode="auto">
            <a:xfrm>
              <a:off x="0" y="305"/>
              <a:ext cx="5761" cy="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2" name="Line 164"/>
            <p:cNvSpPr>
              <a:spLocks noChangeShapeType="1"/>
            </p:cNvSpPr>
            <p:nvPr/>
          </p:nvSpPr>
          <p:spPr bwMode="auto">
            <a:xfrm>
              <a:off x="0" y="216"/>
              <a:ext cx="5734"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dirty="0"/>
            </a:p>
          </p:txBody>
        </p:sp>
        <p:sp>
          <p:nvSpPr>
            <p:cNvPr id="54333" name="Line 165"/>
            <p:cNvSpPr>
              <a:spLocks noChangeShapeType="1"/>
            </p:cNvSpPr>
            <p:nvPr/>
          </p:nvSpPr>
          <p:spPr bwMode="auto">
            <a:xfrm flipV="1">
              <a:off x="0" y="139"/>
              <a:ext cx="5761" cy="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4" name="Line 166"/>
            <p:cNvSpPr>
              <a:spLocks noChangeShapeType="1"/>
            </p:cNvSpPr>
            <p:nvPr/>
          </p:nvSpPr>
          <p:spPr bwMode="auto">
            <a:xfrm>
              <a:off x="0" y="88"/>
              <a:ext cx="5761" cy="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dirty="0"/>
            </a:p>
          </p:txBody>
        </p:sp>
        <p:sp>
          <p:nvSpPr>
            <p:cNvPr id="54335" name="Line 167"/>
            <p:cNvSpPr>
              <a:spLocks noChangeShapeType="1"/>
            </p:cNvSpPr>
            <p:nvPr/>
          </p:nvSpPr>
          <p:spPr bwMode="auto">
            <a:xfrm flipV="1">
              <a:off x="0" y="61"/>
              <a:ext cx="5761" cy="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6" name="Line 168"/>
            <p:cNvSpPr>
              <a:spLocks noChangeShapeType="1"/>
            </p:cNvSpPr>
            <p:nvPr/>
          </p:nvSpPr>
          <p:spPr bwMode="auto">
            <a:xfrm>
              <a:off x="26" y="30"/>
              <a:ext cx="5735"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7" name="Line 169"/>
            <p:cNvSpPr>
              <a:spLocks noChangeShapeType="1"/>
            </p:cNvSpPr>
            <p:nvPr/>
          </p:nvSpPr>
          <p:spPr bwMode="auto">
            <a:xfrm>
              <a:off x="0" y="14"/>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grpSp>
      <p:graphicFrame>
        <p:nvGraphicFramePr>
          <p:cNvPr id="83" name="表格 82"/>
          <p:cNvGraphicFramePr>
            <a:graphicFrameLocks noGrp="1"/>
          </p:cNvGraphicFramePr>
          <p:nvPr/>
        </p:nvGraphicFramePr>
        <p:xfrm>
          <a:off x="2500298" y="2000240"/>
          <a:ext cx="6286544" cy="1660505"/>
        </p:xfrm>
        <a:graphic>
          <a:graphicData uri="http://schemas.openxmlformats.org/drawingml/2006/table">
            <a:tbl>
              <a:tblPr/>
              <a:tblGrid>
                <a:gridCol w="2964677"/>
                <a:gridCol w="3321867"/>
              </a:tblGrid>
              <a:tr h="399129">
                <a:tc>
                  <a:txBody>
                    <a:bodyPr/>
                    <a:lstStyle/>
                    <a:p>
                      <a:pPr marL="321945" algn="l">
                        <a:spcAft>
                          <a:spcPts val="0"/>
                        </a:spcAft>
                      </a:pPr>
                      <a:r>
                        <a:rPr lang="zh-CN" sz="1400" kern="0" dirty="0">
                          <a:latin typeface="微软雅黑" pitchFamily="34" charset="-122"/>
                          <a:ea typeface="微软雅黑" pitchFamily="34" charset="-122"/>
                          <a:cs typeface="宋体"/>
                        </a:rPr>
                        <a:t>冷却技术</a:t>
                      </a:r>
                      <a:endParaRPr lang="zh-CN" sz="1400" kern="100" dirty="0">
                        <a:latin typeface="微软雅黑" pitchFamily="34" charset="-122"/>
                        <a:ea typeface="微软雅黑" pitchFamily="34" charset="-122"/>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32180" algn="ctr">
                        <a:spcBef>
                          <a:spcPts val="190"/>
                        </a:spcBef>
                        <a:spcAft>
                          <a:spcPts val="0"/>
                        </a:spcAft>
                      </a:pPr>
                      <a:r>
                        <a:rPr lang="zh-CN" sz="1400" kern="0" dirty="0">
                          <a:latin typeface="微软雅黑" pitchFamily="34" charset="-122"/>
                          <a:ea typeface="微软雅黑" pitchFamily="34" charset="-122"/>
                          <a:cs typeface="宋体"/>
                        </a:rPr>
                        <a:t>单位传热面积的最大功耗</a:t>
                      </a:r>
                      <a:endParaRPr lang="zh-CN" sz="1400" kern="100" dirty="0">
                        <a:latin typeface="微软雅黑" pitchFamily="34" charset="-122"/>
                        <a:ea typeface="微软雅黑" pitchFamily="34" charset="-122"/>
                        <a:cs typeface="Times New Roman"/>
                      </a:endParaRPr>
                    </a:p>
                    <a:p>
                      <a:pPr marL="469265" marR="1437005" algn="ctr">
                        <a:lnSpc>
                          <a:spcPts val="1645"/>
                        </a:lnSpc>
                        <a:spcAft>
                          <a:spcPts val="0"/>
                        </a:spcAft>
                      </a:pPr>
                      <a:r>
                        <a:rPr lang="zh-CN" sz="1400" kern="0" dirty="0">
                          <a:latin typeface="微软雅黑" pitchFamily="34" charset="-122"/>
                          <a:ea typeface="微软雅黑" pitchFamily="34" charset="-122"/>
                          <a:cs typeface="宋体"/>
                        </a:rPr>
                        <a:t>（</a:t>
                      </a:r>
                      <a:r>
                        <a:rPr lang="en-US" sz="1400" kern="0" dirty="0">
                          <a:latin typeface="微软雅黑" pitchFamily="34" charset="-122"/>
                          <a:ea typeface="微软雅黑" pitchFamily="34" charset="-122"/>
                          <a:cs typeface="Times New Roman"/>
                        </a:rPr>
                        <a:t>w/cm2</a:t>
                      </a:r>
                      <a:r>
                        <a:rPr lang="zh-CN" sz="1400" kern="0" dirty="0">
                          <a:latin typeface="微软雅黑" pitchFamily="34" charset="-122"/>
                          <a:ea typeface="微软雅黑" pitchFamily="34" charset="-122"/>
                          <a:cs typeface="宋体"/>
                        </a:rPr>
                        <a:t>）</a:t>
                      </a:r>
                      <a:endParaRPr lang="zh-CN" sz="1400" kern="100" dirty="0">
                        <a:latin typeface="微软雅黑" pitchFamily="34" charset="-122"/>
                        <a:ea typeface="微软雅黑" pitchFamily="34" charset="-122"/>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789">
                <a:tc>
                  <a:txBody>
                    <a:bodyPr/>
                    <a:lstStyle/>
                    <a:p>
                      <a:pPr algn="l">
                        <a:lnSpc>
                          <a:spcPts val="1000"/>
                        </a:lnSpc>
                        <a:spcAft>
                          <a:spcPts val="0"/>
                        </a:spcAft>
                      </a:pPr>
                      <a:r>
                        <a:rPr lang="zh-CN" sz="1400" kern="0">
                          <a:latin typeface="微软雅黑" pitchFamily="34" charset="-122"/>
                          <a:ea typeface="微软雅黑" pitchFamily="34" charset="-122"/>
                          <a:cs typeface="宋体"/>
                        </a:rPr>
                        <a:t>空气自然对流和辐射</a:t>
                      </a:r>
                      <a:endParaRPr lang="zh-CN" sz="1400" kern="100">
                        <a:latin typeface="微软雅黑" pitchFamily="34" charset="-122"/>
                        <a:ea typeface="微软雅黑" pitchFamily="34" charset="-122"/>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000"/>
                        </a:lnSpc>
                        <a:spcAft>
                          <a:spcPts val="0"/>
                        </a:spcAft>
                      </a:pPr>
                      <a:r>
                        <a:rPr lang="en-US" sz="1400" kern="0" dirty="0">
                          <a:latin typeface="微软雅黑" pitchFamily="34" charset="-122"/>
                          <a:ea typeface="微软雅黑" pitchFamily="34" charset="-122"/>
                          <a:cs typeface="Times New Roman"/>
                        </a:rPr>
                        <a:t>0.08</a:t>
                      </a:r>
                      <a:endParaRPr lang="zh-CN" sz="1400" kern="100" dirty="0">
                        <a:latin typeface="微软雅黑" pitchFamily="34" charset="-122"/>
                        <a:ea typeface="微软雅黑" pitchFamily="34" charset="-122"/>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789">
                <a:tc>
                  <a:txBody>
                    <a:bodyPr/>
                    <a:lstStyle/>
                    <a:p>
                      <a:pPr algn="l">
                        <a:lnSpc>
                          <a:spcPts val="1000"/>
                        </a:lnSpc>
                        <a:spcAft>
                          <a:spcPts val="0"/>
                        </a:spcAft>
                      </a:pPr>
                      <a:r>
                        <a:rPr lang="zh-CN" sz="1400" kern="0">
                          <a:latin typeface="微软雅黑" pitchFamily="34" charset="-122"/>
                          <a:ea typeface="微软雅黑" pitchFamily="34" charset="-122"/>
                          <a:cs typeface="宋体"/>
                        </a:rPr>
                        <a:t>强迫风冷</a:t>
                      </a:r>
                      <a:endParaRPr lang="zh-CN" sz="1400" kern="100">
                        <a:latin typeface="微软雅黑" pitchFamily="34" charset="-122"/>
                        <a:ea typeface="微软雅黑" pitchFamily="34" charset="-122"/>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000"/>
                        </a:lnSpc>
                        <a:spcAft>
                          <a:spcPts val="0"/>
                        </a:spcAft>
                      </a:pPr>
                      <a:r>
                        <a:rPr lang="en-US" sz="1400" kern="0" dirty="0">
                          <a:latin typeface="微软雅黑" pitchFamily="34" charset="-122"/>
                          <a:ea typeface="微软雅黑" pitchFamily="34" charset="-122"/>
                          <a:cs typeface="Times New Roman"/>
                        </a:rPr>
                        <a:t>0.3</a:t>
                      </a:r>
                      <a:endParaRPr lang="zh-CN" sz="1400" kern="100" dirty="0">
                        <a:latin typeface="微软雅黑" pitchFamily="34" charset="-122"/>
                        <a:ea typeface="微软雅黑" pitchFamily="34" charset="-122"/>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789">
                <a:tc>
                  <a:txBody>
                    <a:bodyPr/>
                    <a:lstStyle/>
                    <a:p>
                      <a:pPr algn="l">
                        <a:lnSpc>
                          <a:spcPts val="1000"/>
                        </a:lnSpc>
                        <a:spcAft>
                          <a:spcPts val="0"/>
                        </a:spcAft>
                      </a:pPr>
                      <a:r>
                        <a:rPr lang="zh-CN" sz="1400" kern="0">
                          <a:latin typeface="微软雅黑" pitchFamily="34" charset="-122"/>
                          <a:ea typeface="微软雅黑" pitchFamily="34" charset="-122"/>
                          <a:cs typeface="宋体"/>
                        </a:rPr>
                        <a:t>空气冷却（加散热片的强迫风冷）</a:t>
                      </a:r>
                      <a:endParaRPr lang="zh-CN" sz="1400" kern="100">
                        <a:latin typeface="微软雅黑" pitchFamily="34" charset="-122"/>
                        <a:ea typeface="微软雅黑" pitchFamily="34" charset="-122"/>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000"/>
                        </a:lnSpc>
                        <a:spcAft>
                          <a:spcPts val="0"/>
                        </a:spcAft>
                      </a:pPr>
                      <a:r>
                        <a:rPr lang="en-US" sz="1400" kern="0" dirty="0">
                          <a:latin typeface="微软雅黑" pitchFamily="34" charset="-122"/>
                          <a:ea typeface="微软雅黑" pitchFamily="34" charset="-122"/>
                          <a:cs typeface="Times New Roman"/>
                        </a:rPr>
                        <a:t>1.6</a:t>
                      </a:r>
                      <a:endParaRPr lang="zh-CN" sz="1400" kern="100" dirty="0">
                        <a:latin typeface="微软雅黑" pitchFamily="34" charset="-122"/>
                        <a:ea typeface="微软雅黑" pitchFamily="34" charset="-122"/>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789">
                <a:tc>
                  <a:txBody>
                    <a:bodyPr/>
                    <a:lstStyle/>
                    <a:p>
                      <a:pPr algn="l">
                        <a:lnSpc>
                          <a:spcPts val="1000"/>
                        </a:lnSpc>
                        <a:spcAft>
                          <a:spcPts val="0"/>
                        </a:spcAft>
                      </a:pPr>
                      <a:r>
                        <a:rPr lang="zh-CN" sz="1400" kern="0" dirty="0">
                          <a:latin typeface="微软雅黑" pitchFamily="34" charset="-122"/>
                          <a:ea typeface="微软雅黑" pitchFamily="34" charset="-122"/>
                          <a:cs typeface="宋体"/>
                        </a:rPr>
                        <a:t>液体冷却（强制间接液冷）</a:t>
                      </a:r>
                      <a:endParaRPr lang="zh-CN" sz="1400" kern="100" dirty="0">
                        <a:latin typeface="微软雅黑" pitchFamily="34" charset="-122"/>
                        <a:ea typeface="微软雅黑" pitchFamily="34" charset="-122"/>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000"/>
                        </a:lnSpc>
                        <a:spcAft>
                          <a:spcPts val="0"/>
                        </a:spcAft>
                      </a:pPr>
                      <a:r>
                        <a:rPr lang="en-US" sz="1400" kern="0" dirty="0">
                          <a:latin typeface="微软雅黑" pitchFamily="34" charset="-122"/>
                          <a:ea typeface="微软雅黑" pitchFamily="34" charset="-122"/>
                          <a:cs typeface="Times New Roman"/>
                        </a:rPr>
                        <a:t>16</a:t>
                      </a:r>
                      <a:endParaRPr lang="zh-CN" sz="1400" kern="100" dirty="0">
                        <a:latin typeface="微软雅黑" pitchFamily="34" charset="-122"/>
                        <a:ea typeface="微软雅黑" pitchFamily="34" charset="-122"/>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789">
                <a:tc>
                  <a:txBody>
                    <a:bodyPr/>
                    <a:lstStyle/>
                    <a:p>
                      <a:pPr algn="l">
                        <a:lnSpc>
                          <a:spcPts val="1000"/>
                        </a:lnSpc>
                        <a:spcAft>
                          <a:spcPts val="0"/>
                        </a:spcAft>
                      </a:pPr>
                      <a:r>
                        <a:rPr lang="zh-CN" sz="1400" kern="0" dirty="0">
                          <a:latin typeface="微软雅黑" pitchFamily="34" charset="-122"/>
                          <a:ea typeface="微软雅黑" pitchFamily="34" charset="-122"/>
                          <a:cs typeface="宋体"/>
                        </a:rPr>
                        <a:t>蒸发冷却（相变冷却）</a:t>
                      </a:r>
                      <a:endParaRPr lang="zh-CN" sz="1400" kern="100" dirty="0">
                        <a:latin typeface="微软雅黑" pitchFamily="34" charset="-122"/>
                        <a:ea typeface="微软雅黑" pitchFamily="34" charset="-122"/>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000"/>
                        </a:lnSpc>
                        <a:spcAft>
                          <a:spcPts val="0"/>
                        </a:spcAft>
                      </a:pPr>
                      <a:r>
                        <a:rPr lang="en-US" sz="1400" kern="0" dirty="0">
                          <a:latin typeface="微软雅黑" pitchFamily="34" charset="-122"/>
                          <a:ea typeface="微软雅黑" pitchFamily="34" charset="-122"/>
                          <a:cs typeface="Times New Roman"/>
                        </a:rPr>
                        <a:t>500 </a:t>
                      </a:r>
                      <a:r>
                        <a:rPr lang="zh-CN" sz="1400" kern="0" dirty="0">
                          <a:latin typeface="微软雅黑" pitchFamily="34" charset="-122"/>
                          <a:ea typeface="微软雅黑" pitchFamily="34" charset="-122"/>
                          <a:cs typeface="宋体"/>
                        </a:rPr>
                        <a:t>以上</a:t>
                      </a:r>
                      <a:endParaRPr lang="zh-CN" sz="1400" kern="100" dirty="0">
                        <a:latin typeface="微软雅黑" pitchFamily="34" charset="-122"/>
                        <a:ea typeface="微软雅黑" pitchFamily="34" charset="-122"/>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5" name="矩形 74"/>
          <p:cNvSpPr/>
          <p:nvPr/>
        </p:nvSpPr>
        <p:spPr>
          <a:xfrm>
            <a:off x="5000628" y="214290"/>
            <a:ext cx="3416320" cy="523220"/>
          </a:xfrm>
          <a:prstGeom prst="rect">
            <a:avLst/>
          </a:prstGeom>
        </p:spPr>
        <p:txBody>
          <a:bodyPr wrap="none">
            <a:spAutoFit/>
          </a:bodyPr>
          <a:lstStyle/>
          <a:p>
            <a:r>
              <a:rPr lang="zh-CN" altLang="en-US" b="1" dirty="0" smtClean="0">
                <a:latin typeface="微软雅黑" pitchFamily="34" charset="-122"/>
                <a:ea typeface="微软雅黑" pitchFamily="34" charset="-122"/>
              </a:rPr>
              <a:t>技术难点及解决方案</a:t>
            </a:r>
            <a:endParaRPr lang="zh-CN" altLang="en-US" b="1" dirty="0">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childTnLst>
                          </p:cTn>
                        </p:par>
                        <p:par>
                          <p:cTn id="11" fill="hold" nodeType="afterGroup">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wipe(left)">
                                      <p:cBhvr>
                                        <p:cTn id="14" dur="500"/>
                                        <p:tgtEl>
                                          <p:spTgt spid="50"/>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box(in)">
                                      <p:cBhvr>
                                        <p:cTn id="19" dur="500"/>
                                        <p:tgtEl>
                                          <p:spTgt spid="83"/>
                                        </p:tgtEl>
                                      </p:cBhvr>
                                    </p:animEffect>
                                  </p:childTnLst>
                                </p:cTn>
                              </p:par>
                              <p:par>
                                <p:cTn id="20" presetID="4" presetClass="entr" presetSubtype="16" fill="hold" grpId="1"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box(in)">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50" grpId="0" animBg="1"/>
      <p:bldP spid="50" grpId="1" animBg="1"/>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9"/>
          <p:cNvSpPr>
            <a:spLocks noChangeArrowheads="1"/>
          </p:cNvSpPr>
          <p:nvPr/>
        </p:nvSpPr>
        <p:spPr bwMode="auto">
          <a:xfrm>
            <a:off x="285720" y="1142984"/>
            <a:ext cx="6357982" cy="4370427"/>
          </a:xfrm>
          <a:prstGeom prst="rect">
            <a:avLst/>
          </a:prstGeom>
          <a:noFill/>
          <a:ln w="9525">
            <a:noFill/>
            <a:miter lim="800000"/>
            <a:headEnd/>
            <a:tailEnd/>
          </a:ln>
        </p:spPr>
        <p:txBody>
          <a:bodyPr wrap="square">
            <a:spAutoFit/>
          </a:bodyPr>
          <a:lstStyle/>
          <a:p>
            <a:pPr>
              <a:spcBef>
                <a:spcPct val="20000"/>
              </a:spcBef>
            </a:pPr>
            <a:r>
              <a:rPr lang="zh-CN" altLang="en-US" dirty="0" smtClean="0">
                <a:solidFill>
                  <a:schemeClr val="tx1"/>
                </a:solidFill>
                <a:latin typeface="微软雅黑" pitchFamily="34" charset="-122"/>
                <a:ea typeface="微软雅黑" pitchFamily="34" charset="-122"/>
              </a:rPr>
              <a:t>水冷</a:t>
            </a:r>
            <a:r>
              <a:rPr lang="en-US" altLang="zh-CN" dirty="0" smtClean="0">
                <a:solidFill>
                  <a:schemeClr val="tx1"/>
                </a:solidFill>
                <a:latin typeface="微软雅黑" pitchFamily="34" charset="-122"/>
                <a:ea typeface="微软雅黑" pitchFamily="34" charset="-122"/>
              </a:rPr>
              <a:t>+</a:t>
            </a:r>
            <a:r>
              <a:rPr lang="zh-CN" altLang="en-US" dirty="0" smtClean="0">
                <a:solidFill>
                  <a:schemeClr val="tx1"/>
                </a:solidFill>
                <a:latin typeface="微软雅黑" pitchFamily="34" charset="-122"/>
                <a:ea typeface="微软雅黑" pitchFamily="34" charset="-122"/>
              </a:rPr>
              <a:t>闭式风冷设计方案</a:t>
            </a:r>
            <a:endParaRPr lang="en-US" altLang="zh-CN" sz="2000" b="1" dirty="0" smtClean="0">
              <a:solidFill>
                <a:schemeClr val="tx1"/>
              </a:solidFill>
              <a:latin typeface="黑体" pitchFamily="2" charset="-122"/>
              <a:ea typeface="黑体" pitchFamily="2" charset="-122"/>
            </a:endParaRPr>
          </a:p>
          <a:p>
            <a:pPr>
              <a:lnSpc>
                <a:spcPct val="150000"/>
              </a:lnSpc>
              <a:spcBef>
                <a:spcPct val="20000"/>
              </a:spcBef>
              <a:buClr>
                <a:srgbClr val="FF0000"/>
              </a:buClr>
              <a:buFont typeface="Wingdings" pitchFamily="2" charset="2"/>
              <a:buChar char="l"/>
            </a:pPr>
            <a:r>
              <a:rPr lang="zh-CN" altLang="en-US" sz="1600" dirty="0" smtClean="0">
                <a:solidFill>
                  <a:schemeClr val="tx1"/>
                </a:solidFill>
                <a:latin typeface="微软雅黑" pitchFamily="34" charset="-122"/>
                <a:ea typeface="微软雅黑" pitchFamily="34" charset="-122"/>
              </a:rPr>
              <a:t>风机箱安装在水冷却器上为一体结构，进风口在下部；</a:t>
            </a:r>
            <a:endParaRPr lang="en-US" altLang="zh-CN" sz="1600" dirty="0" smtClean="0">
              <a:solidFill>
                <a:schemeClr val="tx1"/>
              </a:solidFill>
              <a:latin typeface="微软雅黑" pitchFamily="34" charset="-122"/>
              <a:ea typeface="微软雅黑" pitchFamily="34" charset="-122"/>
            </a:endParaRPr>
          </a:p>
          <a:p>
            <a:pPr>
              <a:lnSpc>
                <a:spcPct val="150000"/>
              </a:lnSpc>
              <a:spcBef>
                <a:spcPct val="20000"/>
              </a:spcBef>
              <a:buClr>
                <a:srgbClr val="FF0000"/>
              </a:buClr>
              <a:buFont typeface="Wingdings" pitchFamily="2" charset="2"/>
              <a:buChar char="l"/>
            </a:pPr>
            <a:r>
              <a:rPr lang="zh-CN" altLang="en-US" sz="1600" dirty="0" smtClean="0">
                <a:solidFill>
                  <a:schemeClr val="tx1"/>
                </a:solidFill>
                <a:latin typeface="微软雅黑" pitchFamily="34" charset="-122"/>
                <a:ea typeface="微软雅黑" pitchFamily="34" charset="-122"/>
              </a:rPr>
              <a:t>柜体密闭，风机强迫空气在柜体内循环；</a:t>
            </a:r>
            <a:endParaRPr lang="en-US" altLang="zh-CN" sz="1600" dirty="0" smtClean="0">
              <a:solidFill>
                <a:schemeClr val="tx1"/>
              </a:solidFill>
              <a:latin typeface="微软雅黑" pitchFamily="34" charset="-122"/>
              <a:ea typeface="微软雅黑" pitchFamily="34" charset="-122"/>
            </a:endParaRPr>
          </a:p>
          <a:p>
            <a:pPr>
              <a:lnSpc>
                <a:spcPct val="150000"/>
              </a:lnSpc>
              <a:spcBef>
                <a:spcPct val="20000"/>
              </a:spcBef>
              <a:buClr>
                <a:srgbClr val="FF0000"/>
              </a:buClr>
              <a:buFont typeface="Wingdings" pitchFamily="2" charset="2"/>
              <a:buChar char="l"/>
            </a:pPr>
            <a:r>
              <a:rPr lang="zh-CN" altLang="en-US" sz="1600" dirty="0" smtClean="0">
                <a:solidFill>
                  <a:schemeClr val="tx1"/>
                </a:solidFill>
                <a:latin typeface="微软雅黑" pitchFamily="34" charset="-122"/>
                <a:ea typeface="微软雅黑" pitchFamily="34" charset="-122"/>
              </a:rPr>
              <a:t>外部循环水通过水冷却器把热量带走。</a:t>
            </a:r>
            <a:endParaRPr lang="en-US" altLang="zh-CN" sz="1600" dirty="0" smtClean="0">
              <a:solidFill>
                <a:schemeClr val="tx1"/>
              </a:solidFill>
              <a:latin typeface="微软雅黑" pitchFamily="34" charset="-122"/>
              <a:ea typeface="微软雅黑" pitchFamily="34" charset="-122"/>
            </a:endParaRPr>
          </a:p>
          <a:p>
            <a:pPr>
              <a:lnSpc>
                <a:spcPct val="150000"/>
              </a:lnSpc>
              <a:spcBef>
                <a:spcPct val="20000"/>
              </a:spcBef>
              <a:buClr>
                <a:srgbClr val="FF0000"/>
              </a:buClr>
            </a:pPr>
            <a:endParaRPr lang="en-US" altLang="zh-CN" sz="1600" dirty="0" smtClean="0">
              <a:solidFill>
                <a:schemeClr val="tx1"/>
              </a:solidFill>
              <a:latin typeface="微软雅黑" pitchFamily="34" charset="-122"/>
              <a:ea typeface="微软雅黑" pitchFamily="34" charset="-122"/>
            </a:endParaRPr>
          </a:p>
          <a:p>
            <a:pPr>
              <a:lnSpc>
                <a:spcPct val="150000"/>
              </a:lnSpc>
              <a:spcBef>
                <a:spcPct val="20000"/>
              </a:spcBef>
              <a:buClr>
                <a:srgbClr val="FF0000"/>
              </a:buClr>
            </a:pPr>
            <a:endParaRPr lang="en-US" altLang="zh-CN" sz="1600" dirty="0" smtClean="0">
              <a:solidFill>
                <a:schemeClr val="tx1"/>
              </a:solidFill>
              <a:latin typeface="微软雅黑" pitchFamily="34" charset="-122"/>
              <a:ea typeface="微软雅黑" pitchFamily="34" charset="-122"/>
            </a:endParaRPr>
          </a:p>
          <a:p>
            <a:pPr lvl="0">
              <a:lnSpc>
                <a:spcPct val="150000"/>
              </a:lnSpc>
            </a:pPr>
            <a:r>
              <a:rPr lang="zh-CN" altLang="en-US" dirty="0" smtClean="0">
                <a:solidFill>
                  <a:srgbClr val="000000"/>
                </a:solidFill>
                <a:latin typeface="微软雅黑" pitchFamily="34" charset="-122"/>
                <a:ea typeface="微软雅黑" pitchFamily="34" charset="-122"/>
                <a:cs typeface="宋体" pitchFamily="2" charset="-122"/>
              </a:rPr>
              <a:t>热管冷却设计方案：</a:t>
            </a:r>
            <a:endParaRPr lang="en-US" altLang="zh-CN" dirty="0" smtClean="0">
              <a:solidFill>
                <a:srgbClr val="000000"/>
              </a:solidFill>
              <a:latin typeface="微软雅黑" pitchFamily="34" charset="-122"/>
              <a:ea typeface="微软雅黑" pitchFamily="34" charset="-122"/>
              <a:cs typeface="宋体" pitchFamily="2" charset="-122"/>
            </a:endParaRPr>
          </a:p>
          <a:p>
            <a:pPr lvl="0">
              <a:lnSpc>
                <a:spcPct val="150000"/>
              </a:lnSpc>
              <a:buClr>
                <a:srgbClr val="FF0000"/>
              </a:buClr>
              <a:buFont typeface="Wingdings" pitchFamily="2" charset="2"/>
              <a:buChar char="l"/>
            </a:pPr>
            <a:r>
              <a:rPr lang="zh-CN" altLang="en-US" sz="1600" dirty="0" smtClean="0">
                <a:solidFill>
                  <a:srgbClr val="000000"/>
                </a:solidFill>
                <a:latin typeface="微软雅黑" pitchFamily="34" charset="-122"/>
                <a:ea typeface="微软雅黑" pitchFamily="34" charset="-122"/>
                <a:cs typeface="宋体" pitchFamily="2" charset="-122"/>
              </a:rPr>
              <a:t>热传导能力强；</a:t>
            </a:r>
            <a:endParaRPr lang="zh-CN" altLang="en-US" sz="1600" dirty="0" smtClean="0">
              <a:solidFill>
                <a:schemeClr val="tx1"/>
              </a:solidFill>
              <a:latin typeface="微软雅黑" pitchFamily="34" charset="-122"/>
              <a:ea typeface="微软雅黑" pitchFamily="34" charset="-122"/>
              <a:cs typeface="宋体" pitchFamily="2" charset="-122"/>
            </a:endParaRPr>
          </a:p>
          <a:p>
            <a:pPr lvl="0" eaLnBrk="0" hangingPunct="0">
              <a:lnSpc>
                <a:spcPct val="150000"/>
              </a:lnSpc>
              <a:buClr>
                <a:srgbClr val="FF0000"/>
              </a:buClr>
              <a:buFont typeface="Wingdings" pitchFamily="2" charset="2"/>
              <a:buChar char="l"/>
            </a:pPr>
            <a:r>
              <a:rPr lang="zh-CN" altLang="en-US" sz="1600" dirty="0" smtClean="0">
                <a:solidFill>
                  <a:srgbClr val="000000"/>
                </a:solidFill>
                <a:latin typeface="微软雅黑" pitchFamily="34" charset="-122"/>
                <a:ea typeface="微软雅黑" pitchFamily="34" charset="-122"/>
                <a:cs typeface="宋体" pitchFamily="2" charset="-122"/>
              </a:rPr>
              <a:t>模块化结构设计；</a:t>
            </a:r>
            <a:endParaRPr lang="zh-CN" altLang="en-US" sz="1600" dirty="0" smtClean="0">
              <a:solidFill>
                <a:schemeClr val="tx1"/>
              </a:solidFill>
              <a:latin typeface="微软雅黑" pitchFamily="34" charset="-122"/>
              <a:ea typeface="微软雅黑" pitchFamily="34" charset="-122"/>
              <a:cs typeface="宋体" pitchFamily="2" charset="-122"/>
            </a:endParaRPr>
          </a:p>
          <a:p>
            <a:pPr lvl="0" eaLnBrk="0" hangingPunct="0">
              <a:lnSpc>
                <a:spcPct val="150000"/>
              </a:lnSpc>
              <a:buClr>
                <a:srgbClr val="FF0000"/>
              </a:buClr>
              <a:buFont typeface="Wingdings" pitchFamily="2" charset="2"/>
              <a:buChar char="l"/>
            </a:pPr>
            <a:r>
              <a:rPr lang="zh-CN" altLang="en-US" sz="1600" dirty="0" smtClean="0">
                <a:solidFill>
                  <a:srgbClr val="000000"/>
                </a:solidFill>
                <a:latin typeface="微软雅黑" pitchFamily="34" charset="-122"/>
                <a:ea typeface="微软雅黑" pitchFamily="34" charset="-122"/>
                <a:cs typeface="宋体" pitchFamily="2" charset="-122"/>
              </a:rPr>
              <a:t>风机在空气温度超过设定值时自动启动；</a:t>
            </a:r>
            <a:endParaRPr lang="zh-CN" altLang="en-US" sz="1600" dirty="0" smtClean="0">
              <a:solidFill>
                <a:schemeClr val="tx1"/>
              </a:solidFill>
              <a:latin typeface="微软雅黑" pitchFamily="34" charset="-122"/>
              <a:ea typeface="微软雅黑" pitchFamily="34" charset="-122"/>
              <a:cs typeface="宋体" pitchFamily="2" charset="-122"/>
            </a:endParaRPr>
          </a:p>
        </p:txBody>
      </p:sp>
      <p:graphicFrame>
        <p:nvGraphicFramePr>
          <p:cNvPr id="150530" name="Object 12"/>
          <p:cNvGraphicFramePr>
            <a:graphicFrameLocks noChangeAspect="1"/>
          </p:cNvGraphicFramePr>
          <p:nvPr/>
        </p:nvGraphicFramePr>
        <p:xfrm>
          <a:off x="6786578" y="1000108"/>
          <a:ext cx="1472019" cy="2786082"/>
        </p:xfrm>
        <a:graphic>
          <a:graphicData uri="http://schemas.openxmlformats.org/presentationml/2006/ole">
            <p:oleObj spid="_x0000_s150530" name="Drawing" r:id="rId3" imgW="8791560" imgH="5191200" progId="">
              <p:embed/>
            </p:oleObj>
          </a:graphicData>
        </a:graphic>
      </p:graphicFrame>
      <p:pic>
        <p:nvPicPr>
          <p:cNvPr id="8" name="Picture 3" descr="热管1"/>
          <p:cNvPicPr>
            <a:picLocks noChangeAspect="1" noChangeArrowheads="1"/>
          </p:cNvPicPr>
          <p:nvPr/>
        </p:nvPicPr>
        <p:blipFill>
          <a:blip r:embed="rId4" cstate="print"/>
          <a:srcRect/>
          <a:stretch>
            <a:fillRect/>
          </a:stretch>
        </p:blipFill>
        <p:spPr bwMode="auto">
          <a:xfrm>
            <a:off x="6929454" y="4071942"/>
            <a:ext cx="1278340" cy="2500306"/>
          </a:xfrm>
          <a:prstGeom prst="rect">
            <a:avLst/>
          </a:prstGeom>
          <a:noFill/>
          <a:ln w="9525">
            <a:noFill/>
            <a:miter lim="800000"/>
            <a:headEnd/>
            <a:tailEnd/>
          </a:ln>
        </p:spPr>
      </p:pic>
      <p:sp>
        <p:nvSpPr>
          <p:cNvPr id="6" name="矩形 5"/>
          <p:cNvSpPr/>
          <p:nvPr/>
        </p:nvSpPr>
        <p:spPr>
          <a:xfrm>
            <a:off x="5000628" y="214290"/>
            <a:ext cx="3416320" cy="523220"/>
          </a:xfrm>
          <a:prstGeom prst="rect">
            <a:avLst/>
          </a:prstGeom>
        </p:spPr>
        <p:txBody>
          <a:bodyPr wrap="none">
            <a:spAutoFit/>
          </a:bodyPr>
          <a:lstStyle/>
          <a:p>
            <a:r>
              <a:rPr lang="zh-CN" altLang="en-US" b="1" dirty="0" smtClean="0">
                <a:latin typeface="微软雅黑" pitchFamily="34" charset="-122"/>
                <a:ea typeface="微软雅黑" pitchFamily="34" charset="-122"/>
              </a:rPr>
              <a:t>技术难点及解决方案</a:t>
            </a:r>
            <a:endParaRPr lang="zh-CN" altLang="en-US" b="1"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9"/>
          <p:cNvSpPr>
            <a:spLocks noChangeArrowheads="1"/>
          </p:cNvSpPr>
          <p:nvPr/>
        </p:nvSpPr>
        <p:spPr bwMode="auto">
          <a:xfrm>
            <a:off x="285720" y="1142984"/>
            <a:ext cx="6357982" cy="5059847"/>
          </a:xfrm>
          <a:prstGeom prst="rect">
            <a:avLst/>
          </a:prstGeom>
          <a:noFill/>
          <a:ln w="9525">
            <a:noFill/>
            <a:miter lim="800000"/>
            <a:headEnd/>
            <a:tailEnd/>
          </a:ln>
        </p:spPr>
        <p:txBody>
          <a:bodyPr wrap="square">
            <a:spAutoFit/>
          </a:bodyPr>
          <a:lstStyle/>
          <a:p>
            <a:pPr>
              <a:spcBef>
                <a:spcPct val="20000"/>
              </a:spcBef>
            </a:pPr>
            <a:r>
              <a:rPr lang="zh-CN" altLang="en-US" dirty="0" smtClean="0">
                <a:solidFill>
                  <a:schemeClr val="tx1"/>
                </a:solidFill>
                <a:latin typeface="微软雅黑" pitchFamily="34" charset="-122"/>
                <a:ea typeface="微软雅黑" pitchFamily="34" charset="-122"/>
              </a:rPr>
              <a:t>风冷方式设计方案：</a:t>
            </a:r>
            <a:endParaRPr lang="en-US" altLang="zh-CN" sz="2000" b="1" dirty="0" smtClean="0">
              <a:solidFill>
                <a:schemeClr val="tx1"/>
              </a:solidFill>
              <a:latin typeface="黑体" pitchFamily="2" charset="-122"/>
              <a:ea typeface="黑体" pitchFamily="2" charset="-122"/>
            </a:endParaRPr>
          </a:p>
          <a:p>
            <a:pPr>
              <a:lnSpc>
                <a:spcPct val="150000"/>
              </a:lnSpc>
              <a:spcBef>
                <a:spcPct val="20000"/>
              </a:spcBef>
              <a:buClr>
                <a:srgbClr val="FF0000"/>
              </a:buClr>
              <a:buFont typeface="Wingdings" pitchFamily="2" charset="2"/>
              <a:buChar char="l"/>
            </a:pPr>
            <a:r>
              <a:rPr lang="zh-CN" altLang="en-US" sz="1600" dirty="0" smtClean="0">
                <a:solidFill>
                  <a:schemeClr val="tx1"/>
                </a:solidFill>
                <a:latin typeface="微软雅黑" pitchFamily="34" charset="-122"/>
                <a:ea typeface="微软雅黑" pitchFamily="34" charset="-122"/>
              </a:rPr>
              <a:t>高可靠、低噪音、结构紧凑的冗余双风机系统，且更换风机快捷方便；</a:t>
            </a:r>
            <a:endParaRPr lang="en-US" altLang="zh-CN" sz="1600" dirty="0" smtClean="0">
              <a:solidFill>
                <a:schemeClr val="tx1"/>
              </a:solidFill>
              <a:latin typeface="微软雅黑" pitchFamily="34" charset="-122"/>
              <a:ea typeface="微软雅黑" pitchFamily="34" charset="-122"/>
            </a:endParaRPr>
          </a:p>
          <a:p>
            <a:pPr>
              <a:lnSpc>
                <a:spcPct val="150000"/>
              </a:lnSpc>
              <a:spcBef>
                <a:spcPct val="20000"/>
              </a:spcBef>
              <a:buClr>
                <a:srgbClr val="FF0000"/>
              </a:buClr>
              <a:buFont typeface="Wingdings" pitchFamily="2" charset="2"/>
              <a:buChar char="l"/>
            </a:pPr>
            <a:r>
              <a:rPr lang="zh-CN" altLang="en-US" sz="1600" dirty="0" smtClean="0">
                <a:solidFill>
                  <a:schemeClr val="tx1"/>
                </a:solidFill>
                <a:latin typeface="微软雅黑" pitchFamily="34" charset="-122"/>
                <a:ea typeface="微软雅黑" pitchFamily="34" charset="-122"/>
              </a:rPr>
              <a:t>功率单元散热方式采用铜散热器，铜散热器具有散热效率高、体积小等优点；</a:t>
            </a:r>
            <a:endParaRPr lang="en-US" altLang="zh-CN" sz="1600" dirty="0" smtClean="0">
              <a:solidFill>
                <a:schemeClr val="tx1"/>
              </a:solidFill>
              <a:latin typeface="微软雅黑" pitchFamily="34" charset="-122"/>
              <a:ea typeface="微软雅黑" pitchFamily="34" charset="-122"/>
            </a:endParaRPr>
          </a:p>
          <a:p>
            <a:pPr>
              <a:lnSpc>
                <a:spcPct val="150000"/>
              </a:lnSpc>
              <a:spcBef>
                <a:spcPct val="20000"/>
              </a:spcBef>
              <a:buClr>
                <a:srgbClr val="FF0000"/>
              </a:buClr>
              <a:buFont typeface="Wingdings" pitchFamily="2" charset="2"/>
              <a:buChar char="l"/>
            </a:pPr>
            <a:r>
              <a:rPr lang="zh-CN" altLang="en-US" sz="1600" dirty="0" smtClean="0">
                <a:solidFill>
                  <a:schemeClr val="tx1"/>
                </a:solidFill>
                <a:latin typeface="微软雅黑" pitchFamily="34" charset="-122"/>
                <a:ea typeface="微软雅黑" pitchFamily="34" charset="-122"/>
              </a:rPr>
              <a:t>风机在柜体底部，下进风上出风，并联风道；</a:t>
            </a:r>
            <a:endParaRPr lang="en-US" altLang="zh-CN" sz="1600" dirty="0" smtClean="0">
              <a:solidFill>
                <a:schemeClr val="tx1"/>
              </a:solidFill>
              <a:latin typeface="微软雅黑" pitchFamily="34" charset="-122"/>
              <a:ea typeface="微软雅黑" pitchFamily="34" charset="-122"/>
            </a:endParaRPr>
          </a:p>
          <a:p>
            <a:pPr>
              <a:lnSpc>
                <a:spcPct val="150000"/>
              </a:lnSpc>
              <a:spcBef>
                <a:spcPct val="20000"/>
              </a:spcBef>
              <a:buClr>
                <a:srgbClr val="FF0000"/>
              </a:buClr>
              <a:buFont typeface="Wingdings" pitchFamily="2" charset="2"/>
              <a:buChar char="l"/>
            </a:pPr>
            <a:r>
              <a:rPr lang="zh-CN" altLang="en-US" sz="1600" dirty="0" smtClean="0">
                <a:solidFill>
                  <a:schemeClr val="tx1"/>
                </a:solidFill>
                <a:latin typeface="微软雅黑" pitchFamily="34" charset="-122"/>
                <a:ea typeface="微软雅黑" pitchFamily="34" charset="-122"/>
              </a:rPr>
              <a:t>采用模块化的堆栈式可控硅整流桥，更换可控硅元件快捷方便。</a:t>
            </a:r>
            <a:endParaRPr lang="en-US" altLang="zh-CN" sz="1600" dirty="0" smtClean="0">
              <a:solidFill>
                <a:schemeClr val="tx1"/>
              </a:solidFill>
              <a:latin typeface="微软雅黑" pitchFamily="34" charset="-122"/>
              <a:ea typeface="微软雅黑" pitchFamily="34" charset="-122"/>
            </a:endParaRPr>
          </a:p>
          <a:p>
            <a:pPr lvl="0">
              <a:lnSpc>
                <a:spcPct val="150000"/>
              </a:lnSpc>
            </a:pPr>
            <a:r>
              <a:rPr lang="zh-CN" altLang="en-US" dirty="0" smtClean="0">
                <a:solidFill>
                  <a:srgbClr val="000000"/>
                </a:solidFill>
                <a:latin typeface="微软雅黑" pitchFamily="34" charset="-122"/>
                <a:ea typeface="微软雅黑" pitchFamily="34" charset="-122"/>
                <a:cs typeface="宋体" pitchFamily="2" charset="-122"/>
              </a:rPr>
              <a:t>蒸发冷却设计方案：</a:t>
            </a:r>
            <a:endParaRPr lang="en-US" altLang="zh-CN" dirty="0" smtClean="0">
              <a:solidFill>
                <a:srgbClr val="000000"/>
              </a:solidFill>
              <a:latin typeface="微软雅黑" pitchFamily="34" charset="-122"/>
              <a:ea typeface="微软雅黑" pitchFamily="34" charset="-122"/>
              <a:cs typeface="宋体" pitchFamily="2" charset="-122"/>
            </a:endParaRPr>
          </a:p>
          <a:p>
            <a:pPr lvl="0">
              <a:lnSpc>
                <a:spcPct val="150000"/>
              </a:lnSpc>
              <a:buClr>
                <a:srgbClr val="FF0000"/>
              </a:buClr>
              <a:buFont typeface="Wingdings" pitchFamily="2" charset="2"/>
              <a:buChar char="l"/>
            </a:pPr>
            <a:r>
              <a:rPr lang="zh-CN" altLang="en-US" sz="1600" dirty="0" smtClean="0">
                <a:solidFill>
                  <a:srgbClr val="000000"/>
                </a:solidFill>
                <a:latin typeface="微软雅黑" pitchFamily="34" charset="-122"/>
                <a:ea typeface="微软雅黑" pitchFamily="34" charset="-122"/>
                <a:cs typeface="宋体" pitchFamily="2" charset="-122"/>
              </a:rPr>
              <a:t>采取壁挂式；</a:t>
            </a:r>
            <a:endParaRPr lang="zh-CN" altLang="en-US" sz="1600" dirty="0" smtClean="0">
              <a:solidFill>
                <a:schemeClr val="tx1"/>
              </a:solidFill>
              <a:latin typeface="微软雅黑" pitchFamily="34" charset="-122"/>
              <a:ea typeface="微软雅黑" pitchFamily="34" charset="-122"/>
              <a:cs typeface="宋体" pitchFamily="2" charset="-122"/>
            </a:endParaRPr>
          </a:p>
          <a:p>
            <a:pPr lvl="0" eaLnBrk="0" hangingPunct="0">
              <a:lnSpc>
                <a:spcPct val="150000"/>
              </a:lnSpc>
              <a:buClr>
                <a:srgbClr val="FF0000"/>
              </a:buClr>
              <a:buFont typeface="Wingdings" pitchFamily="2" charset="2"/>
              <a:buChar char="l"/>
            </a:pPr>
            <a:r>
              <a:rPr lang="zh-CN" altLang="en-US" sz="1600" dirty="0" smtClean="0">
                <a:solidFill>
                  <a:srgbClr val="000000"/>
                </a:solidFill>
                <a:latin typeface="微软雅黑" pitchFamily="34" charset="-122"/>
                <a:ea typeface="微软雅黑" pitchFamily="34" charset="-122"/>
                <a:cs typeface="宋体" pitchFamily="2" charset="-122"/>
              </a:rPr>
              <a:t>器件工作温度低。且不受外界温度的影响，具有较好的冷却效果；</a:t>
            </a:r>
            <a:endParaRPr lang="zh-CN" altLang="en-US" sz="1600" dirty="0" smtClean="0">
              <a:solidFill>
                <a:schemeClr val="tx1"/>
              </a:solidFill>
              <a:latin typeface="微软雅黑" pitchFamily="34" charset="-122"/>
              <a:ea typeface="微软雅黑" pitchFamily="34" charset="-122"/>
              <a:cs typeface="宋体" pitchFamily="2" charset="-122"/>
            </a:endParaRPr>
          </a:p>
          <a:p>
            <a:pPr lvl="0" eaLnBrk="0" hangingPunct="0">
              <a:lnSpc>
                <a:spcPct val="150000"/>
              </a:lnSpc>
              <a:buClr>
                <a:srgbClr val="FF0000"/>
              </a:buClr>
              <a:buFont typeface="Wingdings" pitchFamily="2" charset="2"/>
              <a:buChar char="l"/>
            </a:pPr>
            <a:r>
              <a:rPr lang="zh-CN" altLang="en-US" sz="1600" dirty="0" smtClean="0">
                <a:solidFill>
                  <a:srgbClr val="000000"/>
                </a:solidFill>
                <a:latin typeface="微软雅黑" pitchFamily="34" charset="-122"/>
                <a:ea typeface="微软雅黑" pitchFamily="34" charset="-122"/>
                <a:cs typeface="宋体" pitchFamily="2" charset="-122"/>
              </a:rPr>
              <a:t>由于去掉了风扇，减少了噪声；</a:t>
            </a:r>
            <a:endParaRPr lang="zh-CN" altLang="en-US" sz="1600" dirty="0" smtClean="0">
              <a:solidFill>
                <a:schemeClr val="tx1"/>
              </a:solidFill>
              <a:latin typeface="微软雅黑" pitchFamily="34" charset="-122"/>
              <a:ea typeface="微软雅黑" pitchFamily="34" charset="-122"/>
              <a:cs typeface="宋体" pitchFamily="2" charset="-122"/>
            </a:endParaRPr>
          </a:p>
          <a:p>
            <a:pPr lvl="0" eaLnBrk="0" hangingPunct="0">
              <a:lnSpc>
                <a:spcPct val="150000"/>
              </a:lnSpc>
              <a:buClr>
                <a:srgbClr val="FF0000"/>
              </a:buClr>
              <a:buFont typeface="Wingdings" pitchFamily="2" charset="2"/>
              <a:buChar char="l"/>
            </a:pPr>
            <a:r>
              <a:rPr lang="zh-CN" altLang="en-US" sz="1600" dirty="0" smtClean="0">
                <a:solidFill>
                  <a:srgbClr val="000000"/>
                </a:solidFill>
                <a:latin typeface="微软雅黑" pitchFamily="34" charset="-122"/>
                <a:ea typeface="微软雅黑" pitchFamily="34" charset="-122"/>
                <a:cs typeface="宋体" pitchFamily="2" charset="-122"/>
              </a:rPr>
              <a:t>可较好地满足变流系统对磁屏蔽的要求。</a:t>
            </a:r>
            <a:endParaRPr lang="en-US" altLang="zh-CN" sz="1600" dirty="0" smtClean="0">
              <a:solidFill>
                <a:schemeClr val="tx1"/>
              </a:solidFill>
              <a:latin typeface="微软雅黑" pitchFamily="34" charset="-122"/>
              <a:ea typeface="微软雅黑" pitchFamily="34" charset="-122"/>
            </a:endParaRPr>
          </a:p>
        </p:txBody>
      </p:sp>
      <p:pic>
        <p:nvPicPr>
          <p:cNvPr id="4" name="Picture 6"/>
          <p:cNvPicPr>
            <a:picLocks noChangeAspect="1" noChangeArrowheads="1"/>
          </p:cNvPicPr>
          <p:nvPr/>
        </p:nvPicPr>
        <p:blipFill>
          <a:blip r:embed="rId2"/>
          <a:srcRect/>
          <a:stretch>
            <a:fillRect/>
          </a:stretch>
        </p:blipFill>
        <p:spPr bwMode="auto">
          <a:xfrm>
            <a:off x="6786578" y="1214422"/>
            <a:ext cx="1714512" cy="2592018"/>
          </a:xfrm>
          <a:prstGeom prst="rect">
            <a:avLst/>
          </a:prstGeom>
          <a:ln>
            <a:noFill/>
          </a:ln>
          <a:effectLst>
            <a:softEdge rad="112500"/>
          </a:effectLst>
        </p:spPr>
      </p:pic>
      <p:sp>
        <p:nvSpPr>
          <p:cNvPr id="118785" name="Rectangle 1"/>
          <p:cNvSpPr>
            <a:spLocks noChangeArrowheads="1"/>
          </p:cNvSpPr>
          <p:nvPr/>
        </p:nvSpPr>
        <p:spPr bwMode="auto">
          <a:xfrm>
            <a:off x="285720" y="4429132"/>
            <a:ext cx="2038442" cy="1569370"/>
          </a:xfrm>
          <a:prstGeom prst="rect">
            <a:avLst/>
          </a:prstGeom>
          <a:noFill/>
          <a:ln w="9525">
            <a:noFill/>
            <a:miter lim="800000"/>
            <a:headEnd/>
            <a:tailEnd/>
          </a:ln>
          <a:effectLst/>
        </p:spPr>
        <p:txBody>
          <a:bodyPr vert="horz" wrap="none" lIns="1625088" tIns="736368" rIns="393576" bIns="17774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400" b="0" i="0" u="none" strike="noStrike" cap="none" normalizeH="0" baseline="0" dirty="0" smtClean="0">
                <a:ln>
                  <a:noFill/>
                </a:ln>
                <a:solidFill>
                  <a:srgbClr val="000000"/>
                </a:solidFill>
                <a:effectLst/>
                <a:latin typeface="Arial" pitchFamily="34" charset="0"/>
                <a:ea typeface="宋体" pitchFamily="2" charset="-122"/>
                <a:cs typeface="宋体" pitchFamily="2" charset="-122"/>
              </a:rPr>
              <a:t/>
            </a:r>
            <a:br>
              <a:rPr kumimoji="0" lang="zh-CN" altLang="en-US" sz="2400" b="0" i="0" u="none" strike="noStrike" cap="none" normalizeH="0" baseline="0" dirty="0" smtClean="0">
                <a:ln>
                  <a:noFill/>
                </a:ln>
                <a:solidFill>
                  <a:srgbClr val="000000"/>
                </a:solidFill>
                <a:effectLst/>
                <a:latin typeface="Arial" pitchFamily="34" charset="0"/>
                <a:ea typeface="宋体" pitchFamily="2" charset="-122"/>
                <a:cs typeface="宋体" pitchFamily="2" charset="-122"/>
              </a:rPr>
            </a:b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pic>
        <p:nvPicPr>
          <p:cNvPr id="118786" name="Picture 2"/>
          <p:cNvPicPr>
            <a:picLocks noChangeAspect="1" noChangeArrowheads="1"/>
          </p:cNvPicPr>
          <p:nvPr/>
        </p:nvPicPr>
        <p:blipFill>
          <a:blip r:embed="rId3"/>
          <a:srcRect/>
          <a:stretch>
            <a:fillRect/>
          </a:stretch>
        </p:blipFill>
        <p:spPr bwMode="auto">
          <a:xfrm>
            <a:off x="6858016" y="3929066"/>
            <a:ext cx="1383609" cy="2428868"/>
          </a:xfrm>
          <a:prstGeom prst="rect">
            <a:avLst/>
          </a:prstGeom>
          <a:ln>
            <a:noFill/>
          </a:ln>
          <a:effectLst>
            <a:outerShdw blurRad="292100" dist="139700" dir="2700000" algn="tl" rotWithShape="0">
              <a:srgbClr val="333333">
                <a:alpha val="65000"/>
              </a:srgbClr>
            </a:outerShdw>
          </a:effectLst>
        </p:spPr>
      </p:pic>
      <p:sp>
        <p:nvSpPr>
          <p:cNvPr id="8" name="矩形 7"/>
          <p:cNvSpPr/>
          <p:nvPr/>
        </p:nvSpPr>
        <p:spPr>
          <a:xfrm>
            <a:off x="5000628" y="214290"/>
            <a:ext cx="3416320" cy="523220"/>
          </a:xfrm>
          <a:prstGeom prst="rect">
            <a:avLst/>
          </a:prstGeom>
        </p:spPr>
        <p:txBody>
          <a:bodyPr wrap="none">
            <a:spAutoFit/>
          </a:bodyPr>
          <a:lstStyle/>
          <a:p>
            <a:r>
              <a:rPr lang="zh-CN" altLang="en-US" b="1" dirty="0" smtClean="0">
                <a:latin typeface="微软雅黑" pitchFamily="34" charset="-122"/>
                <a:ea typeface="微软雅黑" pitchFamily="34" charset="-122"/>
              </a:rPr>
              <a:t>技术难点及解决方案</a:t>
            </a:r>
            <a:endParaRPr lang="zh-CN" altLang="en-US" b="1"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9"/>
          <p:cNvSpPr>
            <a:spLocks noChangeArrowheads="1"/>
          </p:cNvSpPr>
          <p:nvPr/>
        </p:nvSpPr>
        <p:spPr bwMode="auto">
          <a:xfrm>
            <a:off x="285720" y="1142984"/>
            <a:ext cx="8429684" cy="1335750"/>
          </a:xfrm>
          <a:prstGeom prst="rect">
            <a:avLst/>
          </a:prstGeom>
          <a:noFill/>
          <a:ln w="9525">
            <a:noFill/>
            <a:miter lim="800000"/>
            <a:headEnd/>
            <a:tailEnd/>
          </a:ln>
        </p:spPr>
        <p:txBody>
          <a:bodyPr wrap="square">
            <a:spAutoFit/>
          </a:bodyPr>
          <a:lstStyle/>
          <a:p>
            <a:pPr>
              <a:spcBef>
                <a:spcPct val="20000"/>
              </a:spcBef>
            </a:pPr>
            <a:r>
              <a:rPr lang="zh-CN" altLang="en-US" dirty="0" smtClean="0">
                <a:solidFill>
                  <a:schemeClr val="tx1"/>
                </a:solidFill>
                <a:latin typeface="微软雅黑" pitchFamily="34" charset="-122"/>
                <a:ea typeface="微软雅黑" pitchFamily="34" charset="-122"/>
              </a:rPr>
              <a:t>样机整流柜设计采用</a:t>
            </a:r>
            <a:r>
              <a:rPr lang="zh-CN" altLang="en-GB" dirty="0" smtClean="0">
                <a:solidFill>
                  <a:schemeClr val="tx1"/>
                </a:solidFill>
                <a:latin typeface="微软雅黑" pitchFamily="34" charset="-122"/>
                <a:ea typeface="微软雅黑" pitchFamily="34" charset="-122"/>
              </a:rPr>
              <a:t>强迫风冷技术：</a:t>
            </a:r>
            <a:endParaRPr lang="en-US" altLang="zh-CN" dirty="0" smtClean="0">
              <a:solidFill>
                <a:schemeClr val="tx1"/>
              </a:solidFill>
              <a:latin typeface="微软雅黑" pitchFamily="34" charset="-122"/>
              <a:ea typeface="微软雅黑" pitchFamily="34" charset="-122"/>
            </a:endParaRPr>
          </a:p>
          <a:p>
            <a:pPr>
              <a:spcBef>
                <a:spcPct val="20000"/>
              </a:spcBef>
            </a:pPr>
            <a:r>
              <a:rPr lang="en-US" altLang="zh-CN" sz="2400" dirty="0" smtClean="0">
                <a:solidFill>
                  <a:schemeClr val="tx1"/>
                </a:solidFill>
                <a:latin typeface="微软雅黑" pitchFamily="34" charset="-122"/>
                <a:ea typeface="微软雅黑" pitchFamily="34" charset="-122"/>
              </a:rPr>
              <a:t>         </a:t>
            </a:r>
            <a:r>
              <a:rPr lang="zh-CN" altLang="en-GB" sz="2400" dirty="0" smtClean="0">
                <a:solidFill>
                  <a:srgbClr val="FF3300"/>
                </a:solidFill>
                <a:latin typeface="微软雅黑" pitchFamily="34" charset="-122"/>
                <a:ea typeface="微软雅黑" pitchFamily="34" charset="-122"/>
              </a:rPr>
              <a:t>大功率，高强度，并联风道，带刀闸</a:t>
            </a:r>
            <a:endParaRPr lang="zh-CN" altLang="en-US" sz="2400" dirty="0" smtClean="0">
              <a:solidFill>
                <a:srgbClr val="FF3300"/>
              </a:solidFill>
              <a:latin typeface="微软雅黑" pitchFamily="34" charset="-122"/>
              <a:ea typeface="微软雅黑" pitchFamily="34" charset="-122"/>
            </a:endParaRPr>
          </a:p>
          <a:p>
            <a:pPr>
              <a:spcBef>
                <a:spcPct val="20000"/>
              </a:spcBef>
            </a:pPr>
            <a:endParaRPr lang="en-US" altLang="zh-CN" sz="2000" b="1" dirty="0" smtClean="0">
              <a:solidFill>
                <a:schemeClr val="tx1"/>
              </a:solidFill>
              <a:latin typeface="黑体" pitchFamily="2" charset="-122"/>
              <a:ea typeface="黑体" pitchFamily="2" charset="-122"/>
            </a:endParaRPr>
          </a:p>
        </p:txBody>
      </p:sp>
      <p:sp>
        <p:nvSpPr>
          <p:cNvPr id="118785" name="Rectangle 1"/>
          <p:cNvSpPr>
            <a:spLocks noChangeArrowheads="1"/>
          </p:cNvSpPr>
          <p:nvPr/>
        </p:nvSpPr>
        <p:spPr bwMode="auto">
          <a:xfrm>
            <a:off x="285720" y="4429132"/>
            <a:ext cx="2038442" cy="1569370"/>
          </a:xfrm>
          <a:prstGeom prst="rect">
            <a:avLst/>
          </a:prstGeom>
          <a:noFill/>
          <a:ln w="9525">
            <a:noFill/>
            <a:miter lim="800000"/>
            <a:headEnd/>
            <a:tailEnd/>
          </a:ln>
          <a:effectLst/>
        </p:spPr>
        <p:txBody>
          <a:bodyPr vert="horz" wrap="none" lIns="1625088" tIns="736368" rIns="393576" bIns="17774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400" b="0" i="0" u="none" strike="noStrike" cap="none" normalizeH="0" baseline="0" dirty="0" smtClean="0">
                <a:ln>
                  <a:noFill/>
                </a:ln>
                <a:solidFill>
                  <a:srgbClr val="000000"/>
                </a:solidFill>
                <a:effectLst/>
                <a:latin typeface="Arial" pitchFamily="34" charset="0"/>
                <a:ea typeface="宋体" pitchFamily="2" charset="-122"/>
                <a:cs typeface="宋体" pitchFamily="2" charset="-122"/>
              </a:rPr>
              <a:t/>
            </a:r>
            <a:br>
              <a:rPr kumimoji="0" lang="zh-CN" altLang="en-US" sz="2400" b="0" i="0" u="none" strike="noStrike" cap="none" normalizeH="0" baseline="0" dirty="0" smtClean="0">
                <a:ln>
                  <a:noFill/>
                </a:ln>
                <a:solidFill>
                  <a:srgbClr val="000000"/>
                </a:solidFill>
                <a:effectLst/>
                <a:latin typeface="Arial" pitchFamily="34" charset="0"/>
                <a:ea typeface="宋体" pitchFamily="2" charset="-122"/>
                <a:cs typeface="宋体" pitchFamily="2" charset="-122"/>
              </a:rPr>
            </a:b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pic>
        <p:nvPicPr>
          <p:cNvPr id="9" name="Picture 4" descr="核电功率柜2"/>
          <p:cNvPicPr>
            <a:picLocks noChangeAspect="1" noChangeArrowheads="1"/>
          </p:cNvPicPr>
          <p:nvPr/>
        </p:nvPicPr>
        <p:blipFill>
          <a:blip r:embed="rId2"/>
          <a:srcRect/>
          <a:stretch>
            <a:fillRect/>
          </a:stretch>
        </p:blipFill>
        <p:spPr bwMode="auto">
          <a:xfrm>
            <a:off x="5786446" y="2000240"/>
            <a:ext cx="2863850" cy="4652962"/>
          </a:xfrm>
          <a:prstGeom prst="rect">
            <a:avLst/>
          </a:prstGeom>
          <a:noFill/>
          <a:ln w="9525">
            <a:noFill/>
            <a:miter lim="800000"/>
            <a:headEnd/>
            <a:tailEnd/>
          </a:ln>
        </p:spPr>
      </p:pic>
      <p:sp>
        <p:nvSpPr>
          <p:cNvPr id="12" name="Rectangle 9"/>
          <p:cNvSpPr>
            <a:spLocks noChangeArrowheads="1"/>
          </p:cNvSpPr>
          <p:nvPr/>
        </p:nvSpPr>
        <p:spPr bwMode="auto">
          <a:xfrm>
            <a:off x="642910" y="2500306"/>
            <a:ext cx="4500594" cy="2776145"/>
          </a:xfrm>
          <a:prstGeom prst="rect">
            <a:avLst/>
          </a:prstGeom>
          <a:noFill/>
          <a:ln w="9525">
            <a:noFill/>
            <a:miter lim="800000"/>
            <a:headEnd/>
            <a:tailEnd/>
          </a:ln>
        </p:spPr>
        <p:txBody>
          <a:bodyPr wrap="square">
            <a:spAutoFit/>
          </a:bodyPr>
          <a:lstStyle/>
          <a:p>
            <a:pPr>
              <a:lnSpc>
                <a:spcPct val="150000"/>
              </a:lnSpc>
              <a:spcBef>
                <a:spcPct val="20000"/>
              </a:spcBef>
              <a:buClr>
                <a:srgbClr val="FF0000"/>
              </a:buClr>
              <a:buFont typeface="Wingdings" pitchFamily="2" charset="2"/>
              <a:buChar char="l"/>
            </a:pPr>
            <a:r>
              <a:rPr lang="zh-CN" altLang="en-US" sz="1600" dirty="0" smtClean="0">
                <a:solidFill>
                  <a:schemeClr val="tx1"/>
                </a:solidFill>
                <a:latin typeface="微软雅黑" pitchFamily="34" charset="-122"/>
                <a:ea typeface="微软雅黑" pitchFamily="34" charset="-122"/>
              </a:rPr>
              <a:t>整流柜设计冗余原则：退出</a:t>
            </a:r>
            <a:r>
              <a:rPr lang="en-US" altLang="zh-CN" sz="1600" dirty="0" smtClean="0">
                <a:solidFill>
                  <a:schemeClr val="tx1"/>
                </a:solidFill>
                <a:latin typeface="微软雅黑" pitchFamily="34" charset="-122"/>
                <a:ea typeface="微软雅黑" pitchFamily="34" charset="-122"/>
              </a:rPr>
              <a:t>2</a:t>
            </a:r>
            <a:r>
              <a:rPr lang="zh-CN" altLang="en-US" sz="1600" dirty="0" smtClean="0">
                <a:solidFill>
                  <a:schemeClr val="tx1"/>
                </a:solidFill>
                <a:latin typeface="微软雅黑" pitchFamily="34" charset="-122"/>
                <a:ea typeface="微软雅黑" pitchFamily="34" charset="-122"/>
              </a:rPr>
              <a:t>柜满足各种工况（含强励），在退出</a:t>
            </a:r>
            <a:r>
              <a:rPr lang="en-US" altLang="zh-CN" sz="1600" dirty="0" smtClean="0">
                <a:solidFill>
                  <a:schemeClr val="tx1"/>
                </a:solidFill>
                <a:latin typeface="微软雅黑" pitchFamily="34" charset="-122"/>
                <a:ea typeface="微软雅黑" pitchFamily="34" charset="-122"/>
              </a:rPr>
              <a:t>3</a:t>
            </a:r>
            <a:r>
              <a:rPr lang="zh-CN" altLang="en-US" sz="1600" dirty="0" smtClean="0">
                <a:solidFill>
                  <a:schemeClr val="tx1"/>
                </a:solidFill>
                <a:latin typeface="微软雅黑" pitchFamily="34" charset="-122"/>
                <a:ea typeface="微软雅黑" pitchFamily="34" charset="-122"/>
              </a:rPr>
              <a:t>柜情况下满足</a:t>
            </a:r>
            <a:r>
              <a:rPr lang="en-US" altLang="en-US" sz="1600" dirty="0" smtClean="0">
                <a:solidFill>
                  <a:schemeClr val="tx1"/>
                </a:solidFill>
                <a:latin typeface="微软雅黑" pitchFamily="34" charset="-122"/>
                <a:ea typeface="微软雅黑" pitchFamily="34" charset="-122"/>
              </a:rPr>
              <a:t>1.1</a:t>
            </a:r>
            <a:r>
              <a:rPr lang="zh-CN" altLang="en-US" sz="1600" dirty="0" smtClean="0">
                <a:solidFill>
                  <a:schemeClr val="tx1"/>
                </a:solidFill>
                <a:latin typeface="微软雅黑" pitchFamily="34" charset="-122"/>
                <a:ea typeface="微软雅黑" pitchFamily="34" charset="-122"/>
              </a:rPr>
              <a:t>倍额定励磁电流长期运行；</a:t>
            </a:r>
            <a:endParaRPr lang="en-US" altLang="zh-CN" sz="1600" dirty="0" smtClean="0">
              <a:solidFill>
                <a:schemeClr val="tx1"/>
              </a:solidFill>
              <a:latin typeface="微软雅黑" pitchFamily="34" charset="-122"/>
              <a:ea typeface="微软雅黑" pitchFamily="34" charset="-122"/>
            </a:endParaRPr>
          </a:p>
          <a:p>
            <a:pPr>
              <a:lnSpc>
                <a:spcPct val="150000"/>
              </a:lnSpc>
              <a:spcBef>
                <a:spcPct val="20000"/>
              </a:spcBef>
              <a:buClr>
                <a:srgbClr val="FF0000"/>
              </a:buClr>
              <a:buFont typeface="Wingdings" pitchFamily="2" charset="2"/>
              <a:buChar char="l"/>
            </a:pPr>
            <a:r>
              <a:rPr lang="zh-CN" altLang="en-US" sz="1600" dirty="0" smtClean="0">
                <a:solidFill>
                  <a:schemeClr val="tx1"/>
                </a:solidFill>
                <a:latin typeface="微软雅黑" pitchFamily="34" charset="-122"/>
                <a:ea typeface="微软雅黑" pitchFamily="34" charset="-122"/>
              </a:rPr>
              <a:t>整流柜单柜额定电流：</a:t>
            </a:r>
            <a:r>
              <a:rPr lang="en-US" altLang="zh-CN" sz="1600" dirty="0" smtClean="0">
                <a:solidFill>
                  <a:schemeClr val="tx1"/>
                </a:solidFill>
                <a:latin typeface="微软雅黑" pitchFamily="34" charset="-122"/>
                <a:ea typeface="微软雅黑" pitchFamily="34" charset="-122"/>
              </a:rPr>
              <a:t>DC 3000A ,</a:t>
            </a:r>
            <a:r>
              <a:rPr lang="zh-CN" altLang="en-US" sz="1600" dirty="0" smtClean="0">
                <a:solidFill>
                  <a:schemeClr val="tx1"/>
                </a:solidFill>
                <a:latin typeface="微软雅黑" pitchFamily="34" charset="-122"/>
                <a:ea typeface="微软雅黑" pitchFamily="34" charset="-122"/>
              </a:rPr>
              <a:t>额定输入电压 </a:t>
            </a:r>
            <a:r>
              <a:rPr lang="en-US" altLang="zh-CN" sz="1600" dirty="0" smtClean="0">
                <a:solidFill>
                  <a:schemeClr val="tx1"/>
                </a:solidFill>
                <a:latin typeface="微软雅黑" pitchFamily="34" charset="-122"/>
                <a:ea typeface="微软雅黑" pitchFamily="34" charset="-122"/>
              </a:rPr>
              <a:t>AC 1300V</a:t>
            </a:r>
            <a:r>
              <a:rPr lang="zh-CN" altLang="en-US" sz="1600" dirty="0" smtClean="0">
                <a:solidFill>
                  <a:schemeClr val="tx1"/>
                </a:solidFill>
                <a:latin typeface="微软雅黑" pitchFamily="34" charset="-122"/>
                <a:ea typeface="微软雅黑" pitchFamily="34" charset="-122"/>
              </a:rPr>
              <a:t>，短时输出能力：</a:t>
            </a:r>
            <a:r>
              <a:rPr lang="en-US" altLang="zh-CN" sz="1600" dirty="0" smtClean="0">
                <a:solidFill>
                  <a:schemeClr val="tx1"/>
                </a:solidFill>
                <a:latin typeface="微软雅黑" pitchFamily="34" charset="-122"/>
                <a:ea typeface="微软雅黑" pitchFamily="34" charset="-122"/>
              </a:rPr>
              <a:t>4500A/30s</a:t>
            </a:r>
            <a:r>
              <a:rPr lang="zh-CN" altLang="en-US" sz="1600" dirty="0" smtClean="0">
                <a:solidFill>
                  <a:schemeClr val="tx1"/>
                </a:solidFill>
                <a:latin typeface="微软雅黑" pitchFamily="34" charset="-122"/>
                <a:ea typeface="微软雅黑" pitchFamily="34" charset="-122"/>
              </a:rPr>
              <a:t>；</a:t>
            </a:r>
            <a:endParaRPr lang="en-US" altLang="zh-CN" sz="1600" dirty="0" smtClean="0">
              <a:solidFill>
                <a:schemeClr val="tx1"/>
              </a:solidFill>
              <a:latin typeface="微软雅黑" pitchFamily="34" charset="-122"/>
              <a:ea typeface="微软雅黑" pitchFamily="34" charset="-122"/>
            </a:endParaRPr>
          </a:p>
          <a:p>
            <a:pPr>
              <a:lnSpc>
                <a:spcPct val="150000"/>
              </a:lnSpc>
              <a:spcBef>
                <a:spcPct val="20000"/>
              </a:spcBef>
              <a:buClr>
                <a:srgbClr val="FF0000"/>
              </a:buClr>
              <a:buFont typeface="Wingdings" pitchFamily="2" charset="2"/>
              <a:buChar char="l"/>
            </a:pPr>
            <a:r>
              <a:rPr lang="zh-CN" altLang="en-US" sz="1600" dirty="0" smtClean="0">
                <a:solidFill>
                  <a:schemeClr val="tx1"/>
                </a:solidFill>
                <a:latin typeface="微软雅黑" pitchFamily="34" charset="-122"/>
                <a:ea typeface="微软雅黑" pitchFamily="34" charset="-122"/>
              </a:rPr>
              <a:t>采用模块化的堆栈式可控硅整流桥，散热器为铜材料，散热效果好。</a:t>
            </a:r>
            <a:endParaRPr lang="en-US" altLang="zh-CN" sz="1600" dirty="0" smtClean="0">
              <a:solidFill>
                <a:schemeClr val="tx1"/>
              </a:solidFill>
              <a:latin typeface="微软雅黑" pitchFamily="34" charset="-122"/>
              <a:ea typeface="微软雅黑" pitchFamily="34" charset="-122"/>
            </a:endParaRPr>
          </a:p>
        </p:txBody>
      </p:sp>
      <p:sp>
        <p:nvSpPr>
          <p:cNvPr id="8" name="矩形 7"/>
          <p:cNvSpPr/>
          <p:nvPr/>
        </p:nvSpPr>
        <p:spPr>
          <a:xfrm>
            <a:off x="5000628" y="214290"/>
            <a:ext cx="3416320" cy="523220"/>
          </a:xfrm>
          <a:prstGeom prst="rect">
            <a:avLst/>
          </a:prstGeom>
        </p:spPr>
        <p:txBody>
          <a:bodyPr wrap="none">
            <a:spAutoFit/>
          </a:bodyPr>
          <a:lstStyle/>
          <a:p>
            <a:r>
              <a:rPr lang="zh-CN" altLang="en-US" b="1" dirty="0" smtClean="0">
                <a:latin typeface="微软雅黑" pitchFamily="34" charset="-122"/>
                <a:ea typeface="微软雅黑" pitchFamily="34" charset="-122"/>
              </a:rPr>
              <a:t>技术难点及解决方案</a:t>
            </a:r>
            <a:endParaRPr lang="zh-CN" altLang="en-US" b="1"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图片 28"/>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939800"/>
            <a:ext cx="9144000" cy="1227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 name="Rectangle 11"/>
          <p:cNvSpPr>
            <a:spLocks noChangeArrowheads="1"/>
          </p:cNvSpPr>
          <p:nvPr/>
        </p:nvSpPr>
        <p:spPr bwMode="gray">
          <a:xfrm>
            <a:off x="2428861" y="1341438"/>
            <a:ext cx="6270640" cy="515926"/>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zh-CN" altLang="en-US" b="1" dirty="0" smtClean="0">
                <a:solidFill>
                  <a:schemeClr val="tx1"/>
                </a:solidFill>
                <a:latin typeface="微软雅黑" pitchFamily="34" charset="-122"/>
                <a:ea typeface="微软雅黑" pitchFamily="34" charset="-122"/>
              </a:rPr>
              <a:t>大功率可控硅整流柜的结构：</a:t>
            </a:r>
            <a:endParaRPr lang="zh-CN" altLang="en-US" b="1" noProof="1">
              <a:solidFill>
                <a:srgbClr val="0070C0"/>
              </a:solidFill>
              <a:latin typeface="微软雅黑" pitchFamily="34" charset="-122"/>
              <a:ea typeface="微软雅黑" pitchFamily="34" charset="-122"/>
              <a:cs typeface="Arial" charset="0"/>
            </a:endParaRPr>
          </a:p>
        </p:txBody>
      </p:sp>
      <p:sp>
        <p:nvSpPr>
          <p:cNvPr id="50" name="Rectangle 5"/>
          <p:cNvSpPr>
            <a:spLocks noChangeArrowheads="1"/>
          </p:cNvSpPr>
          <p:nvPr/>
        </p:nvSpPr>
        <p:spPr bwMode="gray">
          <a:xfrm>
            <a:off x="2500298" y="1928802"/>
            <a:ext cx="6270640" cy="4308486"/>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719138" indent="-342900">
              <a:lnSpc>
                <a:spcPct val="150000"/>
              </a:lnSpc>
              <a:defRPr/>
            </a:pPr>
            <a:r>
              <a:rPr lang="zh-CN" altLang="en-US" sz="2400" dirty="0" smtClean="0">
                <a:solidFill>
                  <a:srgbClr val="FF0000"/>
                </a:solidFill>
                <a:latin typeface="微软雅黑" pitchFamily="34" charset="-122"/>
                <a:ea typeface="微软雅黑" pitchFamily="34" charset="-122"/>
              </a:rPr>
              <a:t>模块化可控硅整流桥</a:t>
            </a:r>
            <a:endParaRPr kumimoji="1" lang="en-US" altLang="zh-CN" sz="2400" b="1" dirty="0">
              <a:solidFill>
                <a:srgbClr val="FF0000"/>
              </a:solidFill>
              <a:latin typeface="微软雅黑" pitchFamily="34" charset="-122"/>
              <a:ea typeface="微软雅黑" pitchFamily="34" charset="-122"/>
            </a:endParaRPr>
          </a:p>
        </p:txBody>
      </p:sp>
      <p:grpSp>
        <p:nvGrpSpPr>
          <p:cNvPr id="2" name="Group 8"/>
          <p:cNvGrpSpPr>
            <a:grpSpLocks/>
          </p:cNvGrpSpPr>
          <p:nvPr/>
        </p:nvGrpSpPr>
        <p:grpSpPr bwMode="auto">
          <a:xfrm>
            <a:off x="0" y="1341438"/>
            <a:ext cx="1482725" cy="1482725"/>
            <a:chOff x="1166" y="1342"/>
            <a:chExt cx="934" cy="934"/>
          </a:xfrm>
        </p:grpSpPr>
        <p:grpSp>
          <p:nvGrpSpPr>
            <p:cNvPr id="3" name="Group 9"/>
            <p:cNvGrpSpPr>
              <a:grpSpLocks/>
            </p:cNvGrpSpPr>
            <p:nvPr/>
          </p:nvGrpSpPr>
          <p:grpSpPr bwMode="auto">
            <a:xfrm>
              <a:off x="1162" y="1338"/>
              <a:ext cx="934" cy="934"/>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54345" name="Freeform 11"/>
                <p:cNvSpPr>
                  <a:spLocks/>
                </p:cNvSpPr>
                <p:nvPr/>
              </p:nvSpPr>
              <p:spPr bwMode="gray">
                <a:xfrm>
                  <a:off x="2866" y="1599"/>
                  <a:ext cx="1160" cy="1752"/>
                </a:xfrm>
                <a:custGeom>
                  <a:avLst/>
                  <a:gdLst>
                    <a:gd name="T0" fmla="*/ 13127462 w 794"/>
                    <a:gd name="T1" fmla="*/ 170100 h 1200"/>
                    <a:gd name="T2" fmla="*/ 11479599 w 794"/>
                    <a:gd name="T3" fmla="*/ 1111797 h 1200"/>
                    <a:gd name="T4" fmla="*/ 11418145 w 794"/>
                    <a:gd name="T5" fmla="*/ 1064724 h 1200"/>
                    <a:gd name="T6" fmla="*/ 11300538 w 794"/>
                    <a:gd name="T7" fmla="*/ 746324 h 1200"/>
                    <a:gd name="T8" fmla="*/ 11246430 w 794"/>
                    <a:gd name="T9" fmla="*/ 362585 h 1200"/>
                    <a:gd name="T10" fmla="*/ 10458612 w 794"/>
                    <a:gd name="T11" fmla="*/ 155620 h 1200"/>
                    <a:gd name="T12" fmla="*/ 10255983 w 794"/>
                    <a:gd name="T13" fmla="*/ 922343 h 1200"/>
                    <a:gd name="T14" fmla="*/ 10548584 w 794"/>
                    <a:gd name="T15" fmla="*/ 1167639 h 1200"/>
                    <a:gd name="T16" fmla="*/ 10548584 w 794"/>
                    <a:gd name="T17" fmla="*/ 1167639 h 1200"/>
                    <a:gd name="T18" fmla="*/ 10766436 w 794"/>
                    <a:gd name="T19" fmla="*/ 1427499 h 1200"/>
                    <a:gd name="T20" fmla="*/ 10766436 w 794"/>
                    <a:gd name="T21" fmla="*/ 1507240 h 1200"/>
                    <a:gd name="T22" fmla="*/ 9096814 w 794"/>
                    <a:gd name="T23" fmla="*/ 2451200 h 1200"/>
                    <a:gd name="T24" fmla="*/ 10510500 w 794"/>
                    <a:gd name="T25" fmla="*/ 7616306 h 1200"/>
                    <a:gd name="T26" fmla="*/ 9096814 w 794"/>
                    <a:gd name="T27" fmla="*/ 12762678 h 1200"/>
                    <a:gd name="T28" fmla="*/ 0 w 794"/>
                    <a:gd name="T29" fmla="*/ 17948035 h 1200"/>
                    <a:gd name="T30" fmla="*/ 0 w 794"/>
                    <a:gd name="T31" fmla="*/ 19643936 h 1200"/>
                    <a:gd name="T32" fmla="*/ 0 w 794"/>
                    <a:gd name="T33" fmla="*/ 19851653 h 1200"/>
                    <a:gd name="T34" fmla="*/ 81146 w 794"/>
                    <a:gd name="T35" fmla="*/ 19889251 h 1200"/>
                    <a:gd name="T36" fmla="*/ 424730 w 794"/>
                    <a:gd name="T37" fmla="*/ 19805797 h 1200"/>
                    <a:gd name="T38" fmla="*/ 424730 w 794"/>
                    <a:gd name="T39" fmla="*/ 19805797 h 1200"/>
                    <a:gd name="T40" fmla="*/ 796017 w 794"/>
                    <a:gd name="T41" fmla="*/ 19681942 h 1200"/>
                    <a:gd name="T42" fmla="*/ 1356786 w 794"/>
                    <a:gd name="T43" fmla="*/ 20230015 h 1200"/>
                    <a:gd name="T44" fmla="*/ 796017 w 794"/>
                    <a:gd name="T45" fmla="*/ 20831604 h 1200"/>
                    <a:gd name="T46" fmla="*/ 424730 w 794"/>
                    <a:gd name="T47" fmla="*/ 20676050 h 1200"/>
                    <a:gd name="T48" fmla="*/ 81146 w 794"/>
                    <a:gd name="T49" fmla="*/ 20621400 h 1200"/>
                    <a:gd name="T50" fmla="*/ 0 w 794"/>
                    <a:gd name="T51" fmla="*/ 20641384 h 1200"/>
                    <a:gd name="T52" fmla="*/ 0 w 794"/>
                    <a:gd name="T53" fmla="*/ 20790070 h 1200"/>
                    <a:gd name="T54" fmla="*/ 0 w 794"/>
                    <a:gd name="T55" fmla="*/ 22510522 h 1200"/>
                    <a:gd name="T56" fmla="*/ 13127462 w 794"/>
                    <a:gd name="T57" fmla="*/ 15055905 h 1200"/>
                    <a:gd name="T58" fmla="*/ 15148865 w 794"/>
                    <a:gd name="T59" fmla="*/ 7616306 h 1200"/>
                    <a:gd name="T60" fmla="*/ 13127462 w 794"/>
                    <a:gd name="T61" fmla="*/ 170100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zh-CN" altLang="en-US"/>
                </a:p>
              </p:txBody>
            </p:sp>
            <p:sp>
              <p:nvSpPr>
                <p:cNvPr id="54346" name="Freeform 12"/>
                <p:cNvSpPr>
                  <a:spLocks/>
                </p:cNvSpPr>
                <p:nvPr/>
              </p:nvSpPr>
              <p:spPr bwMode="gray">
                <a:xfrm>
                  <a:off x="1710" y="1612"/>
                  <a:ext cx="1262" cy="1739"/>
                </a:xfrm>
                <a:custGeom>
                  <a:avLst/>
                  <a:gdLst>
                    <a:gd name="T0" fmla="*/ 15847765 w 864"/>
                    <a:gd name="T1" fmla="*/ 19556719 h 1191"/>
                    <a:gd name="T2" fmla="*/ 15463813 w 864"/>
                    <a:gd name="T3" fmla="*/ 19685279 h 1191"/>
                    <a:gd name="T4" fmla="*/ 15463813 w 864"/>
                    <a:gd name="T5" fmla="*/ 19685279 h 1191"/>
                    <a:gd name="T6" fmla="*/ 15121601 w 864"/>
                    <a:gd name="T7" fmla="*/ 19758635 h 1191"/>
                    <a:gd name="T8" fmla="*/ 15042083 w 864"/>
                    <a:gd name="T9" fmla="*/ 19721455 h 1191"/>
                    <a:gd name="T10" fmla="*/ 15042083 w 864"/>
                    <a:gd name="T11" fmla="*/ 19523872 h 1191"/>
                    <a:gd name="T12" fmla="*/ 15042083 w 864"/>
                    <a:gd name="T13" fmla="*/ 17820815 h 1191"/>
                    <a:gd name="T14" fmla="*/ 6010608 w 864"/>
                    <a:gd name="T15" fmla="*/ 12626350 h 1191"/>
                    <a:gd name="T16" fmla="*/ 4614597 w 864"/>
                    <a:gd name="T17" fmla="*/ 7467450 h 1191"/>
                    <a:gd name="T18" fmla="*/ 6010608 w 864"/>
                    <a:gd name="T19" fmla="*/ 2294561 h 1191"/>
                    <a:gd name="T20" fmla="*/ 4378711 w 864"/>
                    <a:gd name="T21" fmla="*/ 1377749 h 1191"/>
                    <a:gd name="T22" fmla="*/ 4324118 w 864"/>
                    <a:gd name="T23" fmla="*/ 1420379 h 1191"/>
                    <a:gd name="T24" fmla="*/ 4193615 w 864"/>
                    <a:gd name="T25" fmla="*/ 1728464 h 1191"/>
                    <a:gd name="T26" fmla="*/ 4193615 w 864"/>
                    <a:gd name="T27" fmla="*/ 1728464 h 1191"/>
                    <a:gd name="T28" fmla="*/ 4127105 w 864"/>
                    <a:gd name="T29" fmla="*/ 2127898 h 1191"/>
                    <a:gd name="T30" fmla="*/ 3359427 w 864"/>
                    <a:gd name="T31" fmla="*/ 2319503 h 1191"/>
                    <a:gd name="T32" fmla="*/ 3141732 w 864"/>
                    <a:gd name="T33" fmla="*/ 1546390 h 1191"/>
                    <a:gd name="T34" fmla="*/ 3458000 w 864"/>
                    <a:gd name="T35" fmla="*/ 1298563 h 1191"/>
                    <a:gd name="T36" fmla="*/ 3673680 w 864"/>
                    <a:gd name="T37" fmla="*/ 1033600 h 1191"/>
                    <a:gd name="T38" fmla="*/ 3673680 w 864"/>
                    <a:gd name="T39" fmla="*/ 953476 h 1191"/>
                    <a:gd name="T40" fmla="*/ 2009202 w 864"/>
                    <a:gd name="T41" fmla="*/ 0 h 1191"/>
                    <a:gd name="T42" fmla="*/ 0 w 864"/>
                    <a:gd name="T43" fmla="*/ 7467450 h 1191"/>
                    <a:gd name="T44" fmla="*/ 2009202 w 864"/>
                    <a:gd name="T45" fmla="*/ 14920766 h 1191"/>
                    <a:gd name="T46" fmla="*/ 15042083 w 864"/>
                    <a:gd name="T47" fmla="*/ 22386519 h 1191"/>
                    <a:gd name="T48" fmla="*/ 15042083 w 864"/>
                    <a:gd name="T49" fmla="*/ 20656666 h 1191"/>
                    <a:gd name="T50" fmla="*/ 15042083 w 864"/>
                    <a:gd name="T51" fmla="*/ 20517990 h 1191"/>
                    <a:gd name="T52" fmla="*/ 15121601 w 864"/>
                    <a:gd name="T53" fmla="*/ 20500468 h 1191"/>
                    <a:gd name="T54" fmla="*/ 15463813 w 864"/>
                    <a:gd name="T55" fmla="*/ 20540254 h 1191"/>
                    <a:gd name="T56" fmla="*/ 15847765 w 864"/>
                    <a:gd name="T57" fmla="*/ 20699710 h 1191"/>
                    <a:gd name="T58" fmla="*/ 16390764 w 864"/>
                    <a:gd name="T59" fmla="*/ 20115453 h 1191"/>
                    <a:gd name="T60" fmla="*/ 15847765 w 864"/>
                    <a:gd name="T61" fmla="*/ 195567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zh-CN" altLang="en-US"/>
                </a:p>
              </p:txBody>
            </p:sp>
            <p:sp>
              <p:nvSpPr>
                <p:cNvPr id="54347" name="Freeform 13"/>
                <p:cNvSpPr>
                  <a:spLocks/>
                </p:cNvSpPr>
                <p:nvPr/>
              </p:nvSpPr>
              <p:spPr bwMode="gray">
                <a:xfrm>
                  <a:off x="1862" y="1035"/>
                  <a:ext cx="2010" cy="768"/>
                </a:xfrm>
                <a:custGeom>
                  <a:avLst/>
                  <a:gdLst>
                    <a:gd name="T0" fmla="*/ 22557653 w 1375"/>
                    <a:gd name="T1" fmla="*/ 9258948 h 527"/>
                    <a:gd name="T2" fmla="*/ 24252192 w 1375"/>
                    <a:gd name="T3" fmla="*/ 8351654 h 527"/>
                    <a:gd name="T4" fmla="*/ 24252192 w 1375"/>
                    <a:gd name="T5" fmla="*/ 8284548 h 527"/>
                    <a:gd name="T6" fmla="*/ 24026032 w 1375"/>
                    <a:gd name="T7" fmla="*/ 8023643 h 527"/>
                    <a:gd name="T8" fmla="*/ 24026032 w 1375"/>
                    <a:gd name="T9" fmla="*/ 8023643 h 527"/>
                    <a:gd name="T10" fmla="*/ 23711893 w 1375"/>
                    <a:gd name="T11" fmla="*/ 7784727 h 527"/>
                    <a:gd name="T12" fmla="*/ 23931201 w 1375"/>
                    <a:gd name="T13" fmla="*/ 7064451 h 527"/>
                    <a:gd name="T14" fmla="*/ 24712823 w 1375"/>
                    <a:gd name="T15" fmla="*/ 7264469 h 527"/>
                    <a:gd name="T16" fmla="*/ 24788954 w 1375"/>
                    <a:gd name="T17" fmla="*/ 7626277 h 527"/>
                    <a:gd name="T18" fmla="*/ 24887750 w 1375"/>
                    <a:gd name="T19" fmla="*/ 7934999 h 527"/>
                    <a:gd name="T20" fmla="*/ 24969752 w 1375"/>
                    <a:gd name="T21" fmla="*/ 7971274 h 527"/>
                    <a:gd name="T22" fmla="*/ 26642141 w 1375"/>
                    <a:gd name="T23" fmla="*/ 7082487 h 527"/>
                    <a:gd name="T24" fmla="*/ 13310768 w 1375"/>
                    <a:gd name="T25" fmla="*/ 0 h 527"/>
                    <a:gd name="T26" fmla="*/ 0 w 1375"/>
                    <a:gd name="T27" fmla="*/ 7082487 h 527"/>
                    <a:gd name="T28" fmla="*/ 1709839 w 1375"/>
                    <a:gd name="T29" fmla="*/ 7986995 h 527"/>
                    <a:gd name="T30" fmla="*/ 1709839 w 1375"/>
                    <a:gd name="T31" fmla="*/ 8059820 h 527"/>
                    <a:gd name="T32" fmla="*/ 1469868 w 1375"/>
                    <a:gd name="T33" fmla="*/ 8320835 h 527"/>
                    <a:gd name="T34" fmla="*/ 1169666 w 1375"/>
                    <a:gd name="T35" fmla="*/ 8553700 h 527"/>
                    <a:gd name="T36" fmla="*/ 1378684 w 1375"/>
                    <a:gd name="T37" fmla="*/ 9273277 h 527"/>
                    <a:gd name="T38" fmla="*/ 2176061 w 1375"/>
                    <a:gd name="T39" fmla="*/ 9098044 h 527"/>
                    <a:gd name="T40" fmla="*/ 2231505 w 1375"/>
                    <a:gd name="T41" fmla="*/ 8726140 h 527"/>
                    <a:gd name="T42" fmla="*/ 2231505 w 1375"/>
                    <a:gd name="T43" fmla="*/ 8726140 h 527"/>
                    <a:gd name="T44" fmla="*/ 2355425 w 1375"/>
                    <a:gd name="T45" fmla="*/ 8415688 h 527"/>
                    <a:gd name="T46" fmla="*/ 2432047 w 1375"/>
                    <a:gd name="T47" fmla="*/ 8374796 h 527"/>
                    <a:gd name="T48" fmla="*/ 4079519 w 1375"/>
                    <a:gd name="T49" fmla="*/ 9258948 h 527"/>
                    <a:gd name="T50" fmla="*/ 13310768 w 1375"/>
                    <a:gd name="T51" fmla="*/ 4343536 h 527"/>
                    <a:gd name="T52" fmla="*/ 22557653 w 1375"/>
                    <a:gd name="T53" fmla="*/ 925894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zh-CN" altLang="en-US"/>
                </a:p>
              </p:txBody>
            </p:sp>
          </p:grpSp>
          <p:grpSp>
            <p:nvGrpSpPr>
              <p:cNvPr id="5" name="Group 14"/>
              <p:cNvGrpSpPr>
                <a:grpSpLocks/>
              </p:cNvGrpSpPr>
              <p:nvPr/>
            </p:nvGrpSpPr>
            <p:grpSpPr bwMode="auto">
              <a:xfrm rot="7200000">
                <a:off x="2059" y="1386"/>
                <a:ext cx="1616" cy="1614"/>
                <a:chOff x="2060" y="1387"/>
                <a:chExt cx="1616" cy="1614"/>
              </a:xfrm>
            </p:grpSpPr>
            <p:sp>
              <p:nvSpPr>
                <p:cNvPr id="54342" name="Freeform 15"/>
                <p:cNvSpPr>
                  <a:spLocks/>
                </p:cNvSpPr>
                <p:nvPr/>
              </p:nvSpPr>
              <p:spPr bwMode="gray">
                <a:xfrm>
                  <a:off x="2060" y="1387"/>
                  <a:ext cx="808" cy="1225"/>
                </a:xfrm>
                <a:custGeom>
                  <a:avLst/>
                  <a:gdLst>
                    <a:gd name="T0" fmla="*/ 12125480 w 550"/>
                    <a:gd name="T1" fmla="*/ 2720265 h 836"/>
                    <a:gd name="T2" fmla="*/ 12064049 w 550"/>
                    <a:gd name="T3" fmla="*/ 2663220 h 836"/>
                    <a:gd name="T4" fmla="*/ 11652081 w 550"/>
                    <a:gd name="T5" fmla="*/ 2747046 h 836"/>
                    <a:gd name="T6" fmla="*/ 11652081 w 550"/>
                    <a:gd name="T7" fmla="*/ 2747046 h 836"/>
                    <a:gd name="T8" fmla="*/ 11227960 w 550"/>
                    <a:gd name="T9" fmla="*/ 2911835 h 836"/>
                    <a:gd name="T10" fmla="*/ 10582177 w 550"/>
                    <a:gd name="T11" fmla="*/ 2295033 h 836"/>
                    <a:gd name="T12" fmla="*/ 11227960 w 550"/>
                    <a:gd name="T13" fmla="*/ 1646236 h 836"/>
                    <a:gd name="T14" fmla="*/ 11652081 w 550"/>
                    <a:gd name="T15" fmla="*/ 1816718 h 836"/>
                    <a:gd name="T16" fmla="*/ 12064049 w 550"/>
                    <a:gd name="T17" fmla="*/ 1874719 h 836"/>
                    <a:gd name="T18" fmla="*/ 12125480 w 550"/>
                    <a:gd name="T19" fmla="*/ 1817512 h 836"/>
                    <a:gd name="T20" fmla="*/ 12125480 w 550"/>
                    <a:gd name="T21" fmla="*/ 1691897 h 836"/>
                    <a:gd name="T22" fmla="*/ 12125480 w 550"/>
                    <a:gd name="T23" fmla="*/ 0 h 836"/>
                    <a:gd name="T24" fmla="*/ 0 w 550"/>
                    <a:gd name="T25" fmla="*/ 11340047 h 836"/>
                    <a:gd name="T26" fmla="*/ 1632803 w 550"/>
                    <a:gd name="T27" fmla="*/ 17016271 h 836"/>
                    <a:gd name="T28" fmla="*/ 3378962 w 550"/>
                    <a:gd name="T29" fmla="*/ 16080207 h 836"/>
                    <a:gd name="T30" fmla="*/ 3482151 w 550"/>
                    <a:gd name="T31" fmla="*/ 16407299 h 836"/>
                    <a:gd name="T32" fmla="*/ 3551521 w 550"/>
                    <a:gd name="T33" fmla="*/ 16839929 h 836"/>
                    <a:gd name="T34" fmla="*/ 4457688 w 550"/>
                    <a:gd name="T35" fmla="*/ 17050289 h 836"/>
                    <a:gd name="T36" fmla="*/ 4710219 w 550"/>
                    <a:gd name="T37" fmla="*/ 16204618 h 836"/>
                    <a:gd name="T38" fmla="*/ 4371209 w 550"/>
                    <a:gd name="T39" fmla="*/ 15937017 h 836"/>
                    <a:gd name="T40" fmla="*/ 4371209 w 550"/>
                    <a:gd name="T41" fmla="*/ 15937017 h 836"/>
                    <a:gd name="T42" fmla="*/ 4094150 w 550"/>
                    <a:gd name="T43" fmla="*/ 15686156 h 836"/>
                    <a:gd name="T44" fmla="*/ 5858205 w 550"/>
                    <a:gd name="T45" fmla="*/ 14715897 h 836"/>
                    <a:gd name="T46" fmla="*/ 4894302 w 550"/>
                    <a:gd name="T47" fmla="*/ 11340047 h 836"/>
                    <a:gd name="T48" fmla="*/ 12125480 w 550"/>
                    <a:gd name="T49" fmla="*/ 4564936 h 836"/>
                    <a:gd name="T50" fmla="*/ 12125480 w 550"/>
                    <a:gd name="T51" fmla="*/ 2957352 h 836"/>
                    <a:gd name="T52" fmla="*/ 12125480 w 550"/>
                    <a:gd name="T53" fmla="*/ 2720265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zh-CN" altLang="en-US"/>
                </a:p>
              </p:txBody>
            </p:sp>
            <p:sp>
              <p:nvSpPr>
                <p:cNvPr id="54343" name="Freeform 16"/>
                <p:cNvSpPr>
                  <a:spLocks/>
                </p:cNvSpPr>
                <p:nvPr/>
              </p:nvSpPr>
              <p:spPr bwMode="gray">
                <a:xfrm>
                  <a:off x="2764" y="1387"/>
                  <a:ext cx="912" cy="1210"/>
                </a:xfrm>
                <a:custGeom>
                  <a:avLst/>
                  <a:gdLst>
                    <a:gd name="T0" fmla="*/ 1530665 w 621"/>
                    <a:gd name="T1" fmla="*/ 0 h 826"/>
                    <a:gd name="T2" fmla="*/ 1530665 w 621"/>
                    <a:gd name="T3" fmla="*/ 1680939 h 826"/>
                    <a:gd name="T4" fmla="*/ 1530665 w 621"/>
                    <a:gd name="T5" fmla="*/ 1807954 h 826"/>
                    <a:gd name="T6" fmla="*/ 1455177 w 621"/>
                    <a:gd name="T7" fmla="*/ 1861844 h 826"/>
                    <a:gd name="T8" fmla="*/ 1073114 w 621"/>
                    <a:gd name="T9" fmla="*/ 1805518 h 826"/>
                    <a:gd name="T10" fmla="*/ 642494 w 621"/>
                    <a:gd name="T11" fmla="*/ 1625700 h 826"/>
                    <a:gd name="T12" fmla="*/ 0 w 621"/>
                    <a:gd name="T13" fmla="*/ 2277123 h 826"/>
                    <a:gd name="T14" fmla="*/ 642494 w 621"/>
                    <a:gd name="T15" fmla="*/ 2889200 h 826"/>
                    <a:gd name="T16" fmla="*/ 1073114 w 621"/>
                    <a:gd name="T17" fmla="*/ 2727399 h 826"/>
                    <a:gd name="T18" fmla="*/ 1073114 w 621"/>
                    <a:gd name="T19" fmla="*/ 2727399 h 826"/>
                    <a:gd name="T20" fmla="*/ 1455177 w 621"/>
                    <a:gd name="T21" fmla="*/ 2648456 h 826"/>
                    <a:gd name="T22" fmla="*/ 1530665 w 621"/>
                    <a:gd name="T23" fmla="*/ 2702526 h 826"/>
                    <a:gd name="T24" fmla="*/ 1530665 w 621"/>
                    <a:gd name="T25" fmla="*/ 2916015 h 826"/>
                    <a:gd name="T26" fmla="*/ 1530665 w 621"/>
                    <a:gd name="T27" fmla="*/ 4537195 h 826"/>
                    <a:gd name="T28" fmla="*/ 1530665 w 621"/>
                    <a:gd name="T29" fmla="*/ 4537195 h 826"/>
                    <a:gd name="T30" fmla="*/ 8704145 w 621"/>
                    <a:gd name="T31" fmla="*/ 11259832 h 826"/>
                    <a:gd name="T32" fmla="*/ 7740615 w 621"/>
                    <a:gd name="T33" fmla="*/ 14604262 h 826"/>
                    <a:gd name="T34" fmla="*/ 9466542 w 621"/>
                    <a:gd name="T35" fmla="*/ 15530272 h 826"/>
                    <a:gd name="T36" fmla="*/ 9523229 w 621"/>
                    <a:gd name="T37" fmla="*/ 15503482 h 826"/>
                    <a:gd name="T38" fmla="*/ 9685181 w 621"/>
                    <a:gd name="T39" fmla="*/ 15139006 h 826"/>
                    <a:gd name="T40" fmla="*/ 9685181 w 621"/>
                    <a:gd name="T41" fmla="*/ 15139006 h 826"/>
                    <a:gd name="T42" fmla="*/ 9747009 w 621"/>
                    <a:gd name="T43" fmla="*/ 14730219 h 826"/>
                    <a:gd name="T44" fmla="*/ 10639734 w 621"/>
                    <a:gd name="T45" fmla="*/ 14516380 h 826"/>
                    <a:gd name="T46" fmla="*/ 10880502 w 621"/>
                    <a:gd name="T47" fmla="*/ 15348145 h 826"/>
                    <a:gd name="T48" fmla="*/ 10536374 w 621"/>
                    <a:gd name="T49" fmla="*/ 15615189 h 826"/>
                    <a:gd name="T50" fmla="*/ 10266287 w 621"/>
                    <a:gd name="T51" fmla="*/ 15894889 h 826"/>
                    <a:gd name="T52" fmla="*/ 10266287 w 621"/>
                    <a:gd name="T53" fmla="*/ 15979970 h 826"/>
                    <a:gd name="T54" fmla="*/ 11940578 w 621"/>
                    <a:gd name="T55" fmla="*/ 16899652 h 826"/>
                    <a:gd name="T56" fmla="*/ 13562054 w 621"/>
                    <a:gd name="T57" fmla="*/ 11259832 h 826"/>
                    <a:gd name="T58" fmla="*/ 1530665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zh-CN" altLang="en-US"/>
                </a:p>
              </p:txBody>
            </p:sp>
            <p:sp>
              <p:nvSpPr>
                <p:cNvPr id="54344" name="Freeform 17"/>
                <p:cNvSpPr>
                  <a:spLocks/>
                </p:cNvSpPr>
                <p:nvPr/>
              </p:nvSpPr>
              <p:spPr bwMode="gray">
                <a:xfrm>
                  <a:off x="2169" y="2414"/>
                  <a:ext cx="1397" cy="587"/>
                </a:xfrm>
                <a:custGeom>
                  <a:avLst/>
                  <a:gdLst>
                    <a:gd name="T0" fmla="*/ 18242845 w 953"/>
                    <a:gd name="T1" fmla="*/ 1710932 h 400"/>
                    <a:gd name="T2" fmla="*/ 18242845 w 953"/>
                    <a:gd name="T3" fmla="*/ 1634889 h 400"/>
                    <a:gd name="T4" fmla="*/ 18502532 w 953"/>
                    <a:gd name="T5" fmla="*/ 1334844 h 400"/>
                    <a:gd name="T6" fmla="*/ 18824466 w 953"/>
                    <a:gd name="T7" fmla="*/ 1057230 h 400"/>
                    <a:gd name="T8" fmla="*/ 18601685 w 953"/>
                    <a:gd name="T9" fmla="*/ 175255 h 400"/>
                    <a:gd name="T10" fmla="*/ 17747782 w 953"/>
                    <a:gd name="T11" fmla="*/ 404786 h 400"/>
                    <a:gd name="T12" fmla="*/ 17689205 w 953"/>
                    <a:gd name="T13" fmla="*/ 835468 h 400"/>
                    <a:gd name="T14" fmla="*/ 17689205 w 953"/>
                    <a:gd name="T15" fmla="*/ 835468 h 400"/>
                    <a:gd name="T16" fmla="*/ 17537057 w 953"/>
                    <a:gd name="T17" fmla="*/ 1226049 h 400"/>
                    <a:gd name="T18" fmla="*/ 17477213 w 953"/>
                    <a:gd name="T19" fmla="*/ 1244697 h 400"/>
                    <a:gd name="T20" fmla="*/ 15829756 w 953"/>
                    <a:gd name="T21" fmla="*/ 275834 h 400"/>
                    <a:gd name="T22" fmla="*/ 9921896 w 953"/>
                    <a:gd name="T23" fmla="*/ 3803972 h 400"/>
                    <a:gd name="T24" fmla="*/ 3990835 w 953"/>
                    <a:gd name="T25" fmla="*/ 275834 h 400"/>
                    <a:gd name="T26" fmla="*/ 2325908 w 953"/>
                    <a:gd name="T27" fmla="*/ 1279262 h 400"/>
                    <a:gd name="T28" fmla="*/ 2584935 w 953"/>
                    <a:gd name="T29" fmla="*/ 1551487 h 400"/>
                    <a:gd name="T30" fmla="*/ 2584935 w 953"/>
                    <a:gd name="T31" fmla="*/ 1551487 h 400"/>
                    <a:gd name="T32" fmla="*/ 2914111 w 953"/>
                    <a:gd name="T33" fmla="*/ 1826593 h 400"/>
                    <a:gd name="T34" fmla="*/ 2680566 w 953"/>
                    <a:gd name="T35" fmla="*/ 2698706 h 400"/>
                    <a:gd name="T36" fmla="*/ 1828615 w 953"/>
                    <a:gd name="T37" fmla="*/ 2478147 h 400"/>
                    <a:gd name="T38" fmla="*/ 1743889 w 953"/>
                    <a:gd name="T39" fmla="*/ 2027351 h 400"/>
                    <a:gd name="T40" fmla="*/ 1645307 w 953"/>
                    <a:gd name="T41" fmla="*/ 1688686 h 400"/>
                    <a:gd name="T42" fmla="*/ 0 w 953"/>
                    <a:gd name="T43" fmla="*/ 2657885 h 400"/>
                    <a:gd name="T44" fmla="*/ 9921896 w 953"/>
                    <a:gd name="T45" fmla="*/ 8572366 h 400"/>
                    <a:gd name="T46" fmla="*/ 19853045 w 953"/>
                    <a:gd name="T47" fmla="*/ 2680525 h 400"/>
                    <a:gd name="T48" fmla="*/ 18242845 w 953"/>
                    <a:gd name="T49" fmla="*/ 171093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zh-CN" altLang="en-US"/>
                </a:p>
              </p:txBody>
            </p:sp>
          </p:grpSp>
        </p:grpSp>
        <p:sp>
          <p:nvSpPr>
            <p:cNvPr id="54339" name="Oval 18"/>
            <p:cNvSpPr>
              <a:spLocks noChangeArrowheads="1"/>
            </p:cNvSpPr>
            <p:nvPr/>
          </p:nvSpPr>
          <p:spPr bwMode="auto">
            <a:xfrm>
              <a:off x="1460" y="1637"/>
              <a:ext cx="345" cy="344"/>
            </a:xfrm>
            <a:prstGeom prst="ellipse">
              <a:avLst/>
            </a:prstGeom>
            <a:gradFill rotWithShape="1">
              <a:gsLst>
                <a:gs pos="0">
                  <a:srgbClr val="DDDDDD"/>
                </a:gs>
                <a:gs pos="100000">
                  <a:srgbClr val="F8F8F8"/>
                </a:gs>
              </a:gsLst>
              <a:lin ang="5400000" scaled="1"/>
            </a:gradFill>
            <a:ln w="12700" algn="ctr">
              <a:solidFill>
                <a:schemeClr val="bg1"/>
              </a:solidFill>
              <a:round/>
              <a:headEnd/>
              <a:tailEnd/>
            </a:ln>
          </p:spPr>
          <p:txBody>
            <a:bodyPr wrap="none" anchor="ctr"/>
            <a:lstStyle/>
            <a:p>
              <a:pPr algn="ctr"/>
              <a:endParaRPr lang="zh-CN" altLang="zh-CN" sz="3800" noProof="1">
                <a:solidFill>
                  <a:srgbClr val="000000"/>
                </a:solidFill>
              </a:endParaRPr>
            </a:p>
          </p:txBody>
        </p:sp>
      </p:grpSp>
      <p:sp>
        <p:nvSpPr>
          <p:cNvPr id="34" name="Freeform 2"/>
          <p:cNvSpPr>
            <a:spLocks/>
          </p:cNvSpPr>
          <p:nvPr/>
        </p:nvSpPr>
        <p:spPr bwMode="auto">
          <a:xfrm>
            <a:off x="311151" y="1331913"/>
            <a:ext cx="2046271" cy="4905375"/>
          </a:xfrm>
          <a:custGeom>
            <a:avLst/>
            <a:gdLst>
              <a:gd name="T0" fmla="*/ 0 w 1414"/>
              <a:gd name="T1" fmla="*/ 2147483647 h 2410"/>
              <a:gd name="T2" fmla="*/ 2147483647 w 1414"/>
              <a:gd name="T3" fmla="*/ 0 h 2410"/>
              <a:gd name="T4" fmla="*/ 2147483647 w 1414"/>
              <a:gd name="T5" fmla="*/ 2147483647 h 2410"/>
              <a:gd name="T6" fmla="*/ 2147483647 w 1414"/>
              <a:gd name="T7" fmla="*/ 2147483647 h 2410"/>
              <a:gd name="T8" fmla="*/ 0 w 1414"/>
              <a:gd name="T9" fmla="*/ 2147483647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grpSp>
        <p:nvGrpSpPr>
          <p:cNvPr id="6" name="Group 7"/>
          <p:cNvGrpSpPr>
            <a:grpSpLocks/>
          </p:cNvGrpSpPr>
          <p:nvPr/>
        </p:nvGrpSpPr>
        <p:grpSpPr bwMode="auto">
          <a:xfrm>
            <a:off x="-34925" y="5565775"/>
            <a:ext cx="9144000" cy="1176338"/>
            <a:chOff x="0" y="0"/>
            <a:chExt cx="5761" cy="1364"/>
          </a:xfrm>
        </p:grpSpPr>
        <p:sp>
          <p:nvSpPr>
            <p:cNvPr id="54283" name="Line 115"/>
            <p:cNvSpPr>
              <a:spLocks noChangeShapeType="1"/>
            </p:cNvSpPr>
            <p:nvPr/>
          </p:nvSpPr>
          <p:spPr bwMode="auto">
            <a:xfrm>
              <a:off x="2880" y="0"/>
              <a:ext cx="2881" cy="103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4" name="Line 116"/>
            <p:cNvSpPr>
              <a:spLocks noChangeShapeType="1"/>
            </p:cNvSpPr>
            <p:nvPr/>
          </p:nvSpPr>
          <p:spPr bwMode="auto">
            <a:xfrm>
              <a:off x="2880" y="0"/>
              <a:ext cx="2881" cy="1222"/>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5" name="Line 117"/>
            <p:cNvSpPr>
              <a:spLocks noChangeShapeType="1"/>
            </p:cNvSpPr>
            <p:nvPr/>
          </p:nvSpPr>
          <p:spPr bwMode="auto">
            <a:xfrm>
              <a:off x="2880" y="0"/>
              <a:ext cx="273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6" name="Line 118"/>
            <p:cNvSpPr>
              <a:spLocks noChangeShapeType="1"/>
            </p:cNvSpPr>
            <p:nvPr/>
          </p:nvSpPr>
          <p:spPr bwMode="auto">
            <a:xfrm>
              <a:off x="2880" y="0"/>
              <a:ext cx="2289"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7" name="Line 119"/>
            <p:cNvSpPr>
              <a:spLocks noChangeShapeType="1"/>
            </p:cNvSpPr>
            <p:nvPr/>
          </p:nvSpPr>
          <p:spPr bwMode="auto">
            <a:xfrm>
              <a:off x="2880" y="0"/>
              <a:ext cx="187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8" name="Line 120"/>
            <p:cNvSpPr>
              <a:spLocks noChangeShapeType="1"/>
            </p:cNvSpPr>
            <p:nvPr/>
          </p:nvSpPr>
          <p:spPr bwMode="auto">
            <a:xfrm>
              <a:off x="2880" y="0"/>
              <a:ext cx="1453"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9" name="Line 121"/>
            <p:cNvSpPr>
              <a:spLocks noChangeShapeType="1"/>
            </p:cNvSpPr>
            <p:nvPr/>
          </p:nvSpPr>
          <p:spPr bwMode="auto">
            <a:xfrm>
              <a:off x="2880" y="0"/>
              <a:ext cx="1083"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0" name="Line 122"/>
            <p:cNvSpPr>
              <a:spLocks noChangeShapeType="1"/>
            </p:cNvSpPr>
            <p:nvPr/>
          </p:nvSpPr>
          <p:spPr bwMode="auto">
            <a:xfrm>
              <a:off x="2880" y="0"/>
              <a:ext cx="715"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1" name="Line 123"/>
            <p:cNvSpPr>
              <a:spLocks noChangeShapeType="1"/>
            </p:cNvSpPr>
            <p:nvPr/>
          </p:nvSpPr>
          <p:spPr bwMode="auto">
            <a:xfrm>
              <a:off x="2880" y="0"/>
              <a:ext cx="346"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2" name="Line 124"/>
            <p:cNvSpPr>
              <a:spLocks noChangeShapeType="1"/>
            </p:cNvSpPr>
            <p:nvPr/>
          </p:nvSpPr>
          <p:spPr bwMode="auto">
            <a:xfrm>
              <a:off x="2880" y="0"/>
              <a:ext cx="1"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3" name="Line 125"/>
            <p:cNvSpPr>
              <a:spLocks noChangeShapeType="1"/>
            </p:cNvSpPr>
            <p:nvPr/>
          </p:nvSpPr>
          <p:spPr bwMode="auto">
            <a:xfrm>
              <a:off x="2880" y="0"/>
              <a:ext cx="2881" cy="89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4" name="Line 126"/>
            <p:cNvSpPr>
              <a:spLocks noChangeShapeType="1"/>
            </p:cNvSpPr>
            <p:nvPr/>
          </p:nvSpPr>
          <p:spPr bwMode="auto">
            <a:xfrm>
              <a:off x="2880" y="0"/>
              <a:ext cx="2881" cy="77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5" name="Line 127"/>
            <p:cNvSpPr>
              <a:spLocks noChangeShapeType="1"/>
            </p:cNvSpPr>
            <p:nvPr/>
          </p:nvSpPr>
          <p:spPr bwMode="auto">
            <a:xfrm>
              <a:off x="2880" y="0"/>
              <a:ext cx="2881" cy="6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6" name="Line 128"/>
            <p:cNvSpPr>
              <a:spLocks noChangeShapeType="1"/>
            </p:cNvSpPr>
            <p:nvPr/>
          </p:nvSpPr>
          <p:spPr bwMode="auto">
            <a:xfrm>
              <a:off x="2880" y="0"/>
              <a:ext cx="2881" cy="557"/>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7" name="Line 129"/>
            <p:cNvSpPr>
              <a:spLocks noChangeShapeType="1"/>
            </p:cNvSpPr>
            <p:nvPr/>
          </p:nvSpPr>
          <p:spPr bwMode="auto">
            <a:xfrm>
              <a:off x="2906" y="0"/>
              <a:ext cx="2855" cy="4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8" name="Line 130"/>
            <p:cNvSpPr>
              <a:spLocks noChangeShapeType="1"/>
            </p:cNvSpPr>
            <p:nvPr/>
          </p:nvSpPr>
          <p:spPr bwMode="auto">
            <a:xfrm>
              <a:off x="2880" y="0"/>
              <a:ext cx="2881" cy="37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9" name="Line 131"/>
            <p:cNvSpPr>
              <a:spLocks noChangeShapeType="1"/>
            </p:cNvSpPr>
            <p:nvPr/>
          </p:nvSpPr>
          <p:spPr bwMode="auto">
            <a:xfrm>
              <a:off x="2880" y="0"/>
              <a:ext cx="2881" cy="29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0" name="Line 132"/>
            <p:cNvSpPr>
              <a:spLocks noChangeShapeType="1"/>
            </p:cNvSpPr>
            <p:nvPr/>
          </p:nvSpPr>
          <p:spPr bwMode="auto">
            <a:xfrm>
              <a:off x="2880" y="0"/>
              <a:ext cx="2881" cy="21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1" name="Line 133"/>
            <p:cNvSpPr>
              <a:spLocks noChangeShapeType="1"/>
            </p:cNvSpPr>
            <p:nvPr/>
          </p:nvSpPr>
          <p:spPr bwMode="auto">
            <a:xfrm>
              <a:off x="2880" y="0"/>
              <a:ext cx="2881" cy="155"/>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2" name="Line 134"/>
            <p:cNvSpPr>
              <a:spLocks noChangeShapeType="1"/>
            </p:cNvSpPr>
            <p:nvPr/>
          </p:nvSpPr>
          <p:spPr bwMode="auto">
            <a:xfrm>
              <a:off x="2880" y="0"/>
              <a:ext cx="2881" cy="9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3" name="Line 135"/>
            <p:cNvSpPr>
              <a:spLocks noChangeShapeType="1"/>
            </p:cNvSpPr>
            <p:nvPr/>
          </p:nvSpPr>
          <p:spPr bwMode="auto">
            <a:xfrm>
              <a:off x="2880" y="0"/>
              <a:ext cx="2881" cy="4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4" name="Line 136"/>
            <p:cNvSpPr>
              <a:spLocks noChangeShapeType="1"/>
            </p:cNvSpPr>
            <p:nvPr/>
          </p:nvSpPr>
          <p:spPr bwMode="auto">
            <a:xfrm flipH="1">
              <a:off x="0" y="0"/>
              <a:ext cx="2880"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5" name="Line 137"/>
            <p:cNvSpPr>
              <a:spLocks noChangeShapeType="1"/>
            </p:cNvSpPr>
            <p:nvPr/>
          </p:nvSpPr>
          <p:spPr bwMode="auto">
            <a:xfrm flipH="1">
              <a:off x="0" y="0"/>
              <a:ext cx="2880" cy="103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6" name="Line 138"/>
            <p:cNvSpPr>
              <a:spLocks noChangeShapeType="1"/>
            </p:cNvSpPr>
            <p:nvPr/>
          </p:nvSpPr>
          <p:spPr bwMode="auto">
            <a:xfrm flipH="1">
              <a:off x="0" y="0"/>
              <a:ext cx="2880" cy="1222"/>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7" name="Line 139"/>
            <p:cNvSpPr>
              <a:spLocks noChangeShapeType="1"/>
            </p:cNvSpPr>
            <p:nvPr/>
          </p:nvSpPr>
          <p:spPr bwMode="auto">
            <a:xfrm flipH="1">
              <a:off x="151" y="0"/>
              <a:ext cx="2729"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8" name="Line 140"/>
            <p:cNvSpPr>
              <a:spLocks noChangeShapeType="1"/>
            </p:cNvSpPr>
            <p:nvPr/>
          </p:nvSpPr>
          <p:spPr bwMode="auto">
            <a:xfrm flipH="1">
              <a:off x="594" y="0"/>
              <a:ext cx="2286"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9" name="Line 141"/>
            <p:cNvSpPr>
              <a:spLocks noChangeShapeType="1"/>
            </p:cNvSpPr>
            <p:nvPr/>
          </p:nvSpPr>
          <p:spPr bwMode="auto">
            <a:xfrm flipH="1">
              <a:off x="1010" y="0"/>
              <a:ext cx="1870"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0" name="Line 142"/>
            <p:cNvSpPr>
              <a:spLocks noChangeShapeType="1"/>
            </p:cNvSpPr>
            <p:nvPr/>
          </p:nvSpPr>
          <p:spPr bwMode="auto">
            <a:xfrm flipH="1">
              <a:off x="1429" y="0"/>
              <a:ext cx="1451"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1" name="Line 143"/>
            <p:cNvSpPr>
              <a:spLocks noChangeShapeType="1"/>
            </p:cNvSpPr>
            <p:nvPr/>
          </p:nvSpPr>
          <p:spPr bwMode="auto">
            <a:xfrm flipH="1">
              <a:off x="1802" y="0"/>
              <a:ext cx="1078"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2" name="Line 144"/>
            <p:cNvSpPr>
              <a:spLocks noChangeShapeType="1"/>
            </p:cNvSpPr>
            <p:nvPr/>
          </p:nvSpPr>
          <p:spPr bwMode="auto">
            <a:xfrm flipH="1">
              <a:off x="2168" y="0"/>
              <a:ext cx="71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3" name="Line 145"/>
            <p:cNvSpPr>
              <a:spLocks noChangeShapeType="1"/>
            </p:cNvSpPr>
            <p:nvPr/>
          </p:nvSpPr>
          <p:spPr bwMode="auto">
            <a:xfrm flipH="1">
              <a:off x="2538" y="0"/>
              <a:ext cx="34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4" name="Line 146"/>
            <p:cNvSpPr>
              <a:spLocks noChangeShapeType="1"/>
            </p:cNvSpPr>
            <p:nvPr/>
          </p:nvSpPr>
          <p:spPr bwMode="auto">
            <a:xfrm flipH="1">
              <a:off x="0" y="0"/>
              <a:ext cx="2880" cy="89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5" name="Line 147"/>
            <p:cNvSpPr>
              <a:spLocks noChangeShapeType="1"/>
            </p:cNvSpPr>
            <p:nvPr/>
          </p:nvSpPr>
          <p:spPr bwMode="auto">
            <a:xfrm flipH="1">
              <a:off x="0" y="0"/>
              <a:ext cx="2880" cy="77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6" name="Line 148"/>
            <p:cNvSpPr>
              <a:spLocks noChangeShapeType="1"/>
            </p:cNvSpPr>
            <p:nvPr/>
          </p:nvSpPr>
          <p:spPr bwMode="auto">
            <a:xfrm flipH="1">
              <a:off x="0" y="0"/>
              <a:ext cx="2880" cy="6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7" name="Line 149"/>
            <p:cNvSpPr>
              <a:spLocks noChangeShapeType="1"/>
            </p:cNvSpPr>
            <p:nvPr/>
          </p:nvSpPr>
          <p:spPr bwMode="auto">
            <a:xfrm flipH="1">
              <a:off x="0" y="0"/>
              <a:ext cx="2880" cy="557"/>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8" name="Line 150"/>
            <p:cNvSpPr>
              <a:spLocks noChangeShapeType="1"/>
            </p:cNvSpPr>
            <p:nvPr/>
          </p:nvSpPr>
          <p:spPr bwMode="auto">
            <a:xfrm flipH="1">
              <a:off x="0" y="0"/>
              <a:ext cx="2856" cy="4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9" name="Line 151"/>
            <p:cNvSpPr>
              <a:spLocks noChangeShapeType="1"/>
            </p:cNvSpPr>
            <p:nvPr/>
          </p:nvSpPr>
          <p:spPr bwMode="auto">
            <a:xfrm flipH="1">
              <a:off x="0" y="0"/>
              <a:ext cx="2880" cy="37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0" name="Line 152"/>
            <p:cNvSpPr>
              <a:spLocks noChangeShapeType="1"/>
            </p:cNvSpPr>
            <p:nvPr/>
          </p:nvSpPr>
          <p:spPr bwMode="auto">
            <a:xfrm flipH="1">
              <a:off x="0" y="0"/>
              <a:ext cx="2880" cy="29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1" name="Line 153"/>
            <p:cNvSpPr>
              <a:spLocks noChangeShapeType="1"/>
            </p:cNvSpPr>
            <p:nvPr/>
          </p:nvSpPr>
          <p:spPr bwMode="auto">
            <a:xfrm flipH="1">
              <a:off x="0" y="0"/>
              <a:ext cx="2880" cy="21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2" name="Line 154"/>
            <p:cNvSpPr>
              <a:spLocks noChangeShapeType="1"/>
            </p:cNvSpPr>
            <p:nvPr/>
          </p:nvSpPr>
          <p:spPr bwMode="auto">
            <a:xfrm flipH="1">
              <a:off x="0" y="0"/>
              <a:ext cx="2880" cy="155"/>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3" name="Line 155"/>
            <p:cNvSpPr>
              <a:spLocks noChangeShapeType="1"/>
            </p:cNvSpPr>
            <p:nvPr/>
          </p:nvSpPr>
          <p:spPr bwMode="auto">
            <a:xfrm flipH="1">
              <a:off x="0" y="0"/>
              <a:ext cx="2880" cy="9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4" name="Line 156"/>
            <p:cNvSpPr>
              <a:spLocks noChangeShapeType="1"/>
            </p:cNvSpPr>
            <p:nvPr/>
          </p:nvSpPr>
          <p:spPr bwMode="auto">
            <a:xfrm flipH="1">
              <a:off x="0" y="0"/>
              <a:ext cx="2880" cy="4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5" name="Line 157"/>
            <p:cNvSpPr>
              <a:spLocks noChangeShapeType="1"/>
            </p:cNvSpPr>
            <p:nvPr/>
          </p:nvSpPr>
          <p:spPr bwMode="auto">
            <a:xfrm>
              <a:off x="0" y="1177"/>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6" name="Line 158"/>
            <p:cNvSpPr>
              <a:spLocks noChangeShapeType="1"/>
            </p:cNvSpPr>
            <p:nvPr/>
          </p:nvSpPr>
          <p:spPr bwMode="auto">
            <a:xfrm>
              <a:off x="0" y="990"/>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7" name="Line 159"/>
            <p:cNvSpPr>
              <a:spLocks noChangeShapeType="1"/>
            </p:cNvSpPr>
            <p:nvPr/>
          </p:nvSpPr>
          <p:spPr bwMode="auto">
            <a:xfrm>
              <a:off x="0" y="821"/>
              <a:ext cx="5758"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8" name="Line 160"/>
            <p:cNvSpPr>
              <a:spLocks noChangeShapeType="1"/>
            </p:cNvSpPr>
            <p:nvPr/>
          </p:nvSpPr>
          <p:spPr bwMode="auto">
            <a:xfrm>
              <a:off x="0" y="671"/>
              <a:ext cx="5758"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9" name="Line 161"/>
            <p:cNvSpPr>
              <a:spLocks noChangeShapeType="1"/>
            </p:cNvSpPr>
            <p:nvPr/>
          </p:nvSpPr>
          <p:spPr bwMode="auto">
            <a:xfrm>
              <a:off x="0" y="541"/>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0" name="Line 162"/>
            <p:cNvSpPr>
              <a:spLocks noChangeShapeType="1"/>
            </p:cNvSpPr>
            <p:nvPr/>
          </p:nvSpPr>
          <p:spPr bwMode="auto">
            <a:xfrm>
              <a:off x="0" y="418"/>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1" name="Line 163"/>
            <p:cNvSpPr>
              <a:spLocks noChangeShapeType="1"/>
            </p:cNvSpPr>
            <p:nvPr/>
          </p:nvSpPr>
          <p:spPr bwMode="auto">
            <a:xfrm>
              <a:off x="0" y="305"/>
              <a:ext cx="5761" cy="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2" name="Line 164"/>
            <p:cNvSpPr>
              <a:spLocks noChangeShapeType="1"/>
            </p:cNvSpPr>
            <p:nvPr/>
          </p:nvSpPr>
          <p:spPr bwMode="auto">
            <a:xfrm>
              <a:off x="0" y="216"/>
              <a:ext cx="5734"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3" name="Line 165"/>
            <p:cNvSpPr>
              <a:spLocks noChangeShapeType="1"/>
            </p:cNvSpPr>
            <p:nvPr/>
          </p:nvSpPr>
          <p:spPr bwMode="auto">
            <a:xfrm flipV="1">
              <a:off x="0" y="139"/>
              <a:ext cx="5761" cy="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4" name="Line 166"/>
            <p:cNvSpPr>
              <a:spLocks noChangeShapeType="1"/>
            </p:cNvSpPr>
            <p:nvPr/>
          </p:nvSpPr>
          <p:spPr bwMode="auto">
            <a:xfrm>
              <a:off x="0" y="88"/>
              <a:ext cx="5761" cy="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5" name="Line 167"/>
            <p:cNvSpPr>
              <a:spLocks noChangeShapeType="1"/>
            </p:cNvSpPr>
            <p:nvPr/>
          </p:nvSpPr>
          <p:spPr bwMode="auto">
            <a:xfrm flipV="1">
              <a:off x="0" y="61"/>
              <a:ext cx="5761" cy="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6" name="Line 168"/>
            <p:cNvSpPr>
              <a:spLocks noChangeShapeType="1"/>
            </p:cNvSpPr>
            <p:nvPr/>
          </p:nvSpPr>
          <p:spPr bwMode="auto">
            <a:xfrm>
              <a:off x="26" y="30"/>
              <a:ext cx="5735"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7" name="Line 169"/>
            <p:cNvSpPr>
              <a:spLocks noChangeShapeType="1"/>
            </p:cNvSpPr>
            <p:nvPr/>
          </p:nvSpPr>
          <p:spPr bwMode="auto">
            <a:xfrm>
              <a:off x="0" y="14"/>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grpSp>
      <p:sp>
        <p:nvSpPr>
          <p:cNvPr id="76" name="Rectangle 7"/>
          <p:cNvSpPr>
            <a:spLocks noChangeArrowheads="1"/>
          </p:cNvSpPr>
          <p:nvPr/>
        </p:nvSpPr>
        <p:spPr bwMode="auto">
          <a:xfrm>
            <a:off x="3000363" y="2571744"/>
            <a:ext cx="2928958" cy="3693319"/>
          </a:xfrm>
          <a:prstGeom prst="rect">
            <a:avLst/>
          </a:prstGeom>
          <a:noFill/>
          <a:ln w="9525">
            <a:noFill/>
            <a:miter lim="800000"/>
            <a:headEnd/>
            <a:tailEnd/>
          </a:ln>
        </p:spPr>
        <p:txBody>
          <a:bodyPr wrap="square" anchor="ctr">
            <a:spAutoFit/>
          </a:bodyPr>
          <a:lstStyle/>
          <a:p>
            <a:pPr>
              <a:lnSpc>
                <a:spcPct val="130000"/>
              </a:lnSpc>
              <a:buClr>
                <a:srgbClr val="FF0000"/>
              </a:buClr>
              <a:buFont typeface="Wingdings" pitchFamily="2" charset="2"/>
              <a:buChar char="l"/>
            </a:pPr>
            <a:r>
              <a:rPr lang="zh-CN" altLang="en-US" sz="2000" dirty="0" smtClean="0">
                <a:solidFill>
                  <a:schemeClr val="tx1"/>
                </a:solidFill>
                <a:latin typeface="微软雅黑" pitchFamily="34" charset="-122"/>
                <a:ea typeface="微软雅黑" pitchFamily="34" charset="-122"/>
              </a:rPr>
              <a:t>按照单柜</a:t>
            </a:r>
            <a:r>
              <a:rPr lang="en-US" altLang="zh-CN" sz="2000" dirty="0" smtClean="0">
                <a:solidFill>
                  <a:schemeClr val="tx1"/>
                </a:solidFill>
                <a:latin typeface="微软雅黑" pitchFamily="34" charset="-122"/>
                <a:ea typeface="微软雅黑" pitchFamily="34" charset="-122"/>
              </a:rPr>
              <a:t>3300A</a:t>
            </a:r>
            <a:r>
              <a:rPr lang="zh-CN" altLang="en-US" sz="2000" dirty="0" smtClean="0">
                <a:solidFill>
                  <a:schemeClr val="tx1"/>
                </a:solidFill>
                <a:latin typeface="微软雅黑" pitchFamily="34" charset="-122"/>
                <a:ea typeface="微软雅黑" pitchFamily="34" charset="-122"/>
              </a:rPr>
              <a:t>进行散热设计和通风设计；</a:t>
            </a:r>
            <a:endParaRPr lang="zh-CN" altLang="en-US" sz="2000" dirty="0">
              <a:solidFill>
                <a:schemeClr val="tx1"/>
              </a:solidFill>
              <a:latin typeface="微软雅黑" pitchFamily="34" charset="-122"/>
              <a:ea typeface="微软雅黑" pitchFamily="34" charset="-122"/>
            </a:endParaRPr>
          </a:p>
          <a:p>
            <a:pPr>
              <a:lnSpc>
                <a:spcPct val="130000"/>
              </a:lnSpc>
              <a:buClr>
                <a:srgbClr val="FF0000"/>
              </a:buClr>
              <a:buFont typeface="Wingdings" pitchFamily="2" charset="2"/>
              <a:buChar char="l"/>
            </a:pPr>
            <a:r>
              <a:rPr lang="zh-CN" altLang="en-US" sz="2000" dirty="0" smtClean="0">
                <a:solidFill>
                  <a:schemeClr val="tx1"/>
                </a:solidFill>
                <a:latin typeface="微软雅黑" pitchFamily="34" charset="-122"/>
                <a:ea typeface="微软雅黑" pitchFamily="34" charset="-122"/>
              </a:rPr>
              <a:t>采用德国大功率冷却风机；</a:t>
            </a:r>
            <a:endParaRPr lang="en-US" altLang="zh-CN" sz="2000" dirty="0" smtClean="0">
              <a:solidFill>
                <a:schemeClr val="tx1"/>
              </a:solidFill>
              <a:latin typeface="微软雅黑" pitchFamily="34" charset="-122"/>
              <a:ea typeface="微软雅黑" pitchFamily="34" charset="-122"/>
            </a:endParaRPr>
          </a:p>
          <a:p>
            <a:pPr>
              <a:lnSpc>
                <a:spcPct val="130000"/>
              </a:lnSpc>
              <a:buClr>
                <a:srgbClr val="FF0000"/>
              </a:buClr>
              <a:buFont typeface="Wingdings" pitchFamily="2" charset="2"/>
              <a:buChar char="l"/>
            </a:pPr>
            <a:r>
              <a:rPr lang="zh-CN" altLang="en-US" sz="2000" dirty="0" smtClean="0">
                <a:solidFill>
                  <a:schemeClr val="tx1"/>
                </a:solidFill>
                <a:latin typeface="微软雅黑" pitchFamily="34" charset="-122"/>
                <a:ea typeface="微软雅黑" pitchFamily="34" charset="-122"/>
              </a:rPr>
              <a:t>采用双风机电源冗余、双风机冗余设计。</a:t>
            </a:r>
            <a:endParaRPr lang="en-US" altLang="zh-CN" sz="2000" dirty="0" smtClean="0">
              <a:solidFill>
                <a:schemeClr val="tx1"/>
              </a:solidFill>
              <a:latin typeface="微软雅黑" pitchFamily="34" charset="-122"/>
              <a:ea typeface="微软雅黑" pitchFamily="34" charset="-122"/>
            </a:endParaRPr>
          </a:p>
          <a:p>
            <a:pPr>
              <a:lnSpc>
                <a:spcPct val="130000"/>
              </a:lnSpc>
              <a:buClr>
                <a:srgbClr val="FF0000"/>
              </a:buClr>
              <a:buFont typeface="Wingdings" pitchFamily="2" charset="2"/>
              <a:buChar char="l"/>
            </a:pPr>
            <a:r>
              <a:rPr lang="zh-CN" altLang="en-US" sz="2000" dirty="0" smtClean="0">
                <a:solidFill>
                  <a:schemeClr val="tx1"/>
                </a:solidFill>
                <a:latin typeface="微软雅黑" pitchFamily="34" charset="-122"/>
                <a:ea typeface="微软雅黑" pitchFamily="34" charset="-122"/>
              </a:rPr>
              <a:t>该模块化整流桥结构有成熟的应用经验</a:t>
            </a:r>
            <a:r>
              <a:rPr lang="zh-CN" altLang="en-US" sz="2000" dirty="0" smtClean="0">
                <a:solidFill>
                  <a:schemeClr val="tx1"/>
                </a:solidFill>
                <a:latin typeface="黑体" pitchFamily="2" charset="-122"/>
                <a:ea typeface="黑体" pitchFamily="2" charset="-122"/>
              </a:rPr>
              <a:t>。</a:t>
            </a:r>
            <a:endParaRPr lang="zh-CN" altLang="en-US" sz="2000" dirty="0">
              <a:solidFill>
                <a:schemeClr val="tx1"/>
              </a:solidFill>
              <a:latin typeface="黑体" pitchFamily="2" charset="-122"/>
              <a:ea typeface="黑体" pitchFamily="2" charset="-122"/>
            </a:endParaRPr>
          </a:p>
          <a:p>
            <a:pPr>
              <a:lnSpc>
                <a:spcPct val="130000"/>
              </a:lnSpc>
            </a:pPr>
            <a:endParaRPr lang="zh-CN" altLang="en-US" sz="2000" dirty="0">
              <a:latin typeface="黑体" pitchFamily="2" charset="-122"/>
              <a:ea typeface="黑体" pitchFamily="2" charset="-122"/>
            </a:endParaRPr>
          </a:p>
        </p:txBody>
      </p:sp>
      <p:pic>
        <p:nvPicPr>
          <p:cNvPr id="77" name="图片 9" descr="正面.jpg"/>
          <p:cNvPicPr>
            <a:picLocks noChangeAspect="1"/>
          </p:cNvPicPr>
          <p:nvPr/>
        </p:nvPicPr>
        <p:blipFill>
          <a:blip r:embed="rId4"/>
          <a:srcRect l="23183" t="21429" r="22726" b="25714"/>
          <a:stretch>
            <a:fillRect/>
          </a:stretch>
        </p:blipFill>
        <p:spPr bwMode="auto">
          <a:xfrm>
            <a:off x="6000759" y="2071678"/>
            <a:ext cx="2648587" cy="2000264"/>
          </a:xfrm>
          <a:prstGeom prst="rect">
            <a:avLst/>
          </a:prstGeom>
          <a:ln>
            <a:noFill/>
          </a:ln>
          <a:effectLst>
            <a:softEdge rad="112500"/>
          </a:effectLst>
        </p:spPr>
      </p:pic>
      <p:pic>
        <p:nvPicPr>
          <p:cNvPr id="78" name="图片 5" descr="说明: C:\Users\ljt\Desktop\大朝山投标\20131122450.jpg"/>
          <p:cNvPicPr>
            <a:picLocks noChangeAspect="1" noChangeArrowheads="1"/>
          </p:cNvPicPr>
          <p:nvPr/>
        </p:nvPicPr>
        <p:blipFill>
          <a:blip r:embed="rId5" cstate="print"/>
          <a:srcRect l="21333" t="6506" r="8698" b="8192"/>
          <a:stretch>
            <a:fillRect/>
          </a:stretch>
        </p:blipFill>
        <p:spPr bwMode="auto">
          <a:xfrm>
            <a:off x="6357949" y="4143380"/>
            <a:ext cx="1928796" cy="1631880"/>
          </a:xfrm>
          <a:prstGeom prst="rect">
            <a:avLst/>
          </a:prstGeom>
          <a:ln>
            <a:noFill/>
          </a:ln>
          <a:effectLst>
            <a:softEdge rad="112500"/>
          </a:effectLst>
        </p:spPr>
      </p:pic>
      <p:sp>
        <p:nvSpPr>
          <p:cNvPr id="79" name="矩形 78"/>
          <p:cNvSpPr/>
          <p:nvPr/>
        </p:nvSpPr>
        <p:spPr>
          <a:xfrm>
            <a:off x="5000628" y="214290"/>
            <a:ext cx="3416320" cy="523220"/>
          </a:xfrm>
          <a:prstGeom prst="rect">
            <a:avLst/>
          </a:prstGeom>
        </p:spPr>
        <p:txBody>
          <a:bodyPr wrap="none">
            <a:spAutoFit/>
          </a:bodyPr>
          <a:lstStyle/>
          <a:p>
            <a:r>
              <a:rPr lang="zh-CN" altLang="en-US" b="1" dirty="0" smtClean="0">
                <a:latin typeface="微软雅黑" pitchFamily="34" charset="-122"/>
                <a:ea typeface="微软雅黑" pitchFamily="34" charset="-122"/>
              </a:rPr>
              <a:t>技术难点及解决方案</a:t>
            </a:r>
            <a:endParaRPr lang="zh-CN" altLang="en-US" b="1" dirty="0">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childTnLst>
                          </p:cTn>
                        </p:par>
                        <p:par>
                          <p:cTn id="11" fill="hold" nodeType="afterGroup">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wipe(left)">
                                      <p:cBhvr>
                                        <p:cTn id="14" dur="500"/>
                                        <p:tgtEl>
                                          <p:spTgt spid="50"/>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blinds(horizontal)">
                                      <p:cBhvr>
                                        <p:cTn id="19" dur="500"/>
                                        <p:tgtEl>
                                          <p:spTgt spid="76"/>
                                        </p:tgtEl>
                                      </p:cBhvr>
                                    </p:animEffect>
                                  </p:childTnLst>
                                </p:cTn>
                              </p:par>
                              <p:par>
                                <p:cTn id="20" presetID="3" presetClass="entr" presetSubtype="10" fill="hold" nodeType="with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blinds(horizontal)">
                                      <p:cBhvr>
                                        <p:cTn id="22" dur="500"/>
                                        <p:tgtEl>
                                          <p:spTgt spid="77"/>
                                        </p:tgtEl>
                                      </p:cBhvr>
                                    </p:animEffect>
                                  </p:childTnLst>
                                </p:cTn>
                              </p:par>
                              <p:par>
                                <p:cTn id="23" presetID="3" presetClass="entr" presetSubtype="10" fill="hold" nodeType="with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blinds(horizontal)">
                                      <p:cBhvr>
                                        <p:cTn id="25"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50" grpId="0" animBg="1"/>
      <p:bldP spid="34" grpId="0" animBg="1"/>
      <p:bldP spid="7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2"/>
          <p:cNvGrpSpPr>
            <a:grpSpLocks/>
          </p:cNvGrpSpPr>
          <p:nvPr/>
        </p:nvGrpSpPr>
        <p:grpSpPr bwMode="auto">
          <a:xfrm>
            <a:off x="1142976" y="3401997"/>
            <a:ext cx="7215238" cy="790575"/>
            <a:chOff x="1163638" y="4059238"/>
            <a:chExt cx="7215238" cy="790575"/>
          </a:xfrm>
        </p:grpSpPr>
        <p:sp>
          <p:nvSpPr>
            <p:cNvPr id="38945" name="Rectangle 12"/>
            <p:cNvSpPr>
              <a:spLocks noChangeArrowheads="1"/>
            </p:cNvSpPr>
            <p:nvPr/>
          </p:nvSpPr>
          <p:spPr bwMode="auto">
            <a:xfrm>
              <a:off x="1489076" y="4127501"/>
              <a:ext cx="6889800" cy="666750"/>
            </a:xfrm>
            <a:prstGeom prst="rect">
              <a:avLst/>
            </a:prstGeom>
            <a:gradFill rotWithShape="1">
              <a:gsLst>
                <a:gs pos="0">
                  <a:srgbClr val="F1F1F1"/>
                </a:gs>
                <a:gs pos="100000">
                  <a:srgbClr val="B2B2B2"/>
                </a:gs>
              </a:gsLst>
              <a:lin ang="0" scaled="1"/>
            </a:gradFill>
            <a:ln w="9525">
              <a:solidFill>
                <a:schemeClr val="bg2"/>
              </a:solidFill>
              <a:miter lim="800000"/>
              <a:headEnd/>
              <a:tailEnd/>
            </a:ln>
          </p:spPr>
          <p:txBody>
            <a:bodyPr rot="10800000" wrap="none" anchor="ctr"/>
            <a:lstStyle/>
            <a:p>
              <a:pPr marL="285750" lvl="1" indent="-285750" defTabSz="1422400">
                <a:lnSpc>
                  <a:spcPct val="90000"/>
                </a:lnSpc>
                <a:spcAft>
                  <a:spcPct val="15000"/>
                </a:spcAft>
                <a:buFontTx/>
                <a:buChar char="•"/>
              </a:pPr>
              <a:endParaRPr lang="zh-CN" altLang="en-US" sz="3200" b="1">
                <a:solidFill>
                  <a:srgbClr val="000000"/>
                </a:solidFill>
                <a:latin typeface="黑体" pitchFamily="2" charset="-122"/>
                <a:ea typeface="黑体" pitchFamily="2" charset="-122"/>
              </a:endParaRPr>
            </a:p>
          </p:txBody>
        </p:sp>
        <p:grpSp>
          <p:nvGrpSpPr>
            <p:cNvPr id="3" name="Group 13"/>
            <p:cNvGrpSpPr>
              <a:grpSpLocks/>
            </p:cNvGrpSpPr>
            <p:nvPr/>
          </p:nvGrpSpPr>
          <p:grpSpPr bwMode="auto">
            <a:xfrm rot="10800000">
              <a:off x="1163638" y="4059238"/>
              <a:ext cx="793750" cy="790575"/>
              <a:chOff x="0" y="0"/>
              <a:chExt cx="1590" cy="1588"/>
            </a:xfrm>
          </p:grpSpPr>
          <p:grpSp>
            <p:nvGrpSpPr>
              <p:cNvPr id="4" name="Group 14"/>
              <p:cNvGrpSpPr>
                <a:grpSpLocks/>
              </p:cNvGrpSpPr>
              <p:nvPr/>
            </p:nvGrpSpPr>
            <p:grpSpPr bwMode="auto">
              <a:xfrm>
                <a:off x="0" y="0"/>
                <a:ext cx="1590" cy="1588"/>
                <a:chOff x="0" y="0"/>
                <a:chExt cx="1136" cy="1134"/>
              </a:xfrm>
            </p:grpSpPr>
            <p:sp>
              <p:nvSpPr>
                <p:cNvPr id="33" name="Oval 15"/>
                <p:cNvSpPr>
                  <a:spLocks noChangeArrowheads="1"/>
                </p:cNvSpPr>
                <p:nvPr/>
              </p:nvSpPr>
              <p:spPr bwMode="auto">
                <a:xfrm>
                  <a:off x="0" y="0"/>
                  <a:ext cx="1136" cy="1134"/>
                </a:xfrm>
                <a:prstGeom prst="ellipse">
                  <a:avLst/>
                </a:prstGeom>
                <a:gradFill rotWithShape="1">
                  <a:gsLst>
                    <a:gs pos="0">
                      <a:schemeClr val="bg2">
                        <a:alpha val="89999"/>
                      </a:schemeClr>
                    </a:gs>
                    <a:gs pos="50000">
                      <a:schemeClr val="bg1"/>
                    </a:gs>
                    <a:gs pos="100000">
                      <a:schemeClr val="bg2">
                        <a:alpha val="89999"/>
                      </a:schemeClr>
                    </a:gs>
                  </a:gsLst>
                  <a:lin ang="2700000" scaled="1"/>
                </a:gradFill>
                <a:ln w="9525" cmpd="sng">
                  <a:solidFill>
                    <a:schemeClr val="bg2"/>
                  </a:solidFill>
                  <a:round/>
                  <a:headEnd/>
                  <a:tailEnd/>
                </a:ln>
                <a:effectLst/>
              </p:spPr>
              <p:txBody>
                <a:bodyPr wrap="none" anchor="ctr"/>
                <a:lstStyle/>
                <a:p>
                  <a:pPr>
                    <a:defRPr/>
                  </a:pPr>
                  <a:endParaRPr lang="zh-CN" altLang="en-US">
                    <a:solidFill>
                      <a:srgbClr val="000000"/>
                    </a:solidFill>
                    <a:latin typeface="+mn-lt"/>
                    <a:ea typeface="+mn-ea"/>
                  </a:endParaRPr>
                </a:p>
              </p:txBody>
            </p:sp>
            <p:sp>
              <p:nvSpPr>
                <p:cNvPr id="38953" name="Oval 16"/>
                <p:cNvSpPr>
                  <a:spLocks noChangeArrowheads="1"/>
                </p:cNvSpPr>
                <p:nvPr/>
              </p:nvSpPr>
              <p:spPr bwMode="auto">
                <a:xfrm>
                  <a:off x="64" y="62"/>
                  <a:ext cx="1008" cy="1010"/>
                </a:xfrm>
                <a:prstGeom prst="ellipse">
                  <a:avLst/>
                </a:prstGeom>
                <a:solidFill>
                  <a:srgbClr val="C00000"/>
                </a:solidFill>
                <a:ln w="9525">
                  <a:solidFill>
                    <a:schemeClr val="bg2"/>
                  </a:solidFill>
                  <a:round/>
                  <a:headEnd/>
                  <a:tailEnd/>
                </a:ln>
              </p:spPr>
              <p:txBody>
                <a:bodyPr wrap="none" anchor="ctr"/>
                <a:lstStyle/>
                <a:p>
                  <a:endParaRPr lang="zh-CN" altLang="en-US">
                    <a:solidFill>
                      <a:srgbClr val="000000"/>
                    </a:solidFill>
                  </a:endParaRPr>
                </a:p>
              </p:txBody>
            </p:sp>
          </p:grpSp>
          <p:sp>
            <p:nvSpPr>
              <p:cNvPr id="38950" name="未知"/>
              <p:cNvSpPr>
                <a:spLocks/>
              </p:cNvSpPr>
              <p:nvPr/>
            </p:nvSpPr>
            <p:spPr bwMode="auto">
              <a:xfrm rot="-5400000">
                <a:off x="390" y="490"/>
                <a:ext cx="606" cy="1210"/>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25998"/>
                    </a:scheme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sp>
            <p:nvSpPr>
              <p:cNvPr id="38951" name="未知"/>
              <p:cNvSpPr>
                <a:spLocks/>
              </p:cNvSpPr>
              <p:nvPr/>
            </p:nvSpPr>
            <p:spPr bwMode="auto">
              <a:xfrm rot="5400000">
                <a:off x="588" y="-113"/>
                <a:ext cx="606" cy="1210"/>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50000"/>
                    </a:scheme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grpSp>
        <p:sp>
          <p:nvSpPr>
            <p:cNvPr id="38947" name="Rectangle 19"/>
            <p:cNvSpPr>
              <a:spLocks noChangeArrowheads="1"/>
            </p:cNvSpPr>
            <p:nvPr/>
          </p:nvSpPr>
          <p:spPr bwMode="auto">
            <a:xfrm>
              <a:off x="2162176" y="4181476"/>
              <a:ext cx="5592762" cy="56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r>
                <a:rPr lang="zh-CN" altLang="en-US" b="1" dirty="0" smtClean="0">
                  <a:solidFill>
                    <a:srgbClr val="000000"/>
                  </a:solidFill>
                  <a:latin typeface="微软雅黑" pitchFamily="34" charset="-122"/>
                  <a:ea typeface="微软雅黑" pitchFamily="34" charset="-122"/>
                </a:rPr>
                <a:t>技术难点及解决方案</a:t>
              </a:r>
              <a:endParaRPr lang="zh-CN" altLang="en-US" sz="2800" b="1" dirty="0">
                <a:solidFill>
                  <a:srgbClr val="000000"/>
                </a:solidFill>
                <a:latin typeface="微软雅黑" pitchFamily="34" charset="-122"/>
                <a:ea typeface="微软雅黑" pitchFamily="34" charset="-122"/>
              </a:endParaRPr>
            </a:p>
          </p:txBody>
        </p:sp>
        <p:sp>
          <p:nvSpPr>
            <p:cNvPr id="38948" name="Rectangle 20"/>
            <p:cNvSpPr>
              <a:spLocks noChangeArrowheads="1"/>
            </p:cNvSpPr>
            <p:nvPr/>
          </p:nvSpPr>
          <p:spPr bwMode="auto">
            <a:xfrm>
              <a:off x="1292226" y="4168776"/>
              <a:ext cx="554037" cy="56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altLang="zh-CN" sz="3600" b="1">
                  <a:solidFill>
                    <a:srgbClr val="FFFFFF"/>
                  </a:solidFill>
                </a:rPr>
                <a:t>3</a:t>
              </a:r>
            </a:p>
          </p:txBody>
        </p:sp>
      </p:grpSp>
      <p:grpSp>
        <p:nvGrpSpPr>
          <p:cNvPr id="5" name="组合 41"/>
          <p:cNvGrpSpPr>
            <a:grpSpLocks/>
          </p:cNvGrpSpPr>
          <p:nvPr/>
        </p:nvGrpSpPr>
        <p:grpSpPr bwMode="auto">
          <a:xfrm>
            <a:off x="1142976" y="2308209"/>
            <a:ext cx="7215238" cy="790575"/>
            <a:chOff x="1163638" y="2965451"/>
            <a:chExt cx="7215238" cy="790575"/>
          </a:xfrm>
        </p:grpSpPr>
        <p:sp>
          <p:nvSpPr>
            <p:cNvPr id="38936" name="Rectangle 21"/>
            <p:cNvSpPr>
              <a:spLocks noChangeArrowheads="1"/>
            </p:cNvSpPr>
            <p:nvPr/>
          </p:nvSpPr>
          <p:spPr bwMode="auto">
            <a:xfrm>
              <a:off x="1489076" y="3033713"/>
              <a:ext cx="6889800" cy="666750"/>
            </a:xfrm>
            <a:prstGeom prst="rect">
              <a:avLst/>
            </a:prstGeom>
            <a:gradFill rotWithShape="1">
              <a:gsLst>
                <a:gs pos="0">
                  <a:srgbClr val="F1F1F1"/>
                </a:gs>
                <a:gs pos="100000">
                  <a:srgbClr val="B2B2B2"/>
                </a:gs>
              </a:gsLst>
              <a:lin ang="0" scaled="1"/>
            </a:gradFill>
            <a:ln w="9525">
              <a:solidFill>
                <a:schemeClr val="bg2"/>
              </a:solidFill>
              <a:miter lim="800000"/>
              <a:headEnd/>
              <a:tailEnd/>
            </a:ln>
          </p:spPr>
          <p:txBody>
            <a:bodyPr wrap="none" anchor="ctr"/>
            <a:lstStyle/>
            <a:p>
              <a:r>
                <a:rPr lang="en-US" altLang="zh-CN" b="1" dirty="0" smtClean="0">
                  <a:solidFill>
                    <a:srgbClr val="000000"/>
                  </a:solidFill>
                  <a:latin typeface="黑体" pitchFamily="2" charset="-122"/>
                  <a:ea typeface="黑体" pitchFamily="2" charset="-122"/>
                </a:rPr>
                <a:t>7</a:t>
              </a:r>
              <a:r>
                <a:rPr lang="zh-CN" altLang="en-US" b="1" dirty="0" smtClean="0">
                  <a:solidFill>
                    <a:srgbClr val="000000"/>
                  </a:solidFill>
                  <a:latin typeface="黑体" pitchFamily="2" charset="-122"/>
                  <a:ea typeface="黑体" pitchFamily="2" charset="-122"/>
                </a:rPr>
                <a:t>   </a:t>
              </a:r>
              <a:r>
                <a:rPr lang="en-US" altLang="zh-CN" b="1" dirty="0" smtClean="0">
                  <a:solidFill>
                    <a:srgbClr val="000000"/>
                  </a:solidFill>
                  <a:latin typeface="微软雅黑" pitchFamily="34" charset="-122"/>
                  <a:ea typeface="微软雅黑" pitchFamily="34" charset="-122"/>
                </a:rPr>
                <a:t>CAP1400</a:t>
              </a:r>
              <a:r>
                <a:rPr lang="zh-CN" altLang="en-US" b="1" dirty="0" smtClean="0">
                  <a:solidFill>
                    <a:srgbClr val="000000"/>
                  </a:solidFill>
                  <a:latin typeface="微软雅黑" pitchFamily="34" charset="-122"/>
                  <a:ea typeface="微软雅黑" pitchFamily="34" charset="-122"/>
                </a:rPr>
                <a:t>核电励磁系统设计原则</a:t>
              </a:r>
              <a:endParaRPr lang="zh-CN" altLang="en-US" sz="2800" b="1" dirty="0">
                <a:solidFill>
                  <a:srgbClr val="000000"/>
                </a:solidFill>
                <a:latin typeface="微软雅黑" pitchFamily="34" charset="-122"/>
                <a:ea typeface="微软雅黑" pitchFamily="34" charset="-122"/>
              </a:endParaRPr>
            </a:p>
          </p:txBody>
        </p:sp>
        <p:grpSp>
          <p:nvGrpSpPr>
            <p:cNvPr id="6" name="Group 22"/>
            <p:cNvGrpSpPr>
              <a:grpSpLocks/>
            </p:cNvGrpSpPr>
            <p:nvPr/>
          </p:nvGrpSpPr>
          <p:grpSpPr bwMode="auto">
            <a:xfrm rot="10800000">
              <a:off x="1163638" y="2965451"/>
              <a:ext cx="793750" cy="790575"/>
              <a:chOff x="0" y="0"/>
              <a:chExt cx="1590" cy="1588"/>
            </a:xfrm>
          </p:grpSpPr>
          <p:grpSp>
            <p:nvGrpSpPr>
              <p:cNvPr id="7" name="Group 23"/>
              <p:cNvGrpSpPr>
                <a:grpSpLocks/>
              </p:cNvGrpSpPr>
              <p:nvPr/>
            </p:nvGrpSpPr>
            <p:grpSpPr bwMode="auto">
              <a:xfrm>
                <a:off x="0" y="0"/>
                <a:ext cx="1590" cy="1588"/>
                <a:chOff x="0" y="0"/>
                <a:chExt cx="1136" cy="1134"/>
              </a:xfrm>
            </p:grpSpPr>
            <p:sp>
              <p:nvSpPr>
                <p:cNvPr id="43" name="Oval 24"/>
                <p:cNvSpPr>
                  <a:spLocks noChangeArrowheads="1"/>
                </p:cNvSpPr>
                <p:nvPr/>
              </p:nvSpPr>
              <p:spPr bwMode="auto">
                <a:xfrm>
                  <a:off x="0" y="0"/>
                  <a:ext cx="1136" cy="1134"/>
                </a:xfrm>
                <a:prstGeom prst="ellipse">
                  <a:avLst/>
                </a:prstGeom>
                <a:gradFill rotWithShape="1">
                  <a:gsLst>
                    <a:gs pos="0">
                      <a:schemeClr val="bg2">
                        <a:alpha val="89999"/>
                      </a:schemeClr>
                    </a:gs>
                    <a:gs pos="50000">
                      <a:schemeClr val="bg1"/>
                    </a:gs>
                    <a:gs pos="100000">
                      <a:schemeClr val="bg2">
                        <a:alpha val="89999"/>
                      </a:schemeClr>
                    </a:gs>
                  </a:gsLst>
                  <a:lin ang="2700000" scaled="1"/>
                </a:gradFill>
                <a:ln w="9525" cmpd="sng">
                  <a:solidFill>
                    <a:schemeClr val="bg2"/>
                  </a:solidFill>
                  <a:round/>
                  <a:headEnd/>
                  <a:tailEnd/>
                </a:ln>
                <a:effectLst/>
              </p:spPr>
              <p:txBody>
                <a:bodyPr wrap="none" anchor="ctr"/>
                <a:lstStyle/>
                <a:p>
                  <a:pPr>
                    <a:defRPr/>
                  </a:pPr>
                  <a:endParaRPr lang="zh-CN" altLang="en-US">
                    <a:solidFill>
                      <a:srgbClr val="000000"/>
                    </a:solidFill>
                    <a:latin typeface="+mn-lt"/>
                    <a:ea typeface="+mn-ea"/>
                  </a:endParaRPr>
                </a:p>
              </p:txBody>
            </p:sp>
            <p:sp>
              <p:nvSpPr>
                <p:cNvPr id="38944" name="Oval 25"/>
                <p:cNvSpPr>
                  <a:spLocks noChangeArrowheads="1"/>
                </p:cNvSpPr>
                <p:nvPr/>
              </p:nvSpPr>
              <p:spPr bwMode="auto">
                <a:xfrm>
                  <a:off x="64" y="62"/>
                  <a:ext cx="1008" cy="1010"/>
                </a:xfrm>
                <a:prstGeom prst="ellipse">
                  <a:avLst/>
                </a:prstGeom>
                <a:solidFill>
                  <a:srgbClr val="C000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zh-CN" altLang="en-US">
                    <a:solidFill>
                      <a:srgbClr val="000000"/>
                    </a:solidFill>
                  </a:endParaRPr>
                </a:p>
              </p:txBody>
            </p:sp>
          </p:grpSp>
          <p:sp>
            <p:nvSpPr>
              <p:cNvPr id="38941" name="未知"/>
              <p:cNvSpPr>
                <a:spLocks/>
              </p:cNvSpPr>
              <p:nvPr/>
            </p:nvSpPr>
            <p:spPr bwMode="auto">
              <a:xfrm rot="-5400000">
                <a:off x="390" y="490"/>
                <a:ext cx="606" cy="1210"/>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25998"/>
                    </a:scheme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sp>
            <p:nvSpPr>
              <p:cNvPr id="38942" name="未知"/>
              <p:cNvSpPr>
                <a:spLocks/>
              </p:cNvSpPr>
              <p:nvPr/>
            </p:nvSpPr>
            <p:spPr bwMode="auto">
              <a:xfrm rot="5400000">
                <a:off x="588" y="-113"/>
                <a:ext cx="606" cy="1210"/>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50000"/>
                    </a:scheme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grpSp>
        <p:sp>
          <p:nvSpPr>
            <p:cNvPr id="38938" name="Rectangle 28"/>
            <p:cNvSpPr>
              <a:spLocks noChangeArrowheads="1"/>
            </p:cNvSpPr>
            <p:nvPr/>
          </p:nvSpPr>
          <p:spPr bwMode="auto">
            <a:xfrm>
              <a:off x="2162176" y="3087688"/>
              <a:ext cx="5592762"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endParaRPr lang="zh-CN" altLang="en-US" sz="2800" b="1">
                <a:solidFill>
                  <a:srgbClr val="000000"/>
                </a:solidFill>
                <a:latin typeface="黑体" pitchFamily="2" charset="-122"/>
                <a:ea typeface="黑体" pitchFamily="2" charset="-122"/>
              </a:endParaRPr>
            </a:p>
          </p:txBody>
        </p:sp>
        <p:sp>
          <p:nvSpPr>
            <p:cNvPr id="38939" name="Rectangle 29"/>
            <p:cNvSpPr>
              <a:spLocks noChangeArrowheads="1"/>
            </p:cNvSpPr>
            <p:nvPr/>
          </p:nvSpPr>
          <p:spPr bwMode="auto">
            <a:xfrm>
              <a:off x="1292226" y="3074988"/>
              <a:ext cx="554037"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altLang="zh-CN" sz="3600" b="1">
                  <a:solidFill>
                    <a:srgbClr val="FFFFFF"/>
                  </a:solidFill>
                </a:rPr>
                <a:t>2</a:t>
              </a:r>
            </a:p>
          </p:txBody>
        </p:sp>
      </p:grpSp>
      <p:grpSp>
        <p:nvGrpSpPr>
          <p:cNvPr id="8" name="组合 40"/>
          <p:cNvGrpSpPr>
            <a:grpSpLocks/>
          </p:cNvGrpSpPr>
          <p:nvPr/>
        </p:nvGrpSpPr>
        <p:grpSpPr bwMode="auto">
          <a:xfrm>
            <a:off x="1142976" y="1214422"/>
            <a:ext cx="7215238" cy="790575"/>
            <a:chOff x="1163638" y="1871663"/>
            <a:chExt cx="7215238" cy="790575"/>
          </a:xfrm>
        </p:grpSpPr>
        <p:sp>
          <p:nvSpPr>
            <p:cNvPr id="38927" name="Rectangle 30"/>
            <p:cNvSpPr>
              <a:spLocks noChangeArrowheads="1"/>
            </p:cNvSpPr>
            <p:nvPr/>
          </p:nvSpPr>
          <p:spPr bwMode="auto">
            <a:xfrm>
              <a:off x="1489076" y="1939926"/>
              <a:ext cx="6889800" cy="666750"/>
            </a:xfrm>
            <a:prstGeom prst="rect">
              <a:avLst/>
            </a:prstGeom>
            <a:gradFill rotWithShape="1">
              <a:gsLst>
                <a:gs pos="0">
                  <a:srgbClr val="F1F1F1"/>
                </a:gs>
                <a:gs pos="100000">
                  <a:srgbClr val="B2B2B2"/>
                </a:gs>
              </a:gsLst>
              <a:lin ang="0" scaled="1"/>
            </a:gradFill>
            <a:ln w="9525">
              <a:solidFill>
                <a:schemeClr val="bg2"/>
              </a:solidFill>
              <a:miter lim="800000"/>
              <a:headEnd/>
              <a:tailEnd/>
            </a:ln>
          </p:spPr>
          <p:txBody>
            <a:bodyPr wrap="none" anchor="ctr"/>
            <a:lstStyle/>
            <a:p>
              <a:endParaRPr lang="zh-CN" altLang="en-US" sz="2800">
                <a:solidFill>
                  <a:srgbClr val="000000"/>
                </a:solidFill>
                <a:latin typeface="黑体" pitchFamily="2" charset="-122"/>
                <a:ea typeface="黑体" pitchFamily="2" charset="-122"/>
              </a:endParaRPr>
            </a:p>
          </p:txBody>
        </p:sp>
        <p:grpSp>
          <p:nvGrpSpPr>
            <p:cNvPr id="9" name="Group 31"/>
            <p:cNvGrpSpPr>
              <a:grpSpLocks/>
            </p:cNvGrpSpPr>
            <p:nvPr/>
          </p:nvGrpSpPr>
          <p:grpSpPr bwMode="auto">
            <a:xfrm rot="10800000">
              <a:off x="1163638" y="1871663"/>
              <a:ext cx="793750" cy="790575"/>
              <a:chOff x="0" y="0"/>
              <a:chExt cx="1590" cy="1588"/>
            </a:xfrm>
          </p:grpSpPr>
          <p:grpSp>
            <p:nvGrpSpPr>
              <p:cNvPr id="10" name="Group 32"/>
              <p:cNvGrpSpPr>
                <a:grpSpLocks/>
              </p:cNvGrpSpPr>
              <p:nvPr/>
            </p:nvGrpSpPr>
            <p:grpSpPr bwMode="auto">
              <a:xfrm>
                <a:off x="0" y="0"/>
                <a:ext cx="1590" cy="1588"/>
                <a:chOff x="0" y="0"/>
                <a:chExt cx="1136" cy="1134"/>
              </a:xfrm>
            </p:grpSpPr>
            <p:sp>
              <p:nvSpPr>
                <p:cNvPr id="53" name="Oval 33"/>
                <p:cNvSpPr>
                  <a:spLocks noChangeArrowheads="1"/>
                </p:cNvSpPr>
                <p:nvPr/>
              </p:nvSpPr>
              <p:spPr bwMode="auto">
                <a:xfrm>
                  <a:off x="0" y="0"/>
                  <a:ext cx="1136" cy="1134"/>
                </a:xfrm>
                <a:prstGeom prst="ellipse">
                  <a:avLst/>
                </a:prstGeom>
                <a:gradFill rotWithShape="1">
                  <a:gsLst>
                    <a:gs pos="0">
                      <a:schemeClr val="bg2">
                        <a:alpha val="89999"/>
                      </a:schemeClr>
                    </a:gs>
                    <a:gs pos="50000">
                      <a:schemeClr val="bg1"/>
                    </a:gs>
                    <a:gs pos="100000">
                      <a:schemeClr val="bg2">
                        <a:alpha val="89999"/>
                      </a:schemeClr>
                    </a:gs>
                  </a:gsLst>
                  <a:lin ang="2700000" scaled="1"/>
                </a:gradFill>
                <a:ln w="9525" cmpd="sng">
                  <a:solidFill>
                    <a:schemeClr val="bg2"/>
                  </a:solidFill>
                  <a:round/>
                  <a:headEnd/>
                  <a:tailEnd/>
                </a:ln>
                <a:effectLst/>
              </p:spPr>
              <p:txBody>
                <a:bodyPr wrap="none" anchor="ctr"/>
                <a:lstStyle/>
                <a:p>
                  <a:pPr>
                    <a:defRPr/>
                  </a:pPr>
                  <a:endParaRPr lang="zh-CN" altLang="en-US">
                    <a:solidFill>
                      <a:srgbClr val="000000"/>
                    </a:solidFill>
                    <a:latin typeface="+mn-lt"/>
                    <a:ea typeface="+mn-ea"/>
                  </a:endParaRPr>
                </a:p>
              </p:txBody>
            </p:sp>
            <p:sp>
              <p:nvSpPr>
                <p:cNvPr id="38935" name="Oval 34"/>
                <p:cNvSpPr>
                  <a:spLocks noChangeArrowheads="1"/>
                </p:cNvSpPr>
                <p:nvPr/>
              </p:nvSpPr>
              <p:spPr bwMode="auto">
                <a:xfrm>
                  <a:off x="64" y="62"/>
                  <a:ext cx="1008" cy="1010"/>
                </a:xfrm>
                <a:prstGeom prst="ellipse">
                  <a:avLst/>
                </a:prstGeom>
                <a:solidFill>
                  <a:srgbClr val="C00000"/>
                </a:solidFill>
                <a:ln w="9525">
                  <a:solidFill>
                    <a:schemeClr val="bg2"/>
                  </a:solidFill>
                  <a:round/>
                  <a:headEnd/>
                  <a:tailEnd/>
                </a:ln>
              </p:spPr>
              <p:txBody>
                <a:bodyPr wrap="none" anchor="ctr"/>
                <a:lstStyle/>
                <a:p>
                  <a:endParaRPr lang="zh-CN" altLang="en-US">
                    <a:solidFill>
                      <a:srgbClr val="000000"/>
                    </a:solidFill>
                  </a:endParaRPr>
                </a:p>
              </p:txBody>
            </p:sp>
          </p:grpSp>
          <p:sp>
            <p:nvSpPr>
              <p:cNvPr id="38932" name="未知"/>
              <p:cNvSpPr>
                <a:spLocks/>
              </p:cNvSpPr>
              <p:nvPr/>
            </p:nvSpPr>
            <p:spPr bwMode="auto">
              <a:xfrm rot="-5400000">
                <a:off x="390" y="490"/>
                <a:ext cx="606" cy="1210"/>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25998"/>
                    </a:scheme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sp>
            <p:nvSpPr>
              <p:cNvPr id="38933" name="未知"/>
              <p:cNvSpPr>
                <a:spLocks/>
              </p:cNvSpPr>
              <p:nvPr/>
            </p:nvSpPr>
            <p:spPr bwMode="auto">
              <a:xfrm rot="5400000">
                <a:off x="588" y="-113"/>
                <a:ext cx="606" cy="1210"/>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50000"/>
                    </a:scheme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grpSp>
        <p:sp>
          <p:nvSpPr>
            <p:cNvPr id="38929" name="Rectangle 37"/>
            <p:cNvSpPr>
              <a:spLocks noChangeArrowheads="1"/>
            </p:cNvSpPr>
            <p:nvPr/>
          </p:nvSpPr>
          <p:spPr bwMode="auto">
            <a:xfrm>
              <a:off x="2162176" y="1993901"/>
              <a:ext cx="5592762" cy="56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285750" lvl="1" indent="-285750" defTabSz="1422400">
                <a:lnSpc>
                  <a:spcPct val="90000"/>
                </a:lnSpc>
                <a:spcAft>
                  <a:spcPct val="15000"/>
                </a:spcAft>
              </a:pPr>
              <a:r>
                <a:rPr lang="en-US" altLang="zh-CN" b="1" dirty="0" smtClean="0">
                  <a:solidFill>
                    <a:srgbClr val="000000"/>
                  </a:solidFill>
                  <a:latin typeface="微软雅黑" pitchFamily="34" charset="-122"/>
                  <a:ea typeface="微软雅黑" pitchFamily="34" charset="-122"/>
                </a:rPr>
                <a:t>CAP1400</a:t>
              </a:r>
              <a:r>
                <a:rPr lang="zh-CN" altLang="en-US" b="1" dirty="0" smtClean="0">
                  <a:solidFill>
                    <a:srgbClr val="000000"/>
                  </a:solidFill>
                  <a:latin typeface="微软雅黑" pitchFamily="34" charset="-122"/>
                  <a:ea typeface="微软雅黑" pitchFamily="34" charset="-122"/>
                </a:rPr>
                <a:t>核电励磁系统课题背景</a:t>
              </a:r>
              <a:endParaRPr lang="zh-CN" altLang="en-US" sz="2800" b="1" dirty="0">
                <a:solidFill>
                  <a:srgbClr val="000000"/>
                </a:solidFill>
                <a:latin typeface="微软雅黑" pitchFamily="34" charset="-122"/>
                <a:ea typeface="微软雅黑" pitchFamily="34" charset="-122"/>
              </a:endParaRPr>
            </a:p>
          </p:txBody>
        </p:sp>
        <p:sp>
          <p:nvSpPr>
            <p:cNvPr id="38930" name="Rectangle 38"/>
            <p:cNvSpPr>
              <a:spLocks noChangeArrowheads="1"/>
            </p:cNvSpPr>
            <p:nvPr/>
          </p:nvSpPr>
          <p:spPr bwMode="auto">
            <a:xfrm>
              <a:off x="1292226" y="1981201"/>
              <a:ext cx="554037" cy="56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altLang="zh-CN" sz="3600" b="1">
                  <a:solidFill>
                    <a:srgbClr val="FFFFFF"/>
                  </a:solidFill>
                </a:rPr>
                <a:t>1</a:t>
              </a:r>
            </a:p>
          </p:txBody>
        </p:sp>
      </p:grpSp>
      <p:grpSp>
        <p:nvGrpSpPr>
          <p:cNvPr id="11" name="组合 44"/>
          <p:cNvGrpSpPr>
            <a:grpSpLocks/>
          </p:cNvGrpSpPr>
          <p:nvPr/>
        </p:nvGrpSpPr>
        <p:grpSpPr bwMode="auto">
          <a:xfrm>
            <a:off x="1142976" y="5572140"/>
            <a:ext cx="7215238" cy="790575"/>
            <a:chOff x="1174728" y="5146687"/>
            <a:chExt cx="7215238" cy="790575"/>
          </a:xfrm>
        </p:grpSpPr>
        <p:sp>
          <p:nvSpPr>
            <p:cNvPr id="38918" name="Rectangle 12"/>
            <p:cNvSpPr>
              <a:spLocks noChangeArrowheads="1"/>
            </p:cNvSpPr>
            <p:nvPr/>
          </p:nvSpPr>
          <p:spPr bwMode="auto">
            <a:xfrm>
              <a:off x="1500166" y="5214950"/>
              <a:ext cx="6889800" cy="666750"/>
            </a:xfrm>
            <a:prstGeom prst="rect">
              <a:avLst/>
            </a:prstGeom>
            <a:gradFill rotWithShape="1">
              <a:gsLst>
                <a:gs pos="0">
                  <a:srgbClr val="F1F1F1"/>
                </a:gs>
                <a:gs pos="100000">
                  <a:srgbClr val="B2B2B2"/>
                </a:gs>
              </a:gsLst>
              <a:lin ang="0" scaled="1"/>
            </a:gradFill>
            <a:ln w="9525">
              <a:solidFill>
                <a:schemeClr val="bg2"/>
              </a:solidFill>
              <a:miter lim="800000"/>
              <a:headEnd/>
              <a:tailEnd/>
            </a:ln>
          </p:spPr>
          <p:txBody>
            <a:bodyPr rot="10800000" wrap="none" anchor="ctr"/>
            <a:lstStyle/>
            <a:p>
              <a:pPr marL="285750" lvl="1" indent="-285750" defTabSz="1422400">
                <a:lnSpc>
                  <a:spcPct val="90000"/>
                </a:lnSpc>
                <a:spcAft>
                  <a:spcPct val="15000"/>
                </a:spcAft>
                <a:buFontTx/>
                <a:buChar char="•"/>
              </a:pPr>
              <a:endParaRPr lang="zh-CN" altLang="en-US" sz="3200" b="1">
                <a:solidFill>
                  <a:srgbClr val="000000"/>
                </a:solidFill>
                <a:latin typeface="黑体" pitchFamily="2" charset="-122"/>
                <a:ea typeface="黑体" pitchFamily="2" charset="-122"/>
              </a:endParaRPr>
            </a:p>
          </p:txBody>
        </p:sp>
        <p:grpSp>
          <p:nvGrpSpPr>
            <p:cNvPr id="12" name="Group 13"/>
            <p:cNvGrpSpPr>
              <a:grpSpLocks/>
            </p:cNvGrpSpPr>
            <p:nvPr/>
          </p:nvGrpSpPr>
          <p:grpSpPr bwMode="auto">
            <a:xfrm rot="10800000">
              <a:off x="1174728" y="5146687"/>
              <a:ext cx="793750" cy="790575"/>
              <a:chOff x="0" y="0"/>
              <a:chExt cx="1590" cy="1588"/>
            </a:xfrm>
          </p:grpSpPr>
          <p:grpSp>
            <p:nvGrpSpPr>
              <p:cNvPr id="13" name="Group 14"/>
              <p:cNvGrpSpPr>
                <a:grpSpLocks/>
              </p:cNvGrpSpPr>
              <p:nvPr/>
            </p:nvGrpSpPr>
            <p:grpSpPr bwMode="auto">
              <a:xfrm>
                <a:off x="0" y="0"/>
                <a:ext cx="1590" cy="1588"/>
                <a:chOff x="0" y="0"/>
                <a:chExt cx="1136" cy="1134"/>
              </a:xfrm>
            </p:grpSpPr>
            <p:sp>
              <p:nvSpPr>
                <p:cNvPr id="63" name="Oval 15"/>
                <p:cNvSpPr>
                  <a:spLocks noChangeArrowheads="1"/>
                </p:cNvSpPr>
                <p:nvPr/>
              </p:nvSpPr>
              <p:spPr bwMode="auto">
                <a:xfrm>
                  <a:off x="0" y="0"/>
                  <a:ext cx="1136" cy="1134"/>
                </a:xfrm>
                <a:prstGeom prst="ellipse">
                  <a:avLst/>
                </a:prstGeom>
                <a:gradFill rotWithShape="1">
                  <a:gsLst>
                    <a:gs pos="0">
                      <a:schemeClr val="bg2">
                        <a:alpha val="89999"/>
                      </a:schemeClr>
                    </a:gs>
                    <a:gs pos="50000">
                      <a:schemeClr val="bg1"/>
                    </a:gs>
                    <a:gs pos="100000">
                      <a:schemeClr val="bg2">
                        <a:alpha val="89999"/>
                      </a:schemeClr>
                    </a:gs>
                  </a:gsLst>
                  <a:lin ang="2700000" scaled="1"/>
                </a:gradFill>
                <a:ln w="9525" cmpd="sng">
                  <a:solidFill>
                    <a:schemeClr val="bg2"/>
                  </a:solidFill>
                  <a:round/>
                  <a:headEnd/>
                  <a:tailEnd/>
                </a:ln>
                <a:effectLst/>
              </p:spPr>
              <p:txBody>
                <a:bodyPr wrap="none" anchor="ctr"/>
                <a:lstStyle/>
                <a:p>
                  <a:pPr>
                    <a:defRPr/>
                  </a:pPr>
                  <a:endParaRPr lang="zh-CN" altLang="en-US">
                    <a:solidFill>
                      <a:srgbClr val="000000"/>
                    </a:solidFill>
                    <a:latin typeface="+mn-lt"/>
                    <a:ea typeface="+mn-ea"/>
                  </a:endParaRPr>
                </a:p>
              </p:txBody>
            </p:sp>
            <p:sp>
              <p:nvSpPr>
                <p:cNvPr id="38926" name="Oval 16"/>
                <p:cNvSpPr>
                  <a:spLocks noChangeArrowheads="1"/>
                </p:cNvSpPr>
                <p:nvPr/>
              </p:nvSpPr>
              <p:spPr bwMode="auto">
                <a:xfrm>
                  <a:off x="64" y="62"/>
                  <a:ext cx="1008" cy="1010"/>
                </a:xfrm>
                <a:prstGeom prst="ellipse">
                  <a:avLst/>
                </a:prstGeom>
                <a:solidFill>
                  <a:srgbClr val="C00000"/>
                </a:solidFill>
                <a:ln w="9525">
                  <a:solidFill>
                    <a:schemeClr val="bg2"/>
                  </a:solidFill>
                  <a:round/>
                  <a:headEnd/>
                  <a:tailEnd/>
                </a:ln>
              </p:spPr>
              <p:txBody>
                <a:bodyPr wrap="none" anchor="ctr"/>
                <a:lstStyle/>
                <a:p>
                  <a:endParaRPr lang="zh-CN" altLang="en-US">
                    <a:solidFill>
                      <a:srgbClr val="000000"/>
                    </a:solidFill>
                  </a:endParaRPr>
                </a:p>
              </p:txBody>
            </p:sp>
          </p:grpSp>
          <p:sp>
            <p:nvSpPr>
              <p:cNvPr id="38923" name="未知"/>
              <p:cNvSpPr>
                <a:spLocks/>
              </p:cNvSpPr>
              <p:nvPr/>
            </p:nvSpPr>
            <p:spPr bwMode="auto">
              <a:xfrm rot="-5400000">
                <a:off x="390" y="490"/>
                <a:ext cx="606" cy="1210"/>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25998"/>
                    </a:scheme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sp>
            <p:nvSpPr>
              <p:cNvPr id="38924" name="未知"/>
              <p:cNvSpPr>
                <a:spLocks/>
              </p:cNvSpPr>
              <p:nvPr/>
            </p:nvSpPr>
            <p:spPr bwMode="auto">
              <a:xfrm rot="5400000">
                <a:off x="588" y="-113"/>
                <a:ext cx="606" cy="1210"/>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50000"/>
                    </a:scheme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grpSp>
        <p:sp>
          <p:nvSpPr>
            <p:cNvPr id="38920" name="Rectangle 19"/>
            <p:cNvSpPr>
              <a:spLocks noChangeArrowheads="1"/>
            </p:cNvSpPr>
            <p:nvPr/>
          </p:nvSpPr>
          <p:spPr bwMode="auto">
            <a:xfrm>
              <a:off x="2173266" y="5268925"/>
              <a:ext cx="5592762" cy="56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285750" lvl="1" indent="-285750" defTabSz="1422400">
                <a:lnSpc>
                  <a:spcPct val="90000"/>
                </a:lnSpc>
                <a:spcAft>
                  <a:spcPct val="15000"/>
                </a:spcAft>
              </a:pPr>
              <a:r>
                <a:rPr lang="zh-CN" altLang="en-US" b="1" dirty="0" smtClean="0">
                  <a:solidFill>
                    <a:srgbClr val="000000"/>
                  </a:solidFill>
                  <a:latin typeface="微软雅黑" pitchFamily="34" charset="-122"/>
                  <a:ea typeface="微软雅黑" pitchFamily="34" charset="-122"/>
                </a:rPr>
                <a:t>课题样机试验验证</a:t>
              </a:r>
              <a:endParaRPr lang="zh-CN" altLang="en-US" sz="2800" b="1" dirty="0">
                <a:solidFill>
                  <a:srgbClr val="000000"/>
                </a:solidFill>
                <a:latin typeface="微软雅黑" pitchFamily="34" charset="-122"/>
                <a:ea typeface="微软雅黑" pitchFamily="34" charset="-122"/>
              </a:endParaRPr>
            </a:p>
          </p:txBody>
        </p:sp>
        <p:sp>
          <p:nvSpPr>
            <p:cNvPr id="38921" name="Rectangle 20"/>
            <p:cNvSpPr>
              <a:spLocks noChangeArrowheads="1"/>
            </p:cNvSpPr>
            <p:nvPr/>
          </p:nvSpPr>
          <p:spPr bwMode="auto">
            <a:xfrm>
              <a:off x="1303316" y="5256225"/>
              <a:ext cx="554037" cy="56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altLang="zh-CN" sz="3600" b="1" dirty="0">
                  <a:solidFill>
                    <a:srgbClr val="FFFFFF"/>
                  </a:solidFill>
                </a:rPr>
                <a:t>5</a:t>
              </a:r>
            </a:p>
          </p:txBody>
        </p:sp>
      </p:grpSp>
      <p:grpSp>
        <p:nvGrpSpPr>
          <p:cNvPr id="42" name="组合 44"/>
          <p:cNvGrpSpPr>
            <a:grpSpLocks/>
          </p:cNvGrpSpPr>
          <p:nvPr/>
        </p:nvGrpSpPr>
        <p:grpSpPr bwMode="auto">
          <a:xfrm>
            <a:off x="1142976" y="4500570"/>
            <a:ext cx="7215238" cy="790575"/>
            <a:chOff x="1174728" y="5146687"/>
            <a:chExt cx="7215238" cy="790575"/>
          </a:xfrm>
        </p:grpSpPr>
        <p:sp>
          <p:nvSpPr>
            <p:cNvPr id="44" name="Rectangle 12"/>
            <p:cNvSpPr>
              <a:spLocks noChangeArrowheads="1"/>
            </p:cNvSpPr>
            <p:nvPr/>
          </p:nvSpPr>
          <p:spPr bwMode="auto">
            <a:xfrm>
              <a:off x="1500166" y="5214950"/>
              <a:ext cx="6889800" cy="666750"/>
            </a:xfrm>
            <a:prstGeom prst="rect">
              <a:avLst/>
            </a:prstGeom>
            <a:gradFill rotWithShape="1">
              <a:gsLst>
                <a:gs pos="0">
                  <a:srgbClr val="F1F1F1"/>
                </a:gs>
                <a:gs pos="100000">
                  <a:srgbClr val="B2B2B2"/>
                </a:gs>
              </a:gsLst>
              <a:lin ang="0" scaled="1"/>
            </a:gradFill>
            <a:ln w="9525">
              <a:solidFill>
                <a:schemeClr val="bg2"/>
              </a:solidFill>
              <a:miter lim="800000"/>
              <a:headEnd/>
              <a:tailEnd/>
            </a:ln>
          </p:spPr>
          <p:txBody>
            <a:bodyPr rot="10800000" wrap="none" anchor="ctr"/>
            <a:lstStyle/>
            <a:p>
              <a:pPr marL="285750" lvl="1" indent="-285750" defTabSz="1422400">
                <a:lnSpc>
                  <a:spcPct val="90000"/>
                </a:lnSpc>
                <a:spcAft>
                  <a:spcPct val="15000"/>
                </a:spcAft>
                <a:buFontTx/>
                <a:buChar char="•"/>
              </a:pPr>
              <a:endParaRPr lang="zh-CN" altLang="en-US" sz="3200" b="1">
                <a:solidFill>
                  <a:srgbClr val="000000"/>
                </a:solidFill>
                <a:latin typeface="黑体" pitchFamily="2" charset="-122"/>
                <a:ea typeface="黑体" pitchFamily="2" charset="-122"/>
              </a:endParaRPr>
            </a:p>
          </p:txBody>
        </p:sp>
        <p:grpSp>
          <p:nvGrpSpPr>
            <p:cNvPr id="45" name="Group 13"/>
            <p:cNvGrpSpPr>
              <a:grpSpLocks/>
            </p:cNvGrpSpPr>
            <p:nvPr/>
          </p:nvGrpSpPr>
          <p:grpSpPr bwMode="auto">
            <a:xfrm rot="10800000">
              <a:off x="1174728" y="5146687"/>
              <a:ext cx="793750" cy="790575"/>
              <a:chOff x="0" y="0"/>
              <a:chExt cx="1590" cy="1588"/>
            </a:xfrm>
          </p:grpSpPr>
          <p:grpSp>
            <p:nvGrpSpPr>
              <p:cNvPr id="48" name="Group 14"/>
              <p:cNvGrpSpPr>
                <a:grpSpLocks/>
              </p:cNvGrpSpPr>
              <p:nvPr/>
            </p:nvGrpSpPr>
            <p:grpSpPr bwMode="auto">
              <a:xfrm>
                <a:off x="0" y="0"/>
                <a:ext cx="1590" cy="1588"/>
                <a:chOff x="0" y="0"/>
                <a:chExt cx="1136" cy="1134"/>
              </a:xfrm>
            </p:grpSpPr>
            <p:sp>
              <p:nvSpPr>
                <p:cNvPr id="51" name="Oval 15"/>
                <p:cNvSpPr>
                  <a:spLocks noChangeArrowheads="1"/>
                </p:cNvSpPr>
                <p:nvPr/>
              </p:nvSpPr>
              <p:spPr bwMode="auto">
                <a:xfrm>
                  <a:off x="0" y="0"/>
                  <a:ext cx="1136" cy="1134"/>
                </a:xfrm>
                <a:prstGeom prst="ellipse">
                  <a:avLst/>
                </a:prstGeom>
                <a:gradFill rotWithShape="1">
                  <a:gsLst>
                    <a:gs pos="0">
                      <a:schemeClr val="bg2">
                        <a:alpha val="89999"/>
                      </a:schemeClr>
                    </a:gs>
                    <a:gs pos="50000">
                      <a:schemeClr val="bg1"/>
                    </a:gs>
                    <a:gs pos="100000">
                      <a:schemeClr val="bg2">
                        <a:alpha val="89999"/>
                      </a:schemeClr>
                    </a:gs>
                  </a:gsLst>
                  <a:lin ang="2700000" scaled="1"/>
                </a:gradFill>
                <a:ln w="9525" cmpd="sng">
                  <a:solidFill>
                    <a:schemeClr val="bg2"/>
                  </a:solidFill>
                  <a:round/>
                  <a:headEnd/>
                  <a:tailEnd/>
                </a:ln>
                <a:effectLst/>
              </p:spPr>
              <p:txBody>
                <a:bodyPr wrap="none" anchor="ctr"/>
                <a:lstStyle/>
                <a:p>
                  <a:pPr>
                    <a:defRPr/>
                  </a:pPr>
                  <a:endParaRPr lang="zh-CN" altLang="en-US">
                    <a:solidFill>
                      <a:srgbClr val="000000"/>
                    </a:solidFill>
                    <a:latin typeface="+mn-lt"/>
                    <a:ea typeface="+mn-ea"/>
                  </a:endParaRPr>
                </a:p>
              </p:txBody>
            </p:sp>
            <p:sp>
              <p:nvSpPr>
                <p:cNvPr id="52" name="Oval 16"/>
                <p:cNvSpPr>
                  <a:spLocks noChangeArrowheads="1"/>
                </p:cNvSpPr>
                <p:nvPr/>
              </p:nvSpPr>
              <p:spPr bwMode="auto">
                <a:xfrm>
                  <a:off x="64" y="62"/>
                  <a:ext cx="1008" cy="1010"/>
                </a:xfrm>
                <a:prstGeom prst="ellipse">
                  <a:avLst/>
                </a:prstGeom>
                <a:solidFill>
                  <a:srgbClr val="C00000"/>
                </a:solidFill>
                <a:ln w="9525">
                  <a:solidFill>
                    <a:schemeClr val="bg2"/>
                  </a:solidFill>
                  <a:round/>
                  <a:headEnd/>
                  <a:tailEnd/>
                </a:ln>
              </p:spPr>
              <p:txBody>
                <a:bodyPr wrap="none" anchor="ctr"/>
                <a:lstStyle/>
                <a:p>
                  <a:endParaRPr lang="zh-CN" altLang="en-US">
                    <a:solidFill>
                      <a:srgbClr val="000000"/>
                    </a:solidFill>
                  </a:endParaRPr>
                </a:p>
              </p:txBody>
            </p:sp>
          </p:grpSp>
          <p:sp>
            <p:nvSpPr>
              <p:cNvPr id="49" name="未知"/>
              <p:cNvSpPr>
                <a:spLocks/>
              </p:cNvSpPr>
              <p:nvPr/>
            </p:nvSpPr>
            <p:spPr bwMode="auto">
              <a:xfrm rot="-5400000">
                <a:off x="390" y="490"/>
                <a:ext cx="606" cy="1210"/>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25998"/>
                    </a:scheme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sp>
            <p:nvSpPr>
              <p:cNvPr id="50" name="未知"/>
              <p:cNvSpPr>
                <a:spLocks/>
              </p:cNvSpPr>
              <p:nvPr/>
            </p:nvSpPr>
            <p:spPr bwMode="auto">
              <a:xfrm rot="5400000">
                <a:off x="588" y="-113"/>
                <a:ext cx="606" cy="1210"/>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50000"/>
                    </a:scheme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grpSp>
        <p:sp>
          <p:nvSpPr>
            <p:cNvPr id="46" name="Rectangle 19"/>
            <p:cNvSpPr>
              <a:spLocks noChangeArrowheads="1"/>
            </p:cNvSpPr>
            <p:nvPr/>
          </p:nvSpPr>
          <p:spPr bwMode="auto">
            <a:xfrm>
              <a:off x="2173266" y="5268925"/>
              <a:ext cx="5592762" cy="56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285750" lvl="1" indent="-285750" defTabSz="1422400">
                <a:lnSpc>
                  <a:spcPct val="90000"/>
                </a:lnSpc>
                <a:spcAft>
                  <a:spcPct val="15000"/>
                </a:spcAft>
              </a:pPr>
              <a:r>
                <a:rPr lang="zh-CN" altLang="en-US" b="1" dirty="0" smtClean="0">
                  <a:solidFill>
                    <a:srgbClr val="000000"/>
                  </a:solidFill>
                  <a:latin typeface="微软雅黑" pitchFamily="34" charset="-122"/>
                  <a:ea typeface="微软雅黑" pitchFamily="34" charset="-122"/>
                </a:rPr>
                <a:t>课题取得的阶段性成果</a:t>
              </a:r>
              <a:endParaRPr lang="zh-CN" altLang="en-US" sz="2800" b="1" dirty="0">
                <a:solidFill>
                  <a:srgbClr val="000000"/>
                </a:solidFill>
                <a:latin typeface="微软雅黑" pitchFamily="34" charset="-122"/>
                <a:ea typeface="微软雅黑" pitchFamily="34" charset="-122"/>
              </a:endParaRPr>
            </a:p>
          </p:txBody>
        </p:sp>
        <p:sp>
          <p:nvSpPr>
            <p:cNvPr id="47" name="Rectangle 20"/>
            <p:cNvSpPr>
              <a:spLocks noChangeArrowheads="1"/>
            </p:cNvSpPr>
            <p:nvPr/>
          </p:nvSpPr>
          <p:spPr bwMode="auto">
            <a:xfrm>
              <a:off x="1303316" y="5256225"/>
              <a:ext cx="554037" cy="56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altLang="zh-CN" sz="3600" b="1">
                  <a:solidFill>
                    <a:srgbClr val="FFFFFF"/>
                  </a:solidFill>
                </a:rPr>
                <a:t>4</a:t>
              </a:r>
            </a:p>
          </p:txBody>
        </p:sp>
      </p:grpSp>
      <p:sp>
        <p:nvSpPr>
          <p:cNvPr id="54" name="AutoShape 19"/>
          <p:cNvSpPr>
            <a:spLocks noChangeArrowheads="1"/>
          </p:cNvSpPr>
          <p:nvPr/>
        </p:nvSpPr>
        <p:spPr bwMode="auto">
          <a:xfrm>
            <a:off x="7643834" y="1500174"/>
            <a:ext cx="431800" cy="215900"/>
          </a:xfrm>
          <a:prstGeom prst="leftArrow">
            <a:avLst>
              <a:gd name="adj1" fmla="val 50278"/>
              <a:gd name="adj2" fmla="val 72731"/>
            </a:avLst>
          </a:prstGeom>
          <a:solidFill>
            <a:srgbClr val="0033CC"/>
          </a:solidFill>
          <a:ln w="9525">
            <a:noFill/>
            <a:miter lim="800000"/>
            <a:headEnd/>
            <a:tailEnd/>
          </a:ln>
        </p:spPr>
        <p:txBody>
          <a:bodyPr wrap="none" anchor="ctr"/>
          <a:lstStyle/>
          <a:p>
            <a:endParaRPr lang="zh-CN" altLang="en-US">
              <a:ea typeface="华文细黑"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par>
                                <p:cTn id="8" presetID="18" presetClass="entr" presetSubtype="3"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upRight)">
                                      <p:cBhvr>
                                        <p:cTn id="10" dur="500"/>
                                        <p:tgtEl>
                                          <p:spTgt spid="5"/>
                                        </p:tgtEl>
                                      </p:cBhvr>
                                    </p:animEffect>
                                  </p:childTnLst>
                                </p:cTn>
                              </p:par>
                              <p:par>
                                <p:cTn id="11" presetID="18" presetClass="entr" presetSubtype="3"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upRight)">
                                      <p:cBhvr>
                                        <p:cTn id="13" dur="500"/>
                                        <p:tgtEl>
                                          <p:spTgt spid="8"/>
                                        </p:tgtEl>
                                      </p:cBhvr>
                                    </p:animEffect>
                                  </p:childTnLst>
                                </p:cTn>
                              </p:par>
                              <p:par>
                                <p:cTn id="14" presetID="18" presetClass="entr" presetSubtype="3"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trips(upRight)">
                                      <p:cBhvr>
                                        <p:cTn id="16" dur="500"/>
                                        <p:tgtEl>
                                          <p:spTgt spid="11"/>
                                        </p:tgtEl>
                                      </p:cBhvr>
                                    </p:animEffect>
                                  </p:childTnLst>
                                </p:cTn>
                              </p:par>
                              <p:par>
                                <p:cTn id="17" presetID="18" presetClass="entr" presetSubtype="3"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strips(upRight)">
                                      <p:cBhvr>
                                        <p:cTn id="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755650" y="1196975"/>
            <a:ext cx="7429500" cy="701675"/>
          </a:xfrm>
          <a:prstGeom prst="rect">
            <a:avLst/>
          </a:prstGeom>
          <a:noFill/>
          <a:ln w="9525">
            <a:noFill/>
            <a:miter lim="800000"/>
            <a:headEnd/>
            <a:tailEnd/>
          </a:ln>
        </p:spPr>
        <p:txBody>
          <a:bodyPr>
            <a:spAutoFit/>
          </a:bodyPr>
          <a:lstStyle/>
          <a:p>
            <a:r>
              <a:rPr lang="zh-CN" altLang="en-US" sz="2000" dirty="0" smtClean="0">
                <a:solidFill>
                  <a:srgbClr val="FF0000"/>
                </a:solidFill>
                <a:latin typeface="微软雅黑" pitchFamily="34" charset="-122"/>
                <a:ea typeface="微软雅黑" pitchFamily="34" charset="-122"/>
              </a:rPr>
              <a:t>      采用</a:t>
            </a:r>
            <a:r>
              <a:rPr lang="en-US" altLang="zh-CN" sz="2000" dirty="0">
                <a:solidFill>
                  <a:srgbClr val="FF0000"/>
                </a:solidFill>
                <a:latin typeface="微软雅黑" pitchFamily="34" charset="-122"/>
                <a:ea typeface="微软雅黑" pitchFamily="34" charset="-122"/>
              </a:rPr>
              <a:t>6</a:t>
            </a:r>
            <a:r>
              <a:rPr lang="zh-CN" altLang="en-US" sz="2000" dirty="0">
                <a:solidFill>
                  <a:srgbClr val="FF0000"/>
                </a:solidFill>
                <a:latin typeface="微软雅黑" pitchFamily="34" charset="-122"/>
                <a:ea typeface="微软雅黑" pitchFamily="34" charset="-122"/>
              </a:rPr>
              <a:t>个三相全控整流柜并列运行，</a:t>
            </a:r>
            <a:r>
              <a:rPr lang="en-US" altLang="zh-CN" sz="2000" dirty="0">
                <a:solidFill>
                  <a:srgbClr val="FF0000"/>
                </a:solidFill>
                <a:latin typeface="微软雅黑" pitchFamily="34" charset="-122"/>
                <a:ea typeface="微软雅黑" pitchFamily="34" charset="-122"/>
              </a:rPr>
              <a:t>N+2</a:t>
            </a:r>
            <a:r>
              <a:rPr lang="zh-CN" altLang="en-US" sz="2000" dirty="0">
                <a:solidFill>
                  <a:srgbClr val="FF0000"/>
                </a:solidFill>
                <a:latin typeface="微软雅黑" pitchFamily="34" charset="-122"/>
                <a:ea typeface="微软雅黑" pitchFamily="34" charset="-122"/>
              </a:rPr>
              <a:t>冗余设计，退出</a:t>
            </a:r>
            <a:r>
              <a:rPr lang="en-US" altLang="zh-CN" sz="2000" dirty="0">
                <a:solidFill>
                  <a:srgbClr val="FF0000"/>
                </a:solidFill>
                <a:latin typeface="微软雅黑" pitchFamily="34" charset="-122"/>
                <a:ea typeface="微软雅黑" pitchFamily="34" charset="-122"/>
              </a:rPr>
              <a:t>2</a:t>
            </a:r>
            <a:r>
              <a:rPr lang="zh-CN" altLang="en-US" sz="2000" dirty="0">
                <a:solidFill>
                  <a:srgbClr val="FF0000"/>
                </a:solidFill>
                <a:latin typeface="微软雅黑" pitchFamily="34" charset="-122"/>
                <a:ea typeface="微软雅黑" pitchFamily="34" charset="-122"/>
              </a:rPr>
              <a:t>个柜可以保证强励，退出</a:t>
            </a:r>
            <a:r>
              <a:rPr lang="en-US" altLang="zh-CN" sz="2000" dirty="0">
                <a:solidFill>
                  <a:srgbClr val="FF0000"/>
                </a:solidFill>
                <a:latin typeface="微软雅黑" pitchFamily="34" charset="-122"/>
                <a:ea typeface="微软雅黑" pitchFamily="34" charset="-122"/>
              </a:rPr>
              <a:t>3</a:t>
            </a:r>
            <a:r>
              <a:rPr lang="zh-CN" altLang="en-US" sz="2000" dirty="0">
                <a:solidFill>
                  <a:srgbClr val="FF0000"/>
                </a:solidFill>
                <a:latin typeface="微软雅黑" pitchFamily="34" charset="-122"/>
                <a:ea typeface="微软雅黑" pitchFamily="34" charset="-122"/>
              </a:rPr>
              <a:t>个柜保证额定，冗余度超过常规机组</a:t>
            </a:r>
          </a:p>
        </p:txBody>
      </p:sp>
      <p:sp>
        <p:nvSpPr>
          <p:cNvPr id="5" name="矩形 4"/>
          <p:cNvSpPr>
            <a:spLocks noChangeArrowheads="1"/>
          </p:cNvSpPr>
          <p:nvPr/>
        </p:nvSpPr>
        <p:spPr bwMode="auto">
          <a:xfrm>
            <a:off x="714375" y="2928938"/>
            <a:ext cx="7572375" cy="762000"/>
          </a:xfrm>
          <a:prstGeom prst="rect">
            <a:avLst/>
          </a:prstGeom>
          <a:noFill/>
          <a:ln w="9525">
            <a:noFill/>
            <a:miter lim="800000"/>
            <a:headEnd/>
            <a:tailEnd/>
          </a:ln>
        </p:spPr>
        <p:txBody>
          <a:bodyPr>
            <a:spAutoFit/>
          </a:bodyPr>
          <a:lstStyle/>
          <a:p>
            <a:endParaRPr lang="en-US" altLang="zh-CN" sz="2400">
              <a:solidFill>
                <a:srgbClr val="2D2D8A"/>
              </a:solidFill>
              <a:latin typeface="黑体" pitchFamily="2" charset="-122"/>
              <a:ea typeface="黑体" pitchFamily="2" charset="-122"/>
            </a:endParaRPr>
          </a:p>
          <a:p>
            <a:endParaRPr lang="zh-CN" altLang="en-US" sz="2000">
              <a:solidFill>
                <a:srgbClr val="2D2D8A"/>
              </a:solidFill>
              <a:latin typeface="黑体" pitchFamily="2" charset="-122"/>
              <a:ea typeface="黑体" pitchFamily="2" charset="-122"/>
            </a:endParaRPr>
          </a:p>
        </p:txBody>
      </p:sp>
      <p:graphicFrame>
        <p:nvGraphicFramePr>
          <p:cNvPr id="9218" name="Object 2"/>
          <p:cNvGraphicFramePr>
            <a:graphicFrameLocks noChangeAspect="1"/>
          </p:cNvGraphicFramePr>
          <p:nvPr/>
        </p:nvGraphicFramePr>
        <p:xfrm>
          <a:off x="827088" y="2133600"/>
          <a:ext cx="7488237" cy="3856038"/>
        </p:xfrm>
        <a:graphic>
          <a:graphicData uri="http://schemas.openxmlformats.org/presentationml/2006/ole">
            <p:oleObj spid="_x0000_s84994" name="Visio" r:id="rId4" imgW="8357159" imgH="2744575" progId="">
              <p:embed/>
            </p:oleObj>
          </a:graphicData>
        </a:graphic>
      </p:graphicFrame>
      <p:sp>
        <p:nvSpPr>
          <p:cNvPr id="6" name="矩形 5"/>
          <p:cNvSpPr/>
          <p:nvPr/>
        </p:nvSpPr>
        <p:spPr>
          <a:xfrm>
            <a:off x="5000628" y="214290"/>
            <a:ext cx="3416320" cy="523220"/>
          </a:xfrm>
          <a:prstGeom prst="rect">
            <a:avLst/>
          </a:prstGeom>
        </p:spPr>
        <p:txBody>
          <a:bodyPr wrap="none">
            <a:spAutoFit/>
          </a:bodyPr>
          <a:lstStyle/>
          <a:p>
            <a:r>
              <a:rPr lang="zh-CN" altLang="en-US" b="1" dirty="0" smtClean="0">
                <a:latin typeface="微软雅黑" pitchFamily="34" charset="-122"/>
                <a:ea typeface="微软雅黑" pitchFamily="34" charset="-122"/>
              </a:rPr>
              <a:t>技术难点及解决方案</a:t>
            </a:r>
            <a:endParaRPr lang="zh-CN" altLang="en-US" b="1"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图片 28"/>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939800"/>
            <a:ext cx="9144000" cy="1227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 name="Rectangle 11"/>
          <p:cNvSpPr>
            <a:spLocks noChangeArrowheads="1"/>
          </p:cNvSpPr>
          <p:nvPr/>
        </p:nvSpPr>
        <p:spPr bwMode="gray">
          <a:xfrm>
            <a:off x="2428861" y="1341438"/>
            <a:ext cx="6270640" cy="515926"/>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zh-CN" altLang="en-US" b="1" dirty="0" smtClean="0">
                <a:solidFill>
                  <a:schemeClr val="tx1"/>
                </a:solidFill>
                <a:latin typeface="微软雅黑" pitchFamily="34" charset="-122"/>
                <a:ea typeface="微软雅黑" pitchFamily="34" charset="-122"/>
              </a:rPr>
              <a:t>可控硅整流桥的均流：</a:t>
            </a:r>
            <a:endParaRPr lang="zh-CN" altLang="en-US" b="1" noProof="1">
              <a:solidFill>
                <a:srgbClr val="0070C0"/>
              </a:solidFill>
              <a:latin typeface="微软雅黑" pitchFamily="34" charset="-122"/>
              <a:ea typeface="微软雅黑" pitchFamily="34" charset="-122"/>
              <a:cs typeface="Arial" charset="0"/>
            </a:endParaRPr>
          </a:p>
        </p:txBody>
      </p:sp>
      <p:sp>
        <p:nvSpPr>
          <p:cNvPr id="50" name="Rectangle 5"/>
          <p:cNvSpPr>
            <a:spLocks noChangeArrowheads="1"/>
          </p:cNvSpPr>
          <p:nvPr/>
        </p:nvSpPr>
        <p:spPr bwMode="gray">
          <a:xfrm>
            <a:off x="2428861" y="1928802"/>
            <a:ext cx="6270640" cy="4308486"/>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719138" indent="-342900">
              <a:lnSpc>
                <a:spcPct val="150000"/>
              </a:lnSpc>
              <a:defRPr/>
            </a:pPr>
            <a:r>
              <a:rPr lang="zh-CN" altLang="en-US" sz="2400" dirty="0" smtClean="0">
                <a:solidFill>
                  <a:srgbClr val="FF0000"/>
                </a:solidFill>
                <a:latin typeface="微软雅黑" pitchFamily="34" charset="-122"/>
                <a:ea typeface="微软雅黑" pitchFamily="34" charset="-122"/>
              </a:rPr>
              <a:t>全数字式动态智能均流技术</a:t>
            </a:r>
            <a:endParaRPr kumimoji="1" lang="en-US" altLang="zh-CN" sz="2400" b="1" dirty="0">
              <a:solidFill>
                <a:srgbClr val="FF0000"/>
              </a:solidFill>
              <a:latin typeface="微软雅黑" pitchFamily="34" charset="-122"/>
              <a:ea typeface="微软雅黑" pitchFamily="34" charset="-122"/>
            </a:endParaRPr>
          </a:p>
        </p:txBody>
      </p:sp>
      <p:grpSp>
        <p:nvGrpSpPr>
          <p:cNvPr id="2" name="Group 8"/>
          <p:cNvGrpSpPr>
            <a:grpSpLocks/>
          </p:cNvGrpSpPr>
          <p:nvPr/>
        </p:nvGrpSpPr>
        <p:grpSpPr bwMode="auto">
          <a:xfrm>
            <a:off x="0" y="1341438"/>
            <a:ext cx="1482725" cy="1482725"/>
            <a:chOff x="1166" y="1342"/>
            <a:chExt cx="934" cy="934"/>
          </a:xfrm>
        </p:grpSpPr>
        <p:grpSp>
          <p:nvGrpSpPr>
            <p:cNvPr id="3" name="Group 9"/>
            <p:cNvGrpSpPr>
              <a:grpSpLocks/>
            </p:cNvGrpSpPr>
            <p:nvPr/>
          </p:nvGrpSpPr>
          <p:grpSpPr bwMode="auto">
            <a:xfrm>
              <a:off x="1162" y="1338"/>
              <a:ext cx="934" cy="934"/>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54345" name="Freeform 11"/>
                <p:cNvSpPr>
                  <a:spLocks/>
                </p:cNvSpPr>
                <p:nvPr/>
              </p:nvSpPr>
              <p:spPr bwMode="gray">
                <a:xfrm>
                  <a:off x="2866" y="1599"/>
                  <a:ext cx="1160" cy="1752"/>
                </a:xfrm>
                <a:custGeom>
                  <a:avLst/>
                  <a:gdLst>
                    <a:gd name="T0" fmla="*/ 13127462 w 794"/>
                    <a:gd name="T1" fmla="*/ 170100 h 1200"/>
                    <a:gd name="T2" fmla="*/ 11479599 w 794"/>
                    <a:gd name="T3" fmla="*/ 1111797 h 1200"/>
                    <a:gd name="T4" fmla="*/ 11418145 w 794"/>
                    <a:gd name="T5" fmla="*/ 1064724 h 1200"/>
                    <a:gd name="T6" fmla="*/ 11300538 w 794"/>
                    <a:gd name="T7" fmla="*/ 746324 h 1200"/>
                    <a:gd name="T8" fmla="*/ 11246430 w 794"/>
                    <a:gd name="T9" fmla="*/ 362585 h 1200"/>
                    <a:gd name="T10" fmla="*/ 10458612 w 794"/>
                    <a:gd name="T11" fmla="*/ 155620 h 1200"/>
                    <a:gd name="T12" fmla="*/ 10255983 w 794"/>
                    <a:gd name="T13" fmla="*/ 922343 h 1200"/>
                    <a:gd name="T14" fmla="*/ 10548584 w 794"/>
                    <a:gd name="T15" fmla="*/ 1167639 h 1200"/>
                    <a:gd name="T16" fmla="*/ 10548584 w 794"/>
                    <a:gd name="T17" fmla="*/ 1167639 h 1200"/>
                    <a:gd name="T18" fmla="*/ 10766436 w 794"/>
                    <a:gd name="T19" fmla="*/ 1427499 h 1200"/>
                    <a:gd name="T20" fmla="*/ 10766436 w 794"/>
                    <a:gd name="T21" fmla="*/ 1507240 h 1200"/>
                    <a:gd name="T22" fmla="*/ 9096814 w 794"/>
                    <a:gd name="T23" fmla="*/ 2451200 h 1200"/>
                    <a:gd name="T24" fmla="*/ 10510500 w 794"/>
                    <a:gd name="T25" fmla="*/ 7616306 h 1200"/>
                    <a:gd name="T26" fmla="*/ 9096814 w 794"/>
                    <a:gd name="T27" fmla="*/ 12762678 h 1200"/>
                    <a:gd name="T28" fmla="*/ 0 w 794"/>
                    <a:gd name="T29" fmla="*/ 17948035 h 1200"/>
                    <a:gd name="T30" fmla="*/ 0 w 794"/>
                    <a:gd name="T31" fmla="*/ 19643936 h 1200"/>
                    <a:gd name="T32" fmla="*/ 0 w 794"/>
                    <a:gd name="T33" fmla="*/ 19851653 h 1200"/>
                    <a:gd name="T34" fmla="*/ 81146 w 794"/>
                    <a:gd name="T35" fmla="*/ 19889251 h 1200"/>
                    <a:gd name="T36" fmla="*/ 424730 w 794"/>
                    <a:gd name="T37" fmla="*/ 19805797 h 1200"/>
                    <a:gd name="T38" fmla="*/ 424730 w 794"/>
                    <a:gd name="T39" fmla="*/ 19805797 h 1200"/>
                    <a:gd name="T40" fmla="*/ 796017 w 794"/>
                    <a:gd name="T41" fmla="*/ 19681942 h 1200"/>
                    <a:gd name="T42" fmla="*/ 1356786 w 794"/>
                    <a:gd name="T43" fmla="*/ 20230015 h 1200"/>
                    <a:gd name="T44" fmla="*/ 796017 w 794"/>
                    <a:gd name="T45" fmla="*/ 20831604 h 1200"/>
                    <a:gd name="T46" fmla="*/ 424730 w 794"/>
                    <a:gd name="T47" fmla="*/ 20676050 h 1200"/>
                    <a:gd name="T48" fmla="*/ 81146 w 794"/>
                    <a:gd name="T49" fmla="*/ 20621400 h 1200"/>
                    <a:gd name="T50" fmla="*/ 0 w 794"/>
                    <a:gd name="T51" fmla="*/ 20641384 h 1200"/>
                    <a:gd name="T52" fmla="*/ 0 w 794"/>
                    <a:gd name="T53" fmla="*/ 20790070 h 1200"/>
                    <a:gd name="T54" fmla="*/ 0 w 794"/>
                    <a:gd name="T55" fmla="*/ 22510522 h 1200"/>
                    <a:gd name="T56" fmla="*/ 13127462 w 794"/>
                    <a:gd name="T57" fmla="*/ 15055905 h 1200"/>
                    <a:gd name="T58" fmla="*/ 15148865 w 794"/>
                    <a:gd name="T59" fmla="*/ 7616306 h 1200"/>
                    <a:gd name="T60" fmla="*/ 13127462 w 794"/>
                    <a:gd name="T61" fmla="*/ 170100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zh-CN" altLang="en-US"/>
                </a:p>
              </p:txBody>
            </p:sp>
            <p:sp>
              <p:nvSpPr>
                <p:cNvPr id="54346" name="Freeform 12"/>
                <p:cNvSpPr>
                  <a:spLocks/>
                </p:cNvSpPr>
                <p:nvPr/>
              </p:nvSpPr>
              <p:spPr bwMode="gray">
                <a:xfrm>
                  <a:off x="1710" y="1612"/>
                  <a:ext cx="1262" cy="1739"/>
                </a:xfrm>
                <a:custGeom>
                  <a:avLst/>
                  <a:gdLst>
                    <a:gd name="T0" fmla="*/ 15847765 w 864"/>
                    <a:gd name="T1" fmla="*/ 19556719 h 1191"/>
                    <a:gd name="T2" fmla="*/ 15463813 w 864"/>
                    <a:gd name="T3" fmla="*/ 19685279 h 1191"/>
                    <a:gd name="T4" fmla="*/ 15463813 w 864"/>
                    <a:gd name="T5" fmla="*/ 19685279 h 1191"/>
                    <a:gd name="T6" fmla="*/ 15121601 w 864"/>
                    <a:gd name="T7" fmla="*/ 19758635 h 1191"/>
                    <a:gd name="T8" fmla="*/ 15042083 w 864"/>
                    <a:gd name="T9" fmla="*/ 19721455 h 1191"/>
                    <a:gd name="T10" fmla="*/ 15042083 w 864"/>
                    <a:gd name="T11" fmla="*/ 19523872 h 1191"/>
                    <a:gd name="T12" fmla="*/ 15042083 w 864"/>
                    <a:gd name="T13" fmla="*/ 17820815 h 1191"/>
                    <a:gd name="T14" fmla="*/ 6010608 w 864"/>
                    <a:gd name="T15" fmla="*/ 12626350 h 1191"/>
                    <a:gd name="T16" fmla="*/ 4614597 w 864"/>
                    <a:gd name="T17" fmla="*/ 7467450 h 1191"/>
                    <a:gd name="T18" fmla="*/ 6010608 w 864"/>
                    <a:gd name="T19" fmla="*/ 2294561 h 1191"/>
                    <a:gd name="T20" fmla="*/ 4378711 w 864"/>
                    <a:gd name="T21" fmla="*/ 1377749 h 1191"/>
                    <a:gd name="T22" fmla="*/ 4324118 w 864"/>
                    <a:gd name="T23" fmla="*/ 1420379 h 1191"/>
                    <a:gd name="T24" fmla="*/ 4193615 w 864"/>
                    <a:gd name="T25" fmla="*/ 1728464 h 1191"/>
                    <a:gd name="T26" fmla="*/ 4193615 w 864"/>
                    <a:gd name="T27" fmla="*/ 1728464 h 1191"/>
                    <a:gd name="T28" fmla="*/ 4127105 w 864"/>
                    <a:gd name="T29" fmla="*/ 2127898 h 1191"/>
                    <a:gd name="T30" fmla="*/ 3359427 w 864"/>
                    <a:gd name="T31" fmla="*/ 2319503 h 1191"/>
                    <a:gd name="T32" fmla="*/ 3141732 w 864"/>
                    <a:gd name="T33" fmla="*/ 1546390 h 1191"/>
                    <a:gd name="T34" fmla="*/ 3458000 w 864"/>
                    <a:gd name="T35" fmla="*/ 1298563 h 1191"/>
                    <a:gd name="T36" fmla="*/ 3673680 w 864"/>
                    <a:gd name="T37" fmla="*/ 1033600 h 1191"/>
                    <a:gd name="T38" fmla="*/ 3673680 w 864"/>
                    <a:gd name="T39" fmla="*/ 953476 h 1191"/>
                    <a:gd name="T40" fmla="*/ 2009202 w 864"/>
                    <a:gd name="T41" fmla="*/ 0 h 1191"/>
                    <a:gd name="T42" fmla="*/ 0 w 864"/>
                    <a:gd name="T43" fmla="*/ 7467450 h 1191"/>
                    <a:gd name="T44" fmla="*/ 2009202 w 864"/>
                    <a:gd name="T45" fmla="*/ 14920766 h 1191"/>
                    <a:gd name="T46" fmla="*/ 15042083 w 864"/>
                    <a:gd name="T47" fmla="*/ 22386519 h 1191"/>
                    <a:gd name="T48" fmla="*/ 15042083 w 864"/>
                    <a:gd name="T49" fmla="*/ 20656666 h 1191"/>
                    <a:gd name="T50" fmla="*/ 15042083 w 864"/>
                    <a:gd name="T51" fmla="*/ 20517990 h 1191"/>
                    <a:gd name="T52" fmla="*/ 15121601 w 864"/>
                    <a:gd name="T53" fmla="*/ 20500468 h 1191"/>
                    <a:gd name="T54" fmla="*/ 15463813 w 864"/>
                    <a:gd name="T55" fmla="*/ 20540254 h 1191"/>
                    <a:gd name="T56" fmla="*/ 15847765 w 864"/>
                    <a:gd name="T57" fmla="*/ 20699710 h 1191"/>
                    <a:gd name="T58" fmla="*/ 16390764 w 864"/>
                    <a:gd name="T59" fmla="*/ 20115453 h 1191"/>
                    <a:gd name="T60" fmla="*/ 15847765 w 864"/>
                    <a:gd name="T61" fmla="*/ 195567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zh-CN" altLang="en-US"/>
                </a:p>
              </p:txBody>
            </p:sp>
            <p:sp>
              <p:nvSpPr>
                <p:cNvPr id="54347" name="Freeform 13"/>
                <p:cNvSpPr>
                  <a:spLocks/>
                </p:cNvSpPr>
                <p:nvPr/>
              </p:nvSpPr>
              <p:spPr bwMode="gray">
                <a:xfrm>
                  <a:off x="1862" y="1035"/>
                  <a:ext cx="2010" cy="768"/>
                </a:xfrm>
                <a:custGeom>
                  <a:avLst/>
                  <a:gdLst>
                    <a:gd name="T0" fmla="*/ 22557653 w 1375"/>
                    <a:gd name="T1" fmla="*/ 9258948 h 527"/>
                    <a:gd name="T2" fmla="*/ 24252192 w 1375"/>
                    <a:gd name="T3" fmla="*/ 8351654 h 527"/>
                    <a:gd name="T4" fmla="*/ 24252192 w 1375"/>
                    <a:gd name="T5" fmla="*/ 8284548 h 527"/>
                    <a:gd name="T6" fmla="*/ 24026032 w 1375"/>
                    <a:gd name="T7" fmla="*/ 8023643 h 527"/>
                    <a:gd name="T8" fmla="*/ 24026032 w 1375"/>
                    <a:gd name="T9" fmla="*/ 8023643 h 527"/>
                    <a:gd name="T10" fmla="*/ 23711893 w 1375"/>
                    <a:gd name="T11" fmla="*/ 7784727 h 527"/>
                    <a:gd name="T12" fmla="*/ 23931201 w 1375"/>
                    <a:gd name="T13" fmla="*/ 7064451 h 527"/>
                    <a:gd name="T14" fmla="*/ 24712823 w 1375"/>
                    <a:gd name="T15" fmla="*/ 7264469 h 527"/>
                    <a:gd name="T16" fmla="*/ 24788954 w 1375"/>
                    <a:gd name="T17" fmla="*/ 7626277 h 527"/>
                    <a:gd name="T18" fmla="*/ 24887750 w 1375"/>
                    <a:gd name="T19" fmla="*/ 7934999 h 527"/>
                    <a:gd name="T20" fmla="*/ 24969752 w 1375"/>
                    <a:gd name="T21" fmla="*/ 7971274 h 527"/>
                    <a:gd name="T22" fmla="*/ 26642141 w 1375"/>
                    <a:gd name="T23" fmla="*/ 7082487 h 527"/>
                    <a:gd name="T24" fmla="*/ 13310768 w 1375"/>
                    <a:gd name="T25" fmla="*/ 0 h 527"/>
                    <a:gd name="T26" fmla="*/ 0 w 1375"/>
                    <a:gd name="T27" fmla="*/ 7082487 h 527"/>
                    <a:gd name="T28" fmla="*/ 1709839 w 1375"/>
                    <a:gd name="T29" fmla="*/ 7986995 h 527"/>
                    <a:gd name="T30" fmla="*/ 1709839 w 1375"/>
                    <a:gd name="T31" fmla="*/ 8059820 h 527"/>
                    <a:gd name="T32" fmla="*/ 1469868 w 1375"/>
                    <a:gd name="T33" fmla="*/ 8320835 h 527"/>
                    <a:gd name="T34" fmla="*/ 1169666 w 1375"/>
                    <a:gd name="T35" fmla="*/ 8553700 h 527"/>
                    <a:gd name="T36" fmla="*/ 1378684 w 1375"/>
                    <a:gd name="T37" fmla="*/ 9273277 h 527"/>
                    <a:gd name="T38" fmla="*/ 2176061 w 1375"/>
                    <a:gd name="T39" fmla="*/ 9098044 h 527"/>
                    <a:gd name="T40" fmla="*/ 2231505 w 1375"/>
                    <a:gd name="T41" fmla="*/ 8726140 h 527"/>
                    <a:gd name="T42" fmla="*/ 2231505 w 1375"/>
                    <a:gd name="T43" fmla="*/ 8726140 h 527"/>
                    <a:gd name="T44" fmla="*/ 2355425 w 1375"/>
                    <a:gd name="T45" fmla="*/ 8415688 h 527"/>
                    <a:gd name="T46" fmla="*/ 2432047 w 1375"/>
                    <a:gd name="T47" fmla="*/ 8374796 h 527"/>
                    <a:gd name="T48" fmla="*/ 4079519 w 1375"/>
                    <a:gd name="T49" fmla="*/ 9258948 h 527"/>
                    <a:gd name="T50" fmla="*/ 13310768 w 1375"/>
                    <a:gd name="T51" fmla="*/ 4343536 h 527"/>
                    <a:gd name="T52" fmla="*/ 22557653 w 1375"/>
                    <a:gd name="T53" fmla="*/ 925894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zh-CN" altLang="en-US"/>
                </a:p>
              </p:txBody>
            </p:sp>
          </p:grpSp>
          <p:grpSp>
            <p:nvGrpSpPr>
              <p:cNvPr id="5" name="Group 14"/>
              <p:cNvGrpSpPr>
                <a:grpSpLocks/>
              </p:cNvGrpSpPr>
              <p:nvPr/>
            </p:nvGrpSpPr>
            <p:grpSpPr bwMode="auto">
              <a:xfrm rot="7200000">
                <a:off x="2059" y="1386"/>
                <a:ext cx="1616" cy="1614"/>
                <a:chOff x="2060" y="1387"/>
                <a:chExt cx="1616" cy="1614"/>
              </a:xfrm>
            </p:grpSpPr>
            <p:sp>
              <p:nvSpPr>
                <p:cNvPr id="54342" name="Freeform 15"/>
                <p:cNvSpPr>
                  <a:spLocks/>
                </p:cNvSpPr>
                <p:nvPr/>
              </p:nvSpPr>
              <p:spPr bwMode="gray">
                <a:xfrm>
                  <a:off x="2060" y="1387"/>
                  <a:ext cx="808" cy="1225"/>
                </a:xfrm>
                <a:custGeom>
                  <a:avLst/>
                  <a:gdLst>
                    <a:gd name="T0" fmla="*/ 12125480 w 550"/>
                    <a:gd name="T1" fmla="*/ 2720265 h 836"/>
                    <a:gd name="T2" fmla="*/ 12064049 w 550"/>
                    <a:gd name="T3" fmla="*/ 2663220 h 836"/>
                    <a:gd name="T4" fmla="*/ 11652081 w 550"/>
                    <a:gd name="T5" fmla="*/ 2747046 h 836"/>
                    <a:gd name="T6" fmla="*/ 11652081 w 550"/>
                    <a:gd name="T7" fmla="*/ 2747046 h 836"/>
                    <a:gd name="T8" fmla="*/ 11227960 w 550"/>
                    <a:gd name="T9" fmla="*/ 2911835 h 836"/>
                    <a:gd name="T10" fmla="*/ 10582177 w 550"/>
                    <a:gd name="T11" fmla="*/ 2295033 h 836"/>
                    <a:gd name="T12" fmla="*/ 11227960 w 550"/>
                    <a:gd name="T13" fmla="*/ 1646236 h 836"/>
                    <a:gd name="T14" fmla="*/ 11652081 w 550"/>
                    <a:gd name="T15" fmla="*/ 1816718 h 836"/>
                    <a:gd name="T16" fmla="*/ 12064049 w 550"/>
                    <a:gd name="T17" fmla="*/ 1874719 h 836"/>
                    <a:gd name="T18" fmla="*/ 12125480 w 550"/>
                    <a:gd name="T19" fmla="*/ 1817512 h 836"/>
                    <a:gd name="T20" fmla="*/ 12125480 w 550"/>
                    <a:gd name="T21" fmla="*/ 1691897 h 836"/>
                    <a:gd name="T22" fmla="*/ 12125480 w 550"/>
                    <a:gd name="T23" fmla="*/ 0 h 836"/>
                    <a:gd name="T24" fmla="*/ 0 w 550"/>
                    <a:gd name="T25" fmla="*/ 11340047 h 836"/>
                    <a:gd name="T26" fmla="*/ 1632803 w 550"/>
                    <a:gd name="T27" fmla="*/ 17016271 h 836"/>
                    <a:gd name="T28" fmla="*/ 3378962 w 550"/>
                    <a:gd name="T29" fmla="*/ 16080207 h 836"/>
                    <a:gd name="T30" fmla="*/ 3482151 w 550"/>
                    <a:gd name="T31" fmla="*/ 16407299 h 836"/>
                    <a:gd name="T32" fmla="*/ 3551521 w 550"/>
                    <a:gd name="T33" fmla="*/ 16839929 h 836"/>
                    <a:gd name="T34" fmla="*/ 4457688 w 550"/>
                    <a:gd name="T35" fmla="*/ 17050289 h 836"/>
                    <a:gd name="T36" fmla="*/ 4710219 w 550"/>
                    <a:gd name="T37" fmla="*/ 16204618 h 836"/>
                    <a:gd name="T38" fmla="*/ 4371209 w 550"/>
                    <a:gd name="T39" fmla="*/ 15937017 h 836"/>
                    <a:gd name="T40" fmla="*/ 4371209 w 550"/>
                    <a:gd name="T41" fmla="*/ 15937017 h 836"/>
                    <a:gd name="T42" fmla="*/ 4094150 w 550"/>
                    <a:gd name="T43" fmla="*/ 15686156 h 836"/>
                    <a:gd name="T44" fmla="*/ 5858205 w 550"/>
                    <a:gd name="T45" fmla="*/ 14715897 h 836"/>
                    <a:gd name="T46" fmla="*/ 4894302 w 550"/>
                    <a:gd name="T47" fmla="*/ 11340047 h 836"/>
                    <a:gd name="T48" fmla="*/ 12125480 w 550"/>
                    <a:gd name="T49" fmla="*/ 4564936 h 836"/>
                    <a:gd name="T50" fmla="*/ 12125480 w 550"/>
                    <a:gd name="T51" fmla="*/ 2957352 h 836"/>
                    <a:gd name="T52" fmla="*/ 12125480 w 550"/>
                    <a:gd name="T53" fmla="*/ 2720265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zh-CN" altLang="en-US"/>
                </a:p>
              </p:txBody>
            </p:sp>
            <p:sp>
              <p:nvSpPr>
                <p:cNvPr id="54343" name="Freeform 16"/>
                <p:cNvSpPr>
                  <a:spLocks/>
                </p:cNvSpPr>
                <p:nvPr/>
              </p:nvSpPr>
              <p:spPr bwMode="gray">
                <a:xfrm>
                  <a:off x="2764" y="1387"/>
                  <a:ext cx="912" cy="1210"/>
                </a:xfrm>
                <a:custGeom>
                  <a:avLst/>
                  <a:gdLst>
                    <a:gd name="T0" fmla="*/ 1530665 w 621"/>
                    <a:gd name="T1" fmla="*/ 0 h 826"/>
                    <a:gd name="T2" fmla="*/ 1530665 w 621"/>
                    <a:gd name="T3" fmla="*/ 1680939 h 826"/>
                    <a:gd name="T4" fmla="*/ 1530665 w 621"/>
                    <a:gd name="T5" fmla="*/ 1807954 h 826"/>
                    <a:gd name="T6" fmla="*/ 1455177 w 621"/>
                    <a:gd name="T7" fmla="*/ 1861844 h 826"/>
                    <a:gd name="T8" fmla="*/ 1073114 w 621"/>
                    <a:gd name="T9" fmla="*/ 1805518 h 826"/>
                    <a:gd name="T10" fmla="*/ 642494 w 621"/>
                    <a:gd name="T11" fmla="*/ 1625700 h 826"/>
                    <a:gd name="T12" fmla="*/ 0 w 621"/>
                    <a:gd name="T13" fmla="*/ 2277123 h 826"/>
                    <a:gd name="T14" fmla="*/ 642494 w 621"/>
                    <a:gd name="T15" fmla="*/ 2889200 h 826"/>
                    <a:gd name="T16" fmla="*/ 1073114 w 621"/>
                    <a:gd name="T17" fmla="*/ 2727399 h 826"/>
                    <a:gd name="T18" fmla="*/ 1073114 w 621"/>
                    <a:gd name="T19" fmla="*/ 2727399 h 826"/>
                    <a:gd name="T20" fmla="*/ 1455177 w 621"/>
                    <a:gd name="T21" fmla="*/ 2648456 h 826"/>
                    <a:gd name="T22" fmla="*/ 1530665 w 621"/>
                    <a:gd name="T23" fmla="*/ 2702526 h 826"/>
                    <a:gd name="T24" fmla="*/ 1530665 w 621"/>
                    <a:gd name="T25" fmla="*/ 2916015 h 826"/>
                    <a:gd name="T26" fmla="*/ 1530665 w 621"/>
                    <a:gd name="T27" fmla="*/ 4537195 h 826"/>
                    <a:gd name="T28" fmla="*/ 1530665 w 621"/>
                    <a:gd name="T29" fmla="*/ 4537195 h 826"/>
                    <a:gd name="T30" fmla="*/ 8704145 w 621"/>
                    <a:gd name="T31" fmla="*/ 11259832 h 826"/>
                    <a:gd name="T32" fmla="*/ 7740615 w 621"/>
                    <a:gd name="T33" fmla="*/ 14604262 h 826"/>
                    <a:gd name="T34" fmla="*/ 9466542 w 621"/>
                    <a:gd name="T35" fmla="*/ 15530272 h 826"/>
                    <a:gd name="T36" fmla="*/ 9523229 w 621"/>
                    <a:gd name="T37" fmla="*/ 15503482 h 826"/>
                    <a:gd name="T38" fmla="*/ 9685181 w 621"/>
                    <a:gd name="T39" fmla="*/ 15139006 h 826"/>
                    <a:gd name="T40" fmla="*/ 9685181 w 621"/>
                    <a:gd name="T41" fmla="*/ 15139006 h 826"/>
                    <a:gd name="T42" fmla="*/ 9747009 w 621"/>
                    <a:gd name="T43" fmla="*/ 14730219 h 826"/>
                    <a:gd name="T44" fmla="*/ 10639734 w 621"/>
                    <a:gd name="T45" fmla="*/ 14516380 h 826"/>
                    <a:gd name="T46" fmla="*/ 10880502 w 621"/>
                    <a:gd name="T47" fmla="*/ 15348145 h 826"/>
                    <a:gd name="T48" fmla="*/ 10536374 w 621"/>
                    <a:gd name="T49" fmla="*/ 15615189 h 826"/>
                    <a:gd name="T50" fmla="*/ 10266287 w 621"/>
                    <a:gd name="T51" fmla="*/ 15894889 h 826"/>
                    <a:gd name="T52" fmla="*/ 10266287 w 621"/>
                    <a:gd name="T53" fmla="*/ 15979970 h 826"/>
                    <a:gd name="T54" fmla="*/ 11940578 w 621"/>
                    <a:gd name="T55" fmla="*/ 16899652 h 826"/>
                    <a:gd name="T56" fmla="*/ 13562054 w 621"/>
                    <a:gd name="T57" fmla="*/ 11259832 h 826"/>
                    <a:gd name="T58" fmla="*/ 1530665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zh-CN" altLang="en-US"/>
                </a:p>
              </p:txBody>
            </p:sp>
            <p:sp>
              <p:nvSpPr>
                <p:cNvPr id="54344" name="Freeform 17"/>
                <p:cNvSpPr>
                  <a:spLocks/>
                </p:cNvSpPr>
                <p:nvPr/>
              </p:nvSpPr>
              <p:spPr bwMode="gray">
                <a:xfrm>
                  <a:off x="2169" y="2414"/>
                  <a:ext cx="1397" cy="587"/>
                </a:xfrm>
                <a:custGeom>
                  <a:avLst/>
                  <a:gdLst>
                    <a:gd name="T0" fmla="*/ 18242845 w 953"/>
                    <a:gd name="T1" fmla="*/ 1710932 h 400"/>
                    <a:gd name="T2" fmla="*/ 18242845 w 953"/>
                    <a:gd name="T3" fmla="*/ 1634889 h 400"/>
                    <a:gd name="T4" fmla="*/ 18502532 w 953"/>
                    <a:gd name="T5" fmla="*/ 1334844 h 400"/>
                    <a:gd name="T6" fmla="*/ 18824466 w 953"/>
                    <a:gd name="T7" fmla="*/ 1057230 h 400"/>
                    <a:gd name="T8" fmla="*/ 18601685 w 953"/>
                    <a:gd name="T9" fmla="*/ 175255 h 400"/>
                    <a:gd name="T10" fmla="*/ 17747782 w 953"/>
                    <a:gd name="T11" fmla="*/ 404786 h 400"/>
                    <a:gd name="T12" fmla="*/ 17689205 w 953"/>
                    <a:gd name="T13" fmla="*/ 835468 h 400"/>
                    <a:gd name="T14" fmla="*/ 17689205 w 953"/>
                    <a:gd name="T15" fmla="*/ 835468 h 400"/>
                    <a:gd name="T16" fmla="*/ 17537057 w 953"/>
                    <a:gd name="T17" fmla="*/ 1226049 h 400"/>
                    <a:gd name="T18" fmla="*/ 17477213 w 953"/>
                    <a:gd name="T19" fmla="*/ 1244697 h 400"/>
                    <a:gd name="T20" fmla="*/ 15829756 w 953"/>
                    <a:gd name="T21" fmla="*/ 275834 h 400"/>
                    <a:gd name="T22" fmla="*/ 9921896 w 953"/>
                    <a:gd name="T23" fmla="*/ 3803972 h 400"/>
                    <a:gd name="T24" fmla="*/ 3990835 w 953"/>
                    <a:gd name="T25" fmla="*/ 275834 h 400"/>
                    <a:gd name="T26" fmla="*/ 2325908 w 953"/>
                    <a:gd name="T27" fmla="*/ 1279262 h 400"/>
                    <a:gd name="T28" fmla="*/ 2584935 w 953"/>
                    <a:gd name="T29" fmla="*/ 1551487 h 400"/>
                    <a:gd name="T30" fmla="*/ 2584935 w 953"/>
                    <a:gd name="T31" fmla="*/ 1551487 h 400"/>
                    <a:gd name="T32" fmla="*/ 2914111 w 953"/>
                    <a:gd name="T33" fmla="*/ 1826593 h 400"/>
                    <a:gd name="T34" fmla="*/ 2680566 w 953"/>
                    <a:gd name="T35" fmla="*/ 2698706 h 400"/>
                    <a:gd name="T36" fmla="*/ 1828615 w 953"/>
                    <a:gd name="T37" fmla="*/ 2478147 h 400"/>
                    <a:gd name="T38" fmla="*/ 1743889 w 953"/>
                    <a:gd name="T39" fmla="*/ 2027351 h 400"/>
                    <a:gd name="T40" fmla="*/ 1645307 w 953"/>
                    <a:gd name="T41" fmla="*/ 1688686 h 400"/>
                    <a:gd name="T42" fmla="*/ 0 w 953"/>
                    <a:gd name="T43" fmla="*/ 2657885 h 400"/>
                    <a:gd name="T44" fmla="*/ 9921896 w 953"/>
                    <a:gd name="T45" fmla="*/ 8572366 h 400"/>
                    <a:gd name="T46" fmla="*/ 19853045 w 953"/>
                    <a:gd name="T47" fmla="*/ 2680525 h 400"/>
                    <a:gd name="T48" fmla="*/ 18242845 w 953"/>
                    <a:gd name="T49" fmla="*/ 171093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zh-CN" altLang="en-US"/>
                </a:p>
              </p:txBody>
            </p:sp>
          </p:grpSp>
        </p:grpSp>
        <p:sp>
          <p:nvSpPr>
            <p:cNvPr id="54339" name="Oval 18"/>
            <p:cNvSpPr>
              <a:spLocks noChangeArrowheads="1"/>
            </p:cNvSpPr>
            <p:nvPr/>
          </p:nvSpPr>
          <p:spPr bwMode="auto">
            <a:xfrm>
              <a:off x="1460" y="1637"/>
              <a:ext cx="345" cy="344"/>
            </a:xfrm>
            <a:prstGeom prst="ellipse">
              <a:avLst/>
            </a:prstGeom>
            <a:gradFill rotWithShape="1">
              <a:gsLst>
                <a:gs pos="0">
                  <a:srgbClr val="DDDDDD"/>
                </a:gs>
                <a:gs pos="100000">
                  <a:srgbClr val="F8F8F8"/>
                </a:gs>
              </a:gsLst>
              <a:lin ang="5400000" scaled="1"/>
            </a:gradFill>
            <a:ln w="12700" algn="ctr">
              <a:solidFill>
                <a:schemeClr val="bg1"/>
              </a:solidFill>
              <a:round/>
              <a:headEnd/>
              <a:tailEnd/>
            </a:ln>
          </p:spPr>
          <p:txBody>
            <a:bodyPr wrap="none" anchor="ctr"/>
            <a:lstStyle/>
            <a:p>
              <a:pPr algn="ctr"/>
              <a:endParaRPr lang="zh-CN" altLang="zh-CN" sz="3800" noProof="1">
                <a:solidFill>
                  <a:srgbClr val="000000"/>
                </a:solidFill>
              </a:endParaRPr>
            </a:p>
          </p:txBody>
        </p:sp>
      </p:grpSp>
      <p:sp>
        <p:nvSpPr>
          <p:cNvPr id="34" name="Freeform 2"/>
          <p:cNvSpPr>
            <a:spLocks/>
          </p:cNvSpPr>
          <p:nvPr/>
        </p:nvSpPr>
        <p:spPr bwMode="auto">
          <a:xfrm>
            <a:off x="311151" y="1331913"/>
            <a:ext cx="2046271" cy="4905375"/>
          </a:xfrm>
          <a:custGeom>
            <a:avLst/>
            <a:gdLst>
              <a:gd name="T0" fmla="*/ 0 w 1414"/>
              <a:gd name="T1" fmla="*/ 2147483647 h 2410"/>
              <a:gd name="T2" fmla="*/ 2147483647 w 1414"/>
              <a:gd name="T3" fmla="*/ 0 h 2410"/>
              <a:gd name="T4" fmla="*/ 2147483647 w 1414"/>
              <a:gd name="T5" fmla="*/ 2147483647 h 2410"/>
              <a:gd name="T6" fmla="*/ 2147483647 w 1414"/>
              <a:gd name="T7" fmla="*/ 2147483647 h 2410"/>
              <a:gd name="T8" fmla="*/ 0 w 1414"/>
              <a:gd name="T9" fmla="*/ 2147483647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grpSp>
        <p:nvGrpSpPr>
          <p:cNvPr id="6" name="Group 7"/>
          <p:cNvGrpSpPr>
            <a:grpSpLocks/>
          </p:cNvGrpSpPr>
          <p:nvPr/>
        </p:nvGrpSpPr>
        <p:grpSpPr bwMode="auto">
          <a:xfrm>
            <a:off x="-34925" y="5565775"/>
            <a:ext cx="9144000" cy="1176338"/>
            <a:chOff x="0" y="0"/>
            <a:chExt cx="5761" cy="1364"/>
          </a:xfrm>
        </p:grpSpPr>
        <p:sp>
          <p:nvSpPr>
            <p:cNvPr id="54283" name="Line 115"/>
            <p:cNvSpPr>
              <a:spLocks noChangeShapeType="1"/>
            </p:cNvSpPr>
            <p:nvPr/>
          </p:nvSpPr>
          <p:spPr bwMode="auto">
            <a:xfrm>
              <a:off x="2880" y="0"/>
              <a:ext cx="2881" cy="103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4" name="Line 116"/>
            <p:cNvSpPr>
              <a:spLocks noChangeShapeType="1"/>
            </p:cNvSpPr>
            <p:nvPr/>
          </p:nvSpPr>
          <p:spPr bwMode="auto">
            <a:xfrm>
              <a:off x="2880" y="0"/>
              <a:ext cx="2881" cy="1222"/>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5" name="Line 117"/>
            <p:cNvSpPr>
              <a:spLocks noChangeShapeType="1"/>
            </p:cNvSpPr>
            <p:nvPr/>
          </p:nvSpPr>
          <p:spPr bwMode="auto">
            <a:xfrm>
              <a:off x="2880" y="0"/>
              <a:ext cx="273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6" name="Line 118"/>
            <p:cNvSpPr>
              <a:spLocks noChangeShapeType="1"/>
            </p:cNvSpPr>
            <p:nvPr/>
          </p:nvSpPr>
          <p:spPr bwMode="auto">
            <a:xfrm>
              <a:off x="2880" y="0"/>
              <a:ext cx="2289"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7" name="Line 119"/>
            <p:cNvSpPr>
              <a:spLocks noChangeShapeType="1"/>
            </p:cNvSpPr>
            <p:nvPr/>
          </p:nvSpPr>
          <p:spPr bwMode="auto">
            <a:xfrm>
              <a:off x="2880" y="0"/>
              <a:ext cx="187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8" name="Line 120"/>
            <p:cNvSpPr>
              <a:spLocks noChangeShapeType="1"/>
            </p:cNvSpPr>
            <p:nvPr/>
          </p:nvSpPr>
          <p:spPr bwMode="auto">
            <a:xfrm>
              <a:off x="2880" y="0"/>
              <a:ext cx="1453"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9" name="Line 121"/>
            <p:cNvSpPr>
              <a:spLocks noChangeShapeType="1"/>
            </p:cNvSpPr>
            <p:nvPr/>
          </p:nvSpPr>
          <p:spPr bwMode="auto">
            <a:xfrm>
              <a:off x="2880" y="0"/>
              <a:ext cx="1083"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0" name="Line 122"/>
            <p:cNvSpPr>
              <a:spLocks noChangeShapeType="1"/>
            </p:cNvSpPr>
            <p:nvPr/>
          </p:nvSpPr>
          <p:spPr bwMode="auto">
            <a:xfrm>
              <a:off x="2880" y="0"/>
              <a:ext cx="715"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1" name="Line 123"/>
            <p:cNvSpPr>
              <a:spLocks noChangeShapeType="1"/>
            </p:cNvSpPr>
            <p:nvPr/>
          </p:nvSpPr>
          <p:spPr bwMode="auto">
            <a:xfrm>
              <a:off x="2880" y="0"/>
              <a:ext cx="346"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2" name="Line 124"/>
            <p:cNvSpPr>
              <a:spLocks noChangeShapeType="1"/>
            </p:cNvSpPr>
            <p:nvPr/>
          </p:nvSpPr>
          <p:spPr bwMode="auto">
            <a:xfrm>
              <a:off x="2880" y="0"/>
              <a:ext cx="1"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3" name="Line 125"/>
            <p:cNvSpPr>
              <a:spLocks noChangeShapeType="1"/>
            </p:cNvSpPr>
            <p:nvPr/>
          </p:nvSpPr>
          <p:spPr bwMode="auto">
            <a:xfrm>
              <a:off x="2880" y="0"/>
              <a:ext cx="2881" cy="89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4" name="Line 126"/>
            <p:cNvSpPr>
              <a:spLocks noChangeShapeType="1"/>
            </p:cNvSpPr>
            <p:nvPr/>
          </p:nvSpPr>
          <p:spPr bwMode="auto">
            <a:xfrm>
              <a:off x="2880" y="0"/>
              <a:ext cx="2881" cy="77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5" name="Line 127"/>
            <p:cNvSpPr>
              <a:spLocks noChangeShapeType="1"/>
            </p:cNvSpPr>
            <p:nvPr/>
          </p:nvSpPr>
          <p:spPr bwMode="auto">
            <a:xfrm>
              <a:off x="2880" y="0"/>
              <a:ext cx="2881" cy="6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6" name="Line 128"/>
            <p:cNvSpPr>
              <a:spLocks noChangeShapeType="1"/>
            </p:cNvSpPr>
            <p:nvPr/>
          </p:nvSpPr>
          <p:spPr bwMode="auto">
            <a:xfrm>
              <a:off x="2880" y="0"/>
              <a:ext cx="2881" cy="557"/>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7" name="Line 129"/>
            <p:cNvSpPr>
              <a:spLocks noChangeShapeType="1"/>
            </p:cNvSpPr>
            <p:nvPr/>
          </p:nvSpPr>
          <p:spPr bwMode="auto">
            <a:xfrm>
              <a:off x="2906" y="0"/>
              <a:ext cx="2855" cy="4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8" name="Line 130"/>
            <p:cNvSpPr>
              <a:spLocks noChangeShapeType="1"/>
            </p:cNvSpPr>
            <p:nvPr/>
          </p:nvSpPr>
          <p:spPr bwMode="auto">
            <a:xfrm>
              <a:off x="2880" y="0"/>
              <a:ext cx="2881" cy="37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9" name="Line 131"/>
            <p:cNvSpPr>
              <a:spLocks noChangeShapeType="1"/>
            </p:cNvSpPr>
            <p:nvPr/>
          </p:nvSpPr>
          <p:spPr bwMode="auto">
            <a:xfrm>
              <a:off x="2880" y="0"/>
              <a:ext cx="2881" cy="29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0" name="Line 132"/>
            <p:cNvSpPr>
              <a:spLocks noChangeShapeType="1"/>
            </p:cNvSpPr>
            <p:nvPr/>
          </p:nvSpPr>
          <p:spPr bwMode="auto">
            <a:xfrm>
              <a:off x="2880" y="0"/>
              <a:ext cx="2881" cy="21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1" name="Line 133"/>
            <p:cNvSpPr>
              <a:spLocks noChangeShapeType="1"/>
            </p:cNvSpPr>
            <p:nvPr/>
          </p:nvSpPr>
          <p:spPr bwMode="auto">
            <a:xfrm>
              <a:off x="2880" y="0"/>
              <a:ext cx="2881" cy="155"/>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2" name="Line 134"/>
            <p:cNvSpPr>
              <a:spLocks noChangeShapeType="1"/>
            </p:cNvSpPr>
            <p:nvPr/>
          </p:nvSpPr>
          <p:spPr bwMode="auto">
            <a:xfrm>
              <a:off x="2880" y="0"/>
              <a:ext cx="2881" cy="9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3" name="Line 135"/>
            <p:cNvSpPr>
              <a:spLocks noChangeShapeType="1"/>
            </p:cNvSpPr>
            <p:nvPr/>
          </p:nvSpPr>
          <p:spPr bwMode="auto">
            <a:xfrm>
              <a:off x="2880" y="0"/>
              <a:ext cx="2881" cy="4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4" name="Line 136"/>
            <p:cNvSpPr>
              <a:spLocks noChangeShapeType="1"/>
            </p:cNvSpPr>
            <p:nvPr/>
          </p:nvSpPr>
          <p:spPr bwMode="auto">
            <a:xfrm flipH="1">
              <a:off x="0" y="0"/>
              <a:ext cx="2880"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5" name="Line 137"/>
            <p:cNvSpPr>
              <a:spLocks noChangeShapeType="1"/>
            </p:cNvSpPr>
            <p:nvPr/>
          </p:nvSpPr>
          <p:spPr bwMode="auto">
            <a:xfrm flipH="1">
              <a:off x="0" y="0"/>
              <a:ext cx="2880" cy="103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6" name="Line 138"/>
            <p:cNvSpPr>
              <a:spLocks noChangeShapeType="1"/>
            </p:cNvSpPr>
            <p:nvPr/>
          </p:nvSpPr>
          <p:spPr bwMode="auto">
            <a:xfrm flipH="1">
              <a:off x="0" y="0"/>
              <a:ext cx="2880" cy="1222"/>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7" name="Line 139"/>
            <p:cNvSpPr>
              <a:spLocks noChangeShapeType="1"/>
            </p:cNvSpPr>
            <p:nvPr/>
          </p:nvSpPr>
          <p:spPr bwMode="auto">
            <a:xfrm flipH="1">
              <a:off x="151" y="0"/>
              <a:ext cx="2729"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8" name="Line 140"/>
            <p:cNvSpPr>
              <a:spLocks noChangeShapeType="1"/>
            </p:cNvSpPr>
            <p:nvPr/>
          </p:nvSpPr>
          <p:spPr bwMode="auto">
            <a:xfrm flipH="1">
              <a:off x="594" y="0"/>
              <a:ext cx="2286"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9" name="Line 141"/>
            <p:cNvSpPr>
              <a:spLocks noChangeShapeType="1"/>
            </p:cNvSpPr>
            <p:nvPr/>
          </p:nvSpPr>
          <p:spPr bwMode="auto">
            <a:xfrm flipH="1">
              <a:off x="1010" y="0"/>
              <a:ext cx="1870"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0" name="Line 142"/>
            <p:cNvSpPr>
              <a:spLocks noChangeShapeType="1"/>
            </p:cNvSpPr>
            <p:nvPr/>
          </p:nvSpPr>
          <p:spPr bwMode="auto">
            <a:xfrm flipH="1">
              <a:off x="1429" y="0"/>
              <a:ext cx="1451"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1" name="Line 143"/>
            <p:cNvSpPr>
              <a:spLocks noChangeShapeType="1"/>
            </p:cNvSpPr>
            <p:nvPr/>
          </p:nvSpPr>
          <p:spPr bwMode="auto">
            <a:xfrm flipH="1">
              <a:off x="1802" y="0"/>
              <a:ext cx="1078"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2" name="Line 144"/>
            <p:cNvSpPr>
              <a:spLocks noChangeShapeType="1"/>
            </p:cNvSpPr>
            <p:nvPr/>
          </p:nvSpPr>
          <p:spPr bwMode="auto">
            <a:xfrm flipH="1">
              <a:off x="2168" y="0"/>
              <a:ext cx="71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3" name="Line 145"/>
            <p:cNvSpPr>
              <a:spLocks noChangeShapeType="1"/>
            </p:cNvSpPr>
            <p:nvPr/>
          </p:nvSpPr>
          <p:spPr bwMode="auto">
            <a:xfrm flipH="1">
              <a:off x="2538" y="0"/>
              <a:ext cx="34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4" name="Line 146"/>
            <p:cNvSpPr>
              <a:spLocks noChangeShapeType="1"/>
            </p:cNvSpPr>
            <p:nvPr/>
          </p:nvSpPr>
          <p:spPr bwMode="auto">
            <a:xfrm flipH="1">
              <a:off x="0" y="0"/>
              <a:ext cx="2880" cy="89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5" name="Line 147"/>
            <p:cNvSpPr>
              <a:spLocks noChangeShapeType="1"/>
            </p:cNvSpPr>
            <p:nvPr/>
          </p:nvSpPr>
          <p:spPr bwMode="auto">
            <a:xfrm flipH="1">
              <a:off x="0" y="0"/>
              <a:ext cx="2880" cy="77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6" name="Line 148"/>
            <p:cNvSpPr>
              <a:spLocks noChangeShapeType="1"/>
            </p:cNvSpPr>
            <p:nvPr/>
          </p:nvSpPr>
          <p:spPr bwMode="auto">
            <a:xfrm flipH="1">
              <a:off x="0" y="0"/>
              <a:ext cx="2880" cy="6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7" name="Line 149"/>
            <p:cNvSpPr>
              <a:spLocks noChangeShapeType="1"/>
            </p:cNvSpPr>
            <p:nvPr/>
          </p:nvSpPr>
          <p:spPr bwMode="auto">
            <a:xfrm flipH="1">
              <a:off x="0" y="0"/>
              <a:ext cx="2880" cy="557"/>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8" name="Line 150"/>
            <p:cNvSpPr>
              <a:spLocks noChangeShapeType="1"/>
            </p:cNvSpPr>
            <p:nvPr/>
          </p:nvSpPr>
          <p:spPr bwMode="auto">
            <a:xfrm flipH="1">
              <a:off x="0" y="0"/>
              <a:ext cx="2856" cy="4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9" name="Line 151"/>
            <p:cNvSpPr>
              <a:spLocks noChangeShapeType="1"/>
            </p:cNvSpPr>
            <p:nvPr/>
          </p:nvSpPr>
          <p:spPr bwMode="auto">
            <a:xfrm flipH="1">
              <a:off x="0" y="0"/>
              <a:ext cx="2880" cy="37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0" name="Line 152"/>
            <p:cNvSpPr>
              <a:spLocks noChangeShapeType="1"/>
            </p:cNvSpPr>
            <p:nvPr/>
          </p:nvSpPr>
          <p:spPr bwMode="auto">
            <a:xfrm flipH="1">
              <a:off x="0" y="0"/>
              <a:ext cx="2880" cy="29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1" name="Line 153"/>
            <p:cNvSpPr>
              <a:spLocks noChangeShapeType="1"/>
            </p:cNvSpPr>
            <p:nvPr/>
          </p:nvSpPr>
          <p:spPr bwMode="auto">
            <a:xfrm flipH="1">
              <a:off x="0" y="0"/>
              <a:ext cx="2880" cy="21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2" name="Line 154"/>
            <p:cNvSpPr>
              <a:spLocks noChangeShapeType="1"/>
            </p:cNvSpPr>
            <p:nvPr/>
          </p:nvSpPr>
          <p:spPr bwMode="auto">
            <a:xfrm flipH="1">
              <a:off x="0" y="0"/>
              <a:ext cx="2880" cy="155"/>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3" name="Line 155"/>
            <p:cNvSpPr>
              <a:spLocks noChangeShapeType="1"/>
            </p:cNvSpPr>
            <p:nvPr/>
          </p:nvSpPr>
          <p:spPr bwMode="auto">
            <a:xfrm flipH="1">
              <a:off x="0" y="0"/>
              <a:ext cx="2880" cy="9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4" name="Line 156"/>
            <p:cNvSpPr>
              <a:spLocks noChangeShapeType="1"/>
            </p:cNvSpPr>
            <p:nvPr/>
          </p:nvSpPr>
          <p:spPr bwMode="auto">
            <a:xfrm flipH="1">
              <a:off x="0" y="0"/>
              <a:ext cx="2880" cy="4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5" name="Line 157"/>
            <p:cNvSpPr>
              <a:spLocks noChangeShapeType="1"/>
            </p:cNvSpPr>
            <p:nvPr/>
          </p:nvSpPr>
          <p:spPr bwMode="auto">
            <a:xfrm>
              <a:off x="0" y="1177"/>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6" name="Line 158"/>
            <p:cNvSpPr>
              <a:spLocks noChangeShapeType="1"/>
            </p:cNvSpPr>
            <p:nvPr/>
          </p:nvSpPr>
          <p:spPr bwMode="auto">
            <a:xfrm>
              <a:off x="0" y="990"/>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7" name="Line 159"/>
            <p:cNvSpPr>
              <a:spLocks noChangeShapeType="1"/>
            </p:cNvSpPr>
            <p:nvPr/>
          </p:nvSpPr>
          <p:spPr bwMode="auto">
            <a:xfrm>
              <a:off x="0" y="821"/>
              <a:ext cx="5758"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8" name="Line 160"/>
            <p:cNvSpPr>
              <a:spLocks noChangeShapeType="1"/>
            </p:cNvSpPr>
            <p:nvPr/>
          </p:nvSpPr>
          <p:spPr bwMode="auto">
            <a:xfrm>
              <a:off x="0" y="671"/>
              <a:ext cx="5758"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9" name="Line 161"/>
            <p:cNvSpPr>
              <a:spLocks noChangeShapeType="1"/>
            </p:cNvSpPr>
            <p:nvPr/>
          </p:nvSpPr>
          <p:spPr bwMode="auto">
            <a:xfrm>
              <a:off x="0" y="541"/>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0" name="Line 162"/>
            <p:cNvSpPr>
              <a:spLocks noChangeShapeType="1"/>
            </p:cNvSpPr>
            <p:nvPr/>
          </p:nvSpPr>
          <p:spPr bwMode="auto">
            <a:xfrm>
              <a:off x="0" y="418"/>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1" name="Line 163"/>
            <p:cNvSpPr>
              <a:spLocks noChangeShapeType="1"/>
            </p:cNvSpPr>
            <p:nvPr/>
          </p:nvSpPr>
          <p:spPr bwMode="auto">
            <a:xfrm>
              <a:off x="0" y="305"/>
              <a:ext cx="5761" cy="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2" name="Line 164"/>
            <p:cNvSpPr>
              <a:spLocks noChangeShapeType="1"/>
            </p:cNvSpPr>
            <p:nvPr/>
          </p:nvSpPr>
          <p:spPr bwMode="auto">
            <a:xfrm>
              <a:off x="0" y="216"/>
              <a:ext cx="5734"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3" name="Line 165"/>
            <p:cNvSpPr>
              <a:spLocks noChangeShapeType="1"/>
            </p:cNvSpPr>
            <p:nvPr/>
          </p:nvSpPr>
          <p:spPr bwMode="auto">
            <a:xfrm flipV="1">
              <a:off x="0" y="139"/>
              <a:ext cx="5761" cy="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4" name="Line 166"/>
            <p:cNvSpPr>
              <a:spLocks noChangeShapeType="1"/>
            </p:cNvSpPr>
            <p:nvPr/>
          </p:nvSpPr>
          <p:spPr bwMode="auto">
            <a:xfrm>
              <a:off x="0" y="88"/>
              <a:ext cx="5761" cy="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5" name="Line 167"/>
            <p:cNvSpPr>
              <a:spLocks noChangeShapeType="1"/>
            </p:cNvSpPr>
            <p:nvPr/>
          </p:nvSpPr>
          <p:spPr bwMode="auto">
            <a:xfrm flipV="1">
              <a:off x="0" y="61"/>
              <a:ext cx="5761" cy="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6" name="Line 168"/>
            <p:cNvSpPr>
              <a:spLocks noChangeShapeType="1"/>
            </p:cNvSpPr>
            <p:nvPr/>
          </p:nvSpPr>
          <p:spPr bwMode="auto">
            <a:xfrm>
              <a:off x="26" y="30"/>
              <a:ext cx="5735"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7" name="Line 169"/>
            <p:cNvSpPr>
              <a:spLocks noChangeShapeType="1"/>
            </p:cNvSpPr>
            <p:nvPr/>
          </p:nvSpPr>
          <p:spPr bwMode="auto">
            <a:xfrm>
              <a:off x="0" y="14"/>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grpSp>
      <p:graphicFrame>
        <p:nvGraphicFramePr>
          <p:cNvPr id="122882" name="Object 4"/>
          <p:cNvGraphicFramePr>
            <a:graphicFrameLocks noChangeAspect="1"/>
          </p:cNvGraphicFramePr>
          <p:nvPr/>
        </p:nvGraphicFramePr>
        <p:xfrm>
          <a:off x="2714612" y="2714620"/>
          <a:ext cx="5676910" cy="2287789"/>
        </p:xfrm>
        <a:graphic>
          <a:graphicData uri="http://schemas.openxmlformats.org/presentationml/2006/ole">
            <p:oleObj spid="_x0000_s122882" name="Visio" r:id="rId5" imgW="6778904" imgH="2731739" progId="">
              <p:embed/>
            </p:oleObj>
          </a:graphicData>
        </a:graphic>
      </p:graphicFrame>
      <p:sp>
        <p:nvSpPr>
          <p:cNvPr id="79" name="Rectangle 7"/>
          <p:cNvSpPr>
            <a:spLocks noChangeArrowheads="1"/>
          </p:cNvSpPr>
          <p:nvPr/>
        </p:nvSpPr>
        <p:spPr bwMode="auto">
          <a:xfrm>
            <a:off x="2643174" y="5214950"/>
            <a:ext cx="6215138" cy="853567"/>
          </a:xfrm>
          <a:prstGeom prst="rect">
            <a:avLst/>
          </a:prstGeom>
          <a:noFill/>
          <a:ln w="9525">
            <a:noFill/>
            <a:miter lim="800000"/>
            <a:headEnd/>
            <a:tailEnd/>
          </a:ln>
        </p:spPr>
        <p:txBody>
          <a:bodyPr wrap="square" anchor="ctr">
            <a:spAutoFit/>
          </a:bodyPr>
          <a:lstStyle/>
          <a:p>
            <a:pPr>
              <a:lnSpc>
                <a:spcPct val="130000"/>
              </a:lnSpc>
              <a:defRPr/>
            </a:pPr>
            <a:r>
              <a:rPr lang="zh-CN" altLang="en-US" sz="2000" dirty="0" smtClean="0">
                <a:solidFill>
                  <a:schemeClr val="tx1"/>
                </a:solidFill>
                <a:latin typeface="微软雅黑" pitchFamily="34" charset="-122"/>
                <a:ea typeface="微软雅黑" pitchFamily="34" charset="-122"/>
              </a:rPr>
              <a:t>智能均流技术（专利技术）已经在金安桥电站应用，均流系数达到</a:t>
            </a:r>
            <a:r>
              <a:rPr lang="en-US" altLang="zh-CN" sz="2000" dirty="0" smtClean="0">
                <a:solidFill>
                  <a:schemeClr val="tx1"/>
                </a:solidFill>
                <a:latin typeface="微软雅黑" pitchFamily="34" charset="-122"/>
                <a:ea typeface="微软雅黑" pitchFamily="34" charset="-122"/>
              </a:rPr>
              <a:t>0.99</a:t>
            </a:r>
            <a:endParaRPr lang="zh-CN" altLang="en-US" sz="2000" dirty="0">
              <a:solidFill>
                <a:schemeClr val="tx1"/>
              </a:solidFill>
              <a:latin typeface="微软雅黑" pitchFamily="34" charset="-122"/>
              <a:ea typeface="微软雅黑" pitchFamily="34" charset="-122"/>
            </a:endParaRPr>
          </a:p>
        </p:txBody>
      </p:sp>
      <p:sp>
        <p:nvSpPr>
          <p:cNvPr id="76" name="矩形 75"/>
          <p:cNvSpPr/>
          <p:nvPr/>
        </p:nvSpPr>
        <p:spPr>
          <a:xfrm>
            <a:off x="5000628" y="214290"/>
            <a:ext cx="3416320" cy="523220"/>
          </a:xfrm>
          <a:prstGeom prst="rect">
            <a:avLst/>
          </a:prstGeom>
        </p:spPr>
        <p:txBody>
          <a:bodyPr wrap="none">
            <a:spAutoFit/>
          </a:bodyPr>
          <a:lstStyle/>
          <a:p>
            <a:r>
              <a:rPr lang="zh-CN" altLang="en-US" b="1" dirty="0" smtClean="0">
                <a:latin typeface="微软雅黑" pitchFamily="34" charset="-122"/>
                <a:ea typeface="微软雅黑" pitchFamily="34" charset="-122"/>
              </a:rPr>
              <a:t>技术难点及解决方案</a:t>
            </a:r>
            <a:endParaRPr lang="zh-CN" altLang="en-US" b="1" dirty="0">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childTnLst>
                          </p:cTn>
                        </p:par>
                        <p:par>
                          <p:cTn id="11" fill="hold" nodeType="afterGroup">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wipe(left)">
                                      <p:cBhvr>
                                        <p:cTn id="14" dur="500"/>
                                        <p:tgtEl>
                                          <p:spTgt spid="50"/>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122882"/>
                                        </p:tgtEl>
                                        <p:attrNameLst>
                                          <p:attrName>style.visibility</p:attrName>
                                        </p:attrNameLst>
                                      </p:cBhvr>
                                      <p:to>
                                        <p:strVal val="visible"/>
                                      </p:to>
                                    </p:set>
                                    <p:animEffect transition="in" filter="box(in)">
                                      <p:cBhvr>
                                        <p:cTn id="19" dur="500"/>
                                        <p:tgtEl>
                                          <p:spTgt spid="122882"/>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box(in)">
                                      <p:cBhvr>
                                        <p:cTn id="2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50" grpId="0" animBg="1"/>
      <p:bldP spid="34" grpId="0" animBg="1"/>
      <p:bldP spid="7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图片 28"/>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939800"/>
            <a:ext cx="9144000" cy="1227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 name="Rectangle 11"/>
          <p:cNvSpPr>
            <a:spLocks noChangeArrowheads="1"/>
          </p:cNvSpPr>
          <p:nvPr/>
        </p:nvSpPr>
        <p:spPr bwMode="gray">
          <a:xfrm>
            <a:off x="2428861" y="1341438"/>
            <a:ext cx="6270640" cy="515926"/>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zh-CN" altLang="en-US" b="1" dirty="0" smtClean="0">
                <a:solidFill>
                  <a:schemeClr val="tx1"/>
                </a:solidFill>
                <a:latin typeface="微软雅黑" pitchFamily="34" charset="-122"/>
                <a:ea typeface="微软雅黑" pitchFamily="34" charset="-122"/>
              </a:rPr>
              <a:t>灭磁主回路的冗余设计</a:t>
            </a:r>
            <a:r>
              <a:rPr lang="zh-CN" altLang="en-US" dirty="0" smtClean="0">
                <a:solidFill>
                  <a:schemeClr val="tx1"/>
                </a:solidFill>
                <a:latin typeface="微软雅黑" pitchFamily="34" charset="-122"/>
                <a:ea typeface="微软雅黑" pitchFamily="34" charset="-122"/>
              </a:rPr>
              <a:t>：</a:t>
            </a:r>
            <a:endParaRPr lang="zh-CN" altLang="en-US" b="1" noProof="1">
              <a:solidFill>
                <a:srgbClr val="0070C0"/>
              </a:solidFill>
              <a:latin typeface="微软雅黑" pitchFamily="34" charset="-122"/>
              <a:ea typeface="微软雅黑" pitchFamily="34" charset="-122"/>
              <a:cs typeface="Arial" charset="0"/>
            </a:endParaRPr>
          </a:p>
        </p:txBody>
      </p:sp>
      <p:grpSp>
        <p:nvGrpSpPr>
          <p:cNvPr id="2" name="Group 8"/>
          <p:cNvGrpSpPr>
            <a:grpSpLocks/>
          </p:cNvGrpSpPr>
          <p:nvPr/>
        </p:nvGrpSpPr>
        <p:grpSpPr bwMode="auto">
          <a:xfrm>
            <a:off x="0" y="1341438"/>
            <a:ext cx="1482725" cy="1482725"/>
            <a:chOff x="1166" y="1342"/>
            <a:chExt cx="934" cy="934"/>
          </a:xfrm>
        </p:grpSpPr>
        <p:grpSp>
          <p:nvGrpSpPr>
            <p:cNvPr id="3" name="Group 9"/>
            <p:cNvGrpSpPr>
              <a:grpSpLocks/>
            </p:cNvGrpSpPr>
            <p:nvPr/>
          </p:nvGrpSpPr>
          <p:grpSpPr bwMode="auto">
            <a:xfrm>
              <a:off x="1162" y="1338"/>
              <a:ext cx="934" cy="934"/>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54345" name="Freeform 11"/>
                <p:cNvSpPr>
                  <a:spLocks/>
                </p:cNvSpPr>
                <p:nvPr/>
              </p:nvSpPr>
              <p:spPr bwMode="gray">
                <a:xfrm>
                  <a:off x="2866" y="1599"/>
                  <a:ext cx="1160" cy="1752"/>
                </a:xfrm>
                <a:custGeom>
                  <a:avLst/>
                  <a:gdLst>
                    <a:gd name="T0" fmla="*/ 13127462 w 794"/>
                    <a:gd name="T1" fmla="*/ 170100 h 1200"/>
                    <a:gd name="T2" fmla="*/ 11479599 w 794"/>
                    <a:gd name="T3" fmla="*/ 1111797 h 1200"/>
                    <a:gd name="T4" fmla="*/ 11418145 w 794"/>
                    <a:gd name="T5" fmla="*/ 1064724 h 1200"/>
                    <a:gd name="T6" fmla="*/ 11300538 w 794"/>
                    <a:gd name="T7" fmla="*/ 746324 h 1200"/>
                    <a:gd name="T8" fmla="*/ 11246430 w 794"/>
                    <a:gd name="T9" fmla="*/ 362585 h 1200"/>
                    <a:gd name="T10" fmla="*/ 10458612 w 794"/>
                    <a:gd name="T11" fmla="*/ 155620 h 1200"/>
                    <a:gd name="T12" fmla="*/ 10255983 w 794"/>
                    <a:gd name="T13" fmla="*/ 922343 h 1200"/>
                    <a:gd name="T14" fmla="*/ 10548584 w 794"/>
                    <a:gd name="T15" fmla="*/ 1167639 h 1200"/>
                    <a:gd name="T16" fmla="*/ 10548584 w 794"/>
                    <a:gd name="T17" fmla="*/ 1167639 h 1200"/>
                    <a:gd name="T18" fmla="*/ 10766436 w 794"/>
                    <a:gd name="T19" fmla="*/ 1427499 h 1200"/>
                    <a:gd name="T20" fmla="*/ 10766436 w 794"/>
                    <a:gd name="T21" fmla="*/ 1507240 h 1200"/>
                    <a:gd name="T22" fmla="*/ 9096814 w 794"/>
                    <a:gd name="T23" fmla="*/ 2451200 h 1200"/>
                    <a:gd name="T24" fmla="*/ 10510500 w 794"/>
                    <a:gd name="T25" fmla="*/ 7616306 h 1200"/>
                    <a:gd name="T26" fmla="*/ 9096814 w 794"/>
                    <a:gd name="T27" fmla="*/ 12762678 h 1200"/>
                    <a:gd name="T28" fmla="*/ 0 w 794"/>
                    <a:gd name="T29" fmla="*/ 17948035 h 1200"/>
                    <a:gd name="T30" fmla="*/ 0 w 794"/>
                    <a:gd name="T31" fmla="*/ 19643936 h 1200"/>
                    <a:gd name="T32" fmla="*/ 0 w 794"/>
                    <a:gd name="T33" fmla="*/ 19851653 h 1200"/>
                    <a:gd name="T34" fmla="*/ 81146 w 794"/>
                    <a:gd name="T35" fmla="*/ 19889251 h 1200"/>
                    <a:gd name="T36" fmla="*/ 424730 w 794"/>
                    <a:gd name="T37" fmla="*/ 19805797 h 1200"/>
                    <a:gd name="T38" fmla="*/ 424730 w 794"/>
                    <a:gd name="T39" fmla="*/ 19805797 h 1200"/>
                    <a:gd name="T40" fmla="*/ 796017 w 794"/>
                    <a:gd name="T41" fmla="*/ 19681942 h 1200"/>
                    <a:gd name="T42" fmla="*/ 1356786 w 794"/>
                    <a:gd name="T43" fmla="*/ 20230015 h 1200"/>
                    <a:gd name="T44" fmla="*/ 796017 w 794"/>
                    <a:gd name="T45" fmla="*/ 20831604 h 1200"/>
                    <a:gd name="T46" fmla="*/ 424730 w 794"/>
                    <a:gd name="T47" fmla="*/ 20676050 h 1200"/>
                    <a:gd name="T48" fmla="*/ 81146 w 794"/>
                    <a:gd name="T49" fmla="*/ 20621400 h 1200"/>
                    <a:gd name="T50" fmla="*/ 0 w 794"/>
                    <a:gd name="T51" fmla="*/ 20641384 h 1200"/>
                    <a:gd name="T52" fmla="*/ 0 w 794"/>
                    <a:gd name="T53" fmla="*/ 20790070 h 1200"/>
                    <a:gd name="T54" fmla="*/ 0 w 794"/>
                    <a:gd name="T55" fmla="*/ 22510522 h 1200"/>
                    <a:gd name="T56" fmla="*/ 13127462 w 794"/>
                    <a:gd name="T57" fmla="*/ 15055905 h 1200"/>
                    <a:gd name="T58" fmla="*/ 15148865 w 794"/>
                    <a:gd name="T59" fmla="*/ 7616306 h 1200"/>
                    <a:gd name="T60" fmla="*/ 13127462 w 794"/>
                    <a:gd name="T61" fmla="*/ 170100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zh-CN" altLang="en-US"/>
                </a:p>
              </p:txBody>
            </p:sp>
            <p:sp>
              <p:nvSpPr>
                <p:cNvPr id="54346" name="Freeform 12"/>
                <p:cNvSpPr>
                  <a:spLocks/>
                </p:cNvSpPr>
                <p:nvPr/>
              </p:nvSpPr>
              <p:spPr bwMode="gray">
                <a:xfrm>
                  <a:off x="1710" y="1612"/>
                  <a:ext cx="1262" cy="1739"/>
                </a:xfrm>
                <a:custGeom>
                  <a:avLst/>
                  <a:gdLst>
                    <a:gd name="T0" fmla="*/ 15847765 w 864"/>
                    <a:gd name="T1" fmla="*/ 19556719 h 1191"/>
                    <a:gd name="T2" fmla="*/ 15463813 w 864"/>
                    <a:gd name="T3" fmla="*/ 19685279 h 1191"/>
                    <a:gd name="T4" fmla="*/ 15463813 w 864"/>
                    <a:gd name="T5" fmla="*/ 19685279 h 1191"/>
                    <a:gd name="T6" fmla="*/ 15121601 w 864"/>
                    <a:gd name="T7" fmla="*/ 19758635 h 1191"/>
                    <a:gd name="T8" fmla="*/ 15042083 w 864"/>
                    <a:gd name="T9" fmla="*/ 19721455 h 1191"/>
                    <a:gd name="T10" fmla="*/ 15042083 w 864"/>
                    <a:gd name="T11" fmla="*/ 19523872 h 1191"/>
                    <a:gd name="T12" fmla="*/ 15042083 w 864"/>
                    <a:gd name="T13" fmla="*/ 17820815 h 1191"/>
                    <a:gd name="T14" fmla="*/ 6010608 w 864"/>
                    <a:gd name="T15" fmla="*/ 12626350 h 1191"/>
                    <a:gd name="T16" fmla="*/ 4614597 w 864"/>
                    <a:gd name="T17" fmla="*/ 7467450 h 1191"/>
                    <a:gd name="T18" fmla="*/ 6010608 w 864"/>
                    <a:gd name="T19" fmla="*/ 2294561 h 1191"/>
                    <a:gd name="T20" fmla="*/ 4378711 w 864"/>
                    <a:gd name="T21" fmla="*/ 1377749 h 1191"/>
                    <a:gd name="T22" fmla="*/ 4324118 w 864"/>
                    <a:gd name="T23" fmla="*/ 1420379 h 1191"/>
                    <a:gd name="T24" fmla="*/ 4193615 w 864"/>
                    <a:gd name="T25" fmla="*/ 1728464 h 1191"/>
                    <a:gd name="T26" fmla="*/ 4193615 w 864"/>
                    <a:gd name="T27" fmla="*/ 1728464 h 1191"/>
                    <a:gd name="T28" fmla="*/ 4127105 w 864"/>
                    <a:gd name="T29" fmla="*/ 2127898 h 1191"/>
                    <a:gd name="T30" fmla="*/ 3359427 w 864"/>
                    <a:gd name="T31" fmla="*/ 2319503 h 1191"/>
                    <a:gd name="T32" fmla="*/ 3141732 w 864"/>
                    <a:gd name="T33" fmla="*/ 1546390 h 1191"/>
                    <a:gd name="T34" fmla="*/ 3458000 w 864"/>
                    <a:gd name="T35" fmla="*/ 1298563 h 1191"/>
                    <a:gd name="T36" fmla="*/ 3673680 w 864"/>
                    <a:gd name="T37" fmla="*/ 1033600 h 1191"/>
                    <a:gd name="T38" fmla="*/ 3673680 w 864"/>
                    <a:gd name="T39" fmla="*/ 953476 h 1191"/>
                    <a:gd name="T40" fmla="*/ 2009202 w 864"/>
                    <a:gd name="T41" fmla="*/ 0 h 1191"/>
                    <a:gd name="T42" fmla="*/ 0 w 864"/>
                    <a:gd name="T43" fmla="*/ 7467450 h 1191"/>
                    <a:gd name="T44" fmla="*/ 2009202 w 864"/>
                    <a:gd name="T45" fmla="*/ 14920766 h 1191"/>
                    <a:gd name="T46" fmla="*/ 15042083 w 864"/>
                    <a:gd name="T47" fmla="*/ 22386519 h 1191"/>
                    <a:gd name="T48" fmla="*/ 15042083 w 864"/>
                    <a:gd name="T49" fmla="*/ 20656666 h 1191"/>
                    <a:gd name="T50" fmla="*/ 15042083 w 864"/>
                    <a:gd name="T51" fmla="*/ 20517990 h 1191"/>
                    <a:gd name="T52" fmla="*/ 15121601 w 864"/>
                    <a:gd name="T53" fmla="*/ 20500468 h 1191"/>
                    <a:gd name="T54" fmla="*/ 15463813 w 864"/>
                    <a:gd name="T55" fmla="*/ 20540254 h 1191"/>
                    <a:gd name="T56" fmla="*/ 15847765 w 864"/>
                    <a:gd name="T57" fmla="*/ 20699710 h 1191"/>
                    <a:gd name="T58" fmla="*/ 16390764 w 864"/>
                    <a:gd name="T59" fmla="*/ 20115453 h 1191"/>
                    <a:gd name="T60" fmla="*/ 15847765 w 864"/>
                    <a:gd name="T61" fmla="*/ 195567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zh-CN" altLang="en-US"/>
                </a:p>
              </p:txBody>
            </p:sp>
            <p:sp>
              <p:nvSpPr>
                <p:cNvPr id="54347" name="Freeform 13"/>
                <p:cNvSpPr>
                  <a:spLocks/>
                </p:cNvSpPr>
                <p:nvPr/>
              </p:nvSpPr>
              <p:spPr bwMode="gray">
                <a:xfrm>
                  <a:off x="1862" y="1035"/>
                  <a:ext cx="2010" cy="768"/>
                </a:xfrm>
                <a:custGeom>
                  <a:avLst/>
                  <a:gdLst>
                    <a:gd name="T0" fmla="*/ 22557653 w 1375"/>
                    <a:gd name="T1" fmla="*/ 9258948 h 527"/>
                    <a:gd name="T2" fmla="*/ 24252192 w 1375"/>
                    <a:gd name="T3" fmla="*/ 8351654 h 527"/>
                    <a:gd name="T4" fmla="*/ 24252192 w 1375"/>
                    <a:gd name="T5" fmla="*/ 8284548 h 527"/>
                    <a:gd name="T6" fmla="*/ 24026032 w 1375"/>
                    <a:gd name="T7" fmla="*/ 8023643 h 527"/>
                    <a:gd name="T8" fmla="*/ 24026032 w 1375"/>
                    <a:gd name="T9" fmla="*/ 8023643 h 527"/>
                    <a:gd name="T10" fmla="*/ 23711893 w 1375"/>
                    <a:gd name="T11" fmla="*/ 7784727 h 527"/>
                    <a:gd name="T12" fmla="*/ 23931201 w 1375"/>
                    <a:gd name="T13" fmla="*/ 7064451 h 527"/>
                    <a:gd name="T14" fmla="*/ 24712823 w 1375"/>
                    <a:gd name="T15" fmla="*/ 7264469 h 527"/>
                    <a:gd name="T16" fmla="*/ 24788954 w 1375"/>
                    <a:gd name="T17" fmla="*/ 7626277 h 527"/>
                    <a:gd name="T18" fmla="*/ 24887750 w 1375"/>
                    <a:gd name="T19" fmla="*/ 7934999 h 527"/>
                    <a:gd name="T20" fmla="*/ 24969752 w 1375"/>
                    <a:gd name="T21" fmla="*/ 7971274 h 527"/>
                    <a:gd name="T22" fmla="*/ 26642141 w 1375"/>
                    <a:gd name="T23" fmla="*/ 7082487 h 527"/>
                    <a:gd name="T24" fmla="*/ 13310768 w 1375"/>
                    <a:gd name="T25" fmla="*/ 0 h 527"/>
                    <a:gd name="T26" fmla="*/ 0 w 1375"/>
                    <a:gd name="T27" fmla="*/ 7082487 h 527"/>
                    <a:gd name="T28" fmla="*/ 1709839 w 1375"/>
                    <a:gd name="T29" fmla="*/ 7986995 h 527"/>
                    <a:gd name="T30" fmla="*/ 1709839 w 1375"/>
                    <a:gd name="T31" fmla="*/ 8059820 h 527"/>
                    <a:gd name="T32" fmla="*/ 1469868 w 1375"/>
                    <a:gd name="T33" fmla="*/ 8320835 h 527"/>
                    <a:gd name="T34" fmla="*/ 1169666 w 1375"/>
                    <a:gd name="T35" fmla="*/ 8553700 h 527"/>
                    <a:gd name="T36" fmla="*/ 1378684 w 1375"/>
                    <a:gd name="T37" fmla="*/ 9273277 h 527"/>
                    <a:gd name="T38" fmla="*/ 2176061 w 1375"/>
                    <a:gd name="T39" fmla="*/ 9098044 h 527"/>
                    <a:gd name="T40" fmla="*/ 2231505 w 1375"/>
                    <a:gd name="T41" fmla="*/ 8726140 h 527"/>
                    <a:gd name="T42" fmla="*/ 2231505 w 1375"/>
                    <a:gd name="T43" fmla="*/ 8726140 h 527"/>
                    <a:gd name="T44" fmla="*/ 2355425 w 1375"/>
                    <a:gd name="T45" fmla="*/ 8415688 h 527"/>
                    <a:gd name="T46" fmla="*/ 2432047 w 1375"/>
                    <a:gd name="T47" fmla="*/ 8374796 h 527"/>
                    <a:gd name="T48" fmla="*/ 4079519 w 1375"/>
                    <a:gd name="T49" fmla="*/ 9258948 h 527"/>
                    <a:gd name="T50" fmla="*/ 13310768 w 1375"/>
                    <a:gd name="T51" fmla="*/ 4343536 h 527"/>
                    <a:gd name="T52" fmla="*/ 22557653 w 1375"/>
                    <a:gd name="T53" fmla="*/ 925894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zh-CN" altLang="en-US"/>
                </a:p>
              </p:txBody>
            </p:sp>
          </p:grpSp>
          <p:grpSp>
            <p:nvGrpSpPr>
              <p:cNvPr id="5" name="Group 14"/>
              <p:cNvGrpSpPr>
                <a:grpSpLocks/>
              </p:cNvGrpSpPr>
              <p:nvPr/>
            </p:nvGrpSpPr>
            <p:grpSpPr bwMode="auto">
              <a:xfrm rot="7200000">
                <a:off x="2059" y="1386"/>
                <a:ext cx="1616" cy="1614"/>
                <a:chOff x="2060" y="1387"/>
                <a:chExt cx="1616" cy="1614"/>
              </a:xfrm>
            </p:grpSpPr>
            <p:sp>
              <p:nvSpPr>
                <p:cNvPr id="54342" name="Freeform 15"/>
                <p:cNvSpPr>
                  <a:spLocks/>
                </p:cNvSpPr>
                <p:nvPr/>
              </p:nvSpPr>
              <p:spPr bwMode="gray">
                <a:xfrm>
                  <a:off x="2060" y="1387"/>
                  <a:ext cx="808" cy="1225"/>
                </a:xfrm>
                <a:custGeom>
                  <a:avLst/>
                  <a:gdLst>
                    <a:gd name="T0" fmla="*/ 12125480 w 550"/>
                    <a:gd name="T1" fmla="*/ 2720265 h 836"/>
                    <a:gd name="T2" fmla="*/ 12064049 w 550"/>
                    <a:gd name="T3" fmla="*/ 2663220 h 836"/>
                    <a:gd name="T4" fmla="*/ 11652081 w 550"/>
                    <a:gd name="T5" fmla="*/ 2747046 h 836"/>
                    <a:gd name="T6" fmla="*/ 11652081 w 550"/>
                    <a:gd name="T7" fmla="*/ 2747046 h 836"/>
                    <a:gd name="T8" fmla="*/ 11227960 w 550"/>
                    <a:gd name="T9" fmla="*/ 2911835 h 836"/>
                    <a:gd name="T10" fmla="*/ 10582177 w 550"/>
                    <a:gd name="T11" fmla="*/ 2295033 h 836"/>
                    <a:gd name="T12" fmla="*/ 11227960 w 550"/>
                    <a:gd name="T13" fmla="*/ 1646236 h 836"/>
                    <a:gd name="T14" fmla="*/ 11652081 w 550"/>
                    <a:gd name="T15" fmla="*/ 1816718 h 836"/>
                    <a:gd name="T16" fmla="*/ 12064049 w 550"/>
                    <a:gd name="T17" fmla="*/ 1874719 h 836"/>
                    <a:gd name="T18" fmla="*/ 12125480 w 550"/>
                    <a:gd name="T19" fmla="*/ 1817512 h 836"/>
                    <a:gd name="T20" fmla="*/ 12125480 w 550"/>
                    <a:gd name="T21" fmla="*/ 1691897 h 836"/>
                    <a:gd name="T22" fmla="*/ 12125480 w 550"/>
                    <a:gd name="T23" fmla="*/ 0 h 836"/>
                    <a:gd name="T24" fmla="*/ 0 w 550"/>
                    <a:gd name="T25" fmla="*/ 11340047 h 836"/>
                    <a:gd name="T26" fmla="*/ 1632803 w 550"/>
                    <a:gd name="T27" fmla="*/ 17016271 h 836"/>
                    <a:gd name="T28" fmla="*/ 3378962 w 550"/>
                    <a:gd name="T29" fmla="*/ 16080207 h 836"/>
                    <a:gd name="T30" fmla="*/ 3482151 w 550"/>
                    <a:gd name="T31" fmla="*/ 16407299 h 836"/>
                    <a:gd name="T32" fmla="*/ 3551521 w 550"/>
                    <a:gd name="T33" fmla="*/ 16839929 h 836"/>
                    <a:gd name="T34" fmla="*/ 4457688 w 550"/>
                    <a:gd name="T35" fmla="*/ 17050289 h 836"/>
                    <a:gd name="T36" fmla="*/ 4710219 w 550"/>
                    <a:gd name="T37" fmla="*/ 16204618 h 836"/>
                    <a:gd name="T38" fmla="*/ 4371209 w 550"/>
                    <a:gd name="T39" fmla="*/ 15937017 h 836"/>
                    <a:gd name="T40" fmla="*/ 4371209 w 550"/>
                    <a:gd name="T41" fmla="*/ 15937017 h 836"/>
                    <a:gd name="T42" fmla="*/ 4094150 w 550"/>
                    <a:gd name="T43" fmla="*/ 15686156 h 836"/>
                    <a:gd name="T44" fmla="*/ 5858205 w 550"/>
                    <a:gd name="T45" fmla="*/ 14715897 h 836"/>
                    <a:gd name="T46" fmla="*/ 4894302 w 550"/>
                    <a:gd name="T47" fmla="*/ 11340047 h 836"/>
                    <a:gd name="T48" fmla="*/ 12125480 w 550"/>
                    <a:gd name="T49" fmla="*/ 4564936 h 836"/>
                    <a:gd name="T50" fmla="*/ 12125480 w 550"/>
                    <a:gd name="T51" fmla="*/ 2957352 h 836"/>
                    <a:gd name="T52" fmla="*/ 12125480 w 550"/>
                    <a:gd name="T53" fmla="*/ 2720265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zh-CN" altLang="en-US"/>
                </a:p>
              </p:txBody>
            </p:sp>
            <p:sp>
              <p:nvSpPr>
                <p:cNvPr id="54343" name="Freeform 16"/>
                <p:cNvSpPr>
                  <a:spLocks/>
                </p:cNvSpPr>
                <p:nvPr/>
              </p:nvSpPr>
              <p:spPr bwMode="gray">
                <a:xfrm>
                  <a:off x="2764" y="1387"/>
                  <a:ext cx="912" cy="1210"/>
                </a:xfrm>
                <a:custGeom>
                  <a:avLst/>
                  <a:gdLst>
                    <a:gd name="T0" fmla="*/ 1530665 w 621"/>
                    <a:gd name="T1" fmla="*/ 0 h 826"/>
                    <a:gd name="T2" fmla="*/ 1530665 w 621"/>
                    <a:gd name="T3" fmla="*/ 1680939 h 826"/>
                    <a:gd name="T4" fmla="*/ 1530665 w 621"/>
                    <a:gd name="T5" fmla="*/ 1807954 h 826"/>
                    <a:gd name="T6" fmla="*/ 1455177 w 621"/>
                    <a:gd name="T7" fmla="*/ 1861844 h 826"/>
                    <a:gd name="T8" fmla="*/ 1073114 w 621"/>
                    <a:gd name="T9" fmla="*/ 1805518 h 826"/>
                    <a:gd name="T10" fmla="*/ 642494 w 621"/>
                    <a:gd name="T11" fmla="*/ 1625700 h 826"/>
                    <a:gd name="T12" fmla="*/ 0 w 621"/>
                    <a:gd name="T13" fmla="*/ 2277123 h 826"/>
                    <a:gd name="T14" fmla="*/ 642494 w 621"/>
                    <a:gd name="T15" fmla="*/ 2889200 h 826"/>
                    <a:gd name="T16" fmla="*/ 1073114 w 621"/>
                    <a:gd name="T17" fmla="*/ 2727399 h 826"/>
                    <a:gd name="T18" fmla="*/ 1073114 w 621"/>
                    <a:gd name="T19" fmla="*/ 2727399 h 826"/>
                    <a:gd name="T20" fmla="*/ 1455177 w 621"/>
                    <a:gd name="T21" fmla="*/ 2648456 h 826"/>
                    <a:gd name="T22" fmla="*/ 1530665 w 621"/>
                    <a:gd name="T23" fmla="*/ 2702526 h 826"/>
                    <a:gd name="T24" fmla="*/ 1530665 w 621"/>
                    <a:gd name="T25" fmla="*/ 2916015 h 826"/>
                    <a:gd name="T26" fmla="*/ 1530665 w 621"/>
                    <a:gd name="T27" fmla="*/ 4537195 h 826"/>
                    <a:gd name="T28" fmla="*/ 1530665 w 621"/>
                    <a:gd name="T29" fmla="*/ 4537195 h 826"/>
                    <a:gd name="T30" fmla="*/ 8704145 w 621"/>
                    <a:gd name="T31" fmla="*/ 11259832 h 826"/>
                    <a:gd name="T32" fmla="*/ 7740615 w 621"/>
                    <a:gd name="T33" fmla="*/ 14604262 h 826"/>
                    <a:gd name="T34" fmla="*/ 9466542 w 621"/>
                    <a:gd name="T35" fmla="*/ 15530272 h 826"/>
                    <a:gd name="T36" fmla="*/ 9523229 w 621"/>
                    <a:gd name="T37" fmla="*/ 15503482 h 826"/>
                    <a:gd name="T38" fmla="*/ 9685181 w 621"/>
                    <a:gd name="T39" fmla="*/ 15139006 h 826"/>
                    <a:gd name="T40" fmla="*/ 9685181 w 621"/>
                    <a:gd name="T41" fmla="*/ 15139006 h 826"/>
                    <a:gd name="T42" fmla="*/ 9747009 w 621"/>
                    <a:gd name="T43" fmla="*/ 14730219 h 826"/>
                    <a:gd name="T44" fmla="*/ 10639734 w 621"/>
                    <a:gd name="T45" fmla="*/ 14516380 h 826"/>
                    <a:gd name="T46" fmla="*/ 10880502 w 621"/>
                    <a:gd name="T47" fmla="*/ 15348145 h 826"/>
                    <a:gd name="T48" fmla="*/ 10536374 w 621"/>
                    <a:gd name="T49" fmla="*/ 15615189 h 826"/>
                    <a:gd name="T50" fmla="*/ 10266287 w 621"/>
                    <a:gd name="T51" fmla="*/ 15894889 h 826"/>
                    <a:gd name="T52" fmla="*/ 10266287 w 621"/>
                    <a:gd name="T53" fmla="*/ 15979970 h 826"/>
                    <a:gd name="T54" fmla="*/ 11940578 w 621"/>
                    <a:gd name="T55" fmla="*/ 16899652 h 826"/>
                    <a:gd name="T56" fmla="*/ 13562054 w 621"/>
                    <a:gd name="T57" fmla="*/ 11259832 h 826"/>
                    <a:gd name="T58" fmla="*/ 1530665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zh-CN" altLang="en-US"/>
                </a:p>
              </p:txBody>
            </p:sp>
            <p:sp>
              <p:nvSpPr>
                <p:cNvPr id="54344" name="Freeform 17"/>
                <p:cNvSpPr>
                  <a:spLocks/>
                </p:cNvSpPr>
                <p:nvPr/>
              </p:nvSpPr>
              <p:spPr bwMode="gray">
                <a:xfrm>
                  <a:off x="2169" y="2414"/>
                  <a:ext cx="1397" cy="587"/>
                </a:xfrm>
                <a:custGeom>
                  <a:avLst/>
                  <a:gdLst>
                    <a:gd name="T0" fmla="*/ 18242845 w 953"/>
                    <a:gd name="T1" fmla="*/ 1710932 h 400"/>
                    <a:gd name="T2" fmla="*/ 18242845 w 953"/>
                    <a:gd name="T3" fmla="*/ 1634889 h 400"/>
                    <a:gd name="T4" fmla="*/ 18502532 w 953"/>
                    <a:gd name="T5" fmla="*/ 1334844 h 400"/>
                    <a:gd name="T6" fmla="*/ 18824466 w 953"/>
                    <a:gd name="T7" fmla="*/ 1057230 h 400"/>
                    <a:gd name="T8" fmla="*/ 18601685 w 953"/>
                    <a:gd name="T9" fmla="*/ 175255 h 400"/>
                    <a:gd name="T10" fmla="*/ 17747782 w 953"/>
                    <a:gd name="T11" fmla="*/ 404786 h 400"/>
                    <a:gd name="T12" fmla="*/ 17689205 w 953"/>
                    <a:gd name="T13" fmla="*/ 835468 h 400"/>
                    <a:gd name="T14" fmla="*/ 17689205 w 953"/>
                    <a:gd name="T15" fmla="*/ 835468 h 400"/>
                    <a:gd name="T16" fmla="*/ 17537057 w 953"/>
                    <a:gd name="T17" fmla="*/ 1226049 h 400"/>
                    <a:gd name="T18" fmla="*/ 17477213 w 953"/>
                    <a:gd name="T19" fmla="*/ 1244697 h 400"/>
                    <a:gd name="T20" fmla="*/ 15829756 w 953"/>
                    <a:gd name="T21" fmla="*/ 275834 h 400"/>
                    <a:gd name="T22" fmla="*/ 9921896 w 953"/>
                    <a:gd name="T23" fmla="*/ 3803972 h 400"/>
                    <a:gd name="T24" fmla="*/ 3990835 w 953"/>
                    <a:gd name="T25" fmla="*/ 275834 h 400"/>
                    <a:gd name="T26" fmla="*/ 2325908 w 953"/>
                    <a:gd name="T27" fmla="*/ 1279262 h 400"/>
                    <a:gd name="T28" fmla="*/ 2584935 w 953"/>
                    <a:gd name="T29" fmla="*/ 1551487 h 400"/>
                    <a:gd name="T30" fmla="*/ 2584935 w 953"/>
                    <a:gd name="T31" fmla="*/ 1551487 h 400"/>
                    <a:gd name="T32" fmla="*/ 2914111 w 953"/>
                    <a:gd name="T33" fmla="*/ 1826593 h 400"/>
                    <a:gd name="T34" fmla="*/ 2680566 w 953"/>
                    <a:gd name="T35" fmla="*/ 2698706 h 400"/>
                    <a:gd name="T36" fmla="*/ 1828615 w 953"/>
                    <a:gd name="T37" fmla="*/ 2478147 h 400"/>
                    <a:gd name="T38" fmla="*/ 1743889 w 953"/>
                    <a:gd name="T39" fmla="*/ 2027351 h 400"/>
                    <a:gd name="T40" fmla="*/ 1645307 w 953"/>
                    <a:gd name="T41" fmla="*/ 1688686 h 400"/>
                    <a:gd name="T42" fmla="*/ 0 w 953"/>
                    <a:gd name="T43" fmla="*/ 2657885 h 400"/>
                    <a:gd name="T44" fmla="*/ 9921896 w 953"/>
                    <a:gd name="T45" fmla="*/ 8572366 h 400"/>
                    <a:gd name="T46" fmla="*/ 19853045 w 953"/>
                    <a:gd name="T47" fmla="*/ 2680525 h 400"/>
                    <a:gd name="T48" fmla="*/ 18242845 w 953"/>
                    <a:gd name="T49" fmla="*/ 171093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zh-CN" altLang="en-US"/>
                </a:p>
              </p:txBody>
            </p:sp>
          </p:grpSp>
        </p:grpSp>
        <p:sp>
          <p:nvSpPr>
            <p:cNvPr id="54339" name="Oval 18"/>
            <p:cNvSpPr>
              <a:spLocks noChangeArrowheads="1"/>
            </p:cNvSpPr>
            <p:nvPr/>
          </p:nvSpPr>
          <p:spPr bwMode="auto">
            <a:xfrm>
              <a:off x="1460" y="1637"/>
              <a:ext cx="345" cy="344"/>
            </a:xfrm>
            <a:prstGeom prst="ellipse">
              <a:avLst/>
            </a:prstGeom>
            <a:gradFill rotWithShape="1">
              <a:gsLst>
                <a:gs pos="0">
                  <a:srgbClr val="DDDDDD"/>
                </a:gs>
                <a:gs pos="100000">
                  <a:srgbClr val="F8F8F8"/>
                </a:gs>
              </a:gsLst>
              <a:lin ang="5400000" scaled="1"/>
            </a:gradFill>
            <a:ln w="12700" algn="ctr">
              <a:solidFill>
                <a:schemeClr val="bg1"/>
              </a:solidFill>
              <a:round/>
              <a:headEnd/>
              <a:tailEnd/>
            </a:ln>
          </p:spPr>
          <p:txBody>
            <a:bodyPr wrap="none" anchor="ctr"/>
            <a:lstStyle/>
            <a:p>
              <a:pPr algn="ctr"/>
              <a:endParaRPr lang="zh-CN" altLang="zh-CN" sz="3800" noProof="1">
                <a:solidFill>
                  <a:srgbClr val="000000"/>
                </a:solidFill>
              </a:endParaRPr>
            </a:p>
          </p:txBody>
        </p:sp>
      </p:grpSp>
      <p:sp>
        <p:nvSpPr>
          <p:cNvPr id="34" name="Freeform 2"/>
          <p:cNvSpPr>
            <a:spLocks/>
          </p:cNvSpPr>
          <p:nvPr/>
        </p:nvSpPr>
        <p:spPr bwMode="auto">
          <a:xfrm>
            <a:off x="285720" y="3714752"/>
            <a:ext cx="2046271" cy="2571768"/>
          </a:xfrm>
          <a:custGeom>
            <a:avLst/>
            <a:gdLst>
              <a:gd name="T0" fmla="*/ 0 w 1414"/>
              <a:gd name="T1" fmla="*/ 2147483647 h 2410"/>
              <a:gd name="T2" fmla="*/ 2147483647 w 1414"/>
              <a:gd name="T3" fmla="*/ 0 h 2410"/>
              <a:gd name="T4" fmla="*/ 2147483647 w 1414"/>
              <a:gd name="T5" fmla="*/ 2147483647 h 2410"/>
              <a:gd name="T6" fmla="*/ 2147483647 w 1414"/>
              <a:gd name="T7" fmla="*/ 2147483647 h 2410"/>
              <a:gd name="T8" fmla="*/ 0 w 1414"/>
              <a:gd name="T9" fmla="*/ 2147483647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r>
              <a:rPr lang="zh-CN" altLang="en-US" sz="2000" dirty="0" smtClean="0">
                <a:solidFill>
                  <a:srgbClr val="0033CC"/>
                </a:solidFill>
                <a:latin typeface="微软雅黑" pitchFamily="34" charset="-122"/>
                <a:ea typeface="微软雅黑" pitchFamily="34" charset="-122"/>
              </a:rPr>
              <a:t>为百万水电设计的灭磁方案：</a:t>
            </a:r>
            <a:endParaRPr lang="en-US" altLang="zh-CN" sz="2000" dirty="0" smtClean="0">
              <a:solidFill>
                <a:srgbClr val="0033CC"/>
              </a:solidFill>
              <a:latin typeface="微软雅黑" pitchFamily="34" charset="-122"/>
              <a:ea typeface="微软雅黑" pitchFamily="34" charset="-122"/>
            </a:endParaRPr>
          </a:p>
          <a:p>
            <a:pPr>
              <a:buClr>
                <a:srgbClr val="FF0000"/>
              </a:buClr>
              <a:buSzPct val="120000"/>
              <a:buFont typeface="Wingdings" pitchFamily="2" charset="2"/>
              <a:buChar char="l"/>
            </a:pPr>
            <a:r>
              <a:rPr lang="zh-CN" altLang="en-US" sz="2000" dirty="0" smtClean="0">
                <a:solidFill>
                  <a:srgbClr val="0033CC"/>
                </a:solidFill>
                <a:latin typeface="微软雅黑" pitchFamily="34" charset="-122"/>
                <a:ea typeface="微软雅黑" pitchFamily="34" charset="-122"/>
              </a:rPr>
              <a:t>采用单断口无常闭接点灭磁开关方案；</a:t>
            </a:r>
            <a:endParaRPr lang="en-US" altLang="zh-CN" sz="2000" dirty="0" smtClean="0">
              <a:solidFill>
                <a:srgbClr val="0033CC"/>
              </a:solidFill>
              <a:latin typeface="微软雅黑" pitchFamily="34" charset="-122"/>
              <a:ea typeface="微软雅黑" pitchFamily="34" charset="-122"/>
            </a:endParaRPr>
          </a:p>
          <a:p>
            <a:pPr>
              <a:buClr>
                <a:srgbClr val="FF0000"/>
              </a:buClr>
              <a:buSzPct val="120000"/>
              <a:buFont typeface="Wingdings" pitchFamily="2" charset="2"/>
              <a:buChar char="l"/>
            </a:pPr>
            <a:r>
              <a:rPr lang="zh-CN" altLang="en-US" sz="2000" dirty="0" smtClean="0">
                <a:solidFill>
                  <a:srgbClr val="0033CC"/>
                </a:solidFill>
                <a:latin typeface="微软雅黑" pitchFamily="34" charset="-122"/>
                <a:ea typeface="微软雅黑" pitchFamily="34" charset="-122"/>
              </a:rPr>
              <a:t>采用多断口有常闭接点灭磁开关方案；</a:t>
            </a:r>
            <a:endParaRPr lang="zh-CN" altLang="en-US" sz="2000" dirty="0">
              <a:solidFill>
                <a:srgbClr val="0033CC"/>
              </a:solidFill>
              <a:latin typeface="微软雅黑" pitchFamily="34" charset="-122"/>
              <a:ea typeface="微软雅黑" pitchFamily="34" charset="-122"/>
            </a:endParaRPr>
          </a:p>
        </p:txBody>
      </p:sp>
      <p:grpSp>
        <p:nvGrpSpPr>
          <p:cNvPr id="6" name="Group 7"/>
          <p:cNvGrpSpPr>
            <a:grpSpLocks/>
          </p:cNvGrpSpPr>
          <p:nvPr/>
        </p:nvGrpSpPr>
        <p:grpSpPr bwMode="auto">
          <a:xfrm>
            <a:off x="-34925" y="5565775"/>
            <a:ext cx="9144000" cy="1176338"/>
            <a:chOff x="0" y="0"/>
            <a:chExt cx="5761" cy="1364"/>
          </a:xfrm>
        </p:grpSpPr>
        <p:sp>
          <p:nvSpPr>
            <p:cNvPr id="54283" name="Line 115"/>
            <p:cNvSpPr>
              <a:spLocks noChangeShapeType="1"/>
            </p:cNvSpPr>
            <p:nvPr/>
          </p:nvSpPr>
          <p:spPr bwMode="auto">
            <a:xfrm>
              <a:off x="2880" y="0"/>
              <a:ext cx="2881" cy="103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4" name="Line 116"/>
            <p:cNvSpPr>
              <a:spLocks noChangeShapeType="1"/>
            </p:cNvSpPr>
            <p:nvPr/>
          </p:nvSpPr>
          <p:spPr bwMode="auto">
            <a:xfrm>
              <a:off x="2880" y="0"/>
              <a:ext cx="2881" cy="1222"/>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5" name="Line 117"/>
            <p:cNvSpPr>
              <a:spLocks noChangeShapeType="1"/>
            </p:cNvSpPr>
            <p:nvPr/>
          </p:nvSpPr>
          <p:spPr bwMode="auto">
            <a:xfrm>
              <a:off x="2880" y="0"/>
              <a:ext cx="273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6" name="Line 118"/>
            <p:cNvSpPr>
              <a:spLocks noChangeShapeType="1"/>
            </p:cNvSpPr>
            <p:nvPr/>
          </p:nvSpPr>
          <p:spPr bwMode="auto">
            <a:xfrm>
              <a:off x="2880" y="0"/>
              <a:ext cx="2289"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7" name="Line 119"/>
            <p:cNvSpPr>
              <a:spLocks noChangeShapeType="1"/>
            </p:cNvSpPr>
            <p:nvPr/>
          </p:nvSpPr>
          <p:spPr bwMode="auto">
            <a:xfrm>
              <a:off x="2880" y="0"/>
              <a:ext cx="187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8" name="Line 120"/>
            <p:cNvSpPr>
              <a:spLocks noChangeShapeType="1"/>
            </p:cNvSpPr>
            <p:nvPr/>
          </p:nvSpPr>
          <p:spPr bwMode="auto">
            <a:xfrm>
              <a:off x="2880" y="0"/>
              <a:ext cx="1453"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9" name="Line 121"/>
            <p:cNvSpPr>
              <a:spLocks noChangeShapeType="1"/>
            </p:cNvSpPr>
            <p:nvPr/>
          </p:nvSpPr>
          <p:spPr bwMode="auto">
            <a:xfrm>
              <a:off x="2880" y="0"/>
              <a:ext cx="1083"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0" name="Line 122"/>
            <p:cNvSpPr>
              <a:spLocks noChangeShapeType="1"/>
            </p:cNvSpPr>
            <p:nvPr/>
          </p:nvSpPr>
          <p:spPr bwMode="auto">
            <a:xfrm>
              <a:off x="2880" y="0"/>
              <a:ext cx="715"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1" name="Line 123"/>
            <p:cNvSpPr>
              <a:spLocks noChangeShapeType="1"/>
            </p:cNvSpPr>
            <p:nvPr/>
          </p:nvSpPr>
          <p:spPr bwMode="auto">
            <a:xfrm>
              <a:off x="2880" y="0"/>
              <a:ext cx="346"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2" name="Line 124"/>
            <p:cNvSpPr>
              <a:spLocks noChangeShapeType="1"/>
            </p:cNvSpPr>
            <p:nvPr/>
          </p:nvSpPr>
          <p:spPr bwMode="auto">
            <a:xfrm>
              <a:off x="2880" y="0"/>
              <a:ext cx="1"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3" name="Line 125"/>
            <p:cNvSpPr>
              <a:spLocks noChangeShapeType="1"/>
            </p:cNvSpPr>
            <p:nvPr/>
          </p:nvSpPr>
          <p:spPr bwMode="auto">
            <a:xfrm>
              <a:off x="2880" y="0"/>
              <a:ext cx="2881" cy="89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4" name="Line 126"/>
            <p:cNvSpPr>
              <a:spLocks noChangeShapeType="1"/>
            </p:cNvSpPr>
            <p:nvPr/>
          </p:nvSpPr>
          <p:spPr bwMode="auto">
            <a:xfrm>
              <a:off x="2880" y="0"/>
              <a:ext cx="2881" cy="77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5" name="Line 127"/>
            <p:cNvSpPr>
              <a:spLocks noChangeShapeType="1"/>
            </p:cNvSpPr>
            <p:nvPr/>
          </p:nvSpPr>
          <p:spPr bwMode="auto">
            <a:xfrm>
              <a:off x="2880" y="0"/>
              <a:ext cx="2881" cy="6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6" name="Line 128"/>
            <p:cNvSpPr>
              <a:spLocks noChangeShapeType="1"/>
            </p:cNvSpPr>
            <p:nvPr/>
          </p:nvSpPr>
          <p:spPr bwMode="auto">
            <a:xfrm>
              <a:off x="2880" y="0"/>
              <a:ext cx="2881" cy="557"/>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7" name="Line 129"/>
            <p:cNvSpPr>
              <a:spLocks noChangeShapeType="1"/>
            </p:cNvSpPr>
            <p:nvPr/>
          </p:nvSpPr>
          <p:spPr bwMode="auto">
            <a:xfrm>
              <a:off x="2906" y="0"/>
              <a:ext cx="2855" cy="4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8" name="Line 130"/>
            <p:cNvSpPr>
              <a:spLocks noChangeShapeType="1"/>
            </p:cNvSpPr>
            <p:nvPr/>
          </p:nvSpPr>
          <p:spPr bwMode="auto">
            <a:xfrm>
              <a:off x="2880" y="0"/>
              <a:ext cx="2881" cy="37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9" name="Line 131"/>
            <p:cNvSpPr>
              <a:spLocks noChangeShapeType="1"/>
            </p:cNvSpPr>
            <p:nvPr/>
          </p:nvSpPr>
          <p:spPr bwMode="auto">
            <a:xfrm>
              <a:off x="2880" y="0"/>
              <a:ext cx="2881" cy="29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0" name="Line 132"/>
            <p:cNvSpPr>
              <a:spLocks noChangeShapeType="1"/>
            </p:cNvSpPr>
            <p:nvPr/>
          </p:nvSpPr>
          <p:spPr bwMode="auto">
            <a:xfrm>
              <a:off x="2880" y="0"/>
              <a:ext cx="2881" cy="21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1" name="Line 133"/>
            <p:cNvSpPr>
              <a:spLocks noChangeShapeType="1"/>
            </p:cNvSpPr>
            <p:nvPr/>
          </p:nvSpPr>
          <p:spPr bwMode="auto">
            <a:xfrm>
              <a:off x="2880" y="0"/>
              <a:ext cx="2881" cy="155"/>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2" name="Line 134"/>
            <p:cNvSpPr>
              <a:spLocks noChangeShapeType="1"/>
            </p:cNvSpPr>
            <p:nvPr/>
          </p:nvSpPr>
          <p:spPr bwMode="auto">
            <a:xfrm>
              <a:off x="2880" y="0"/>
              <a:ext cx="2881" cy="9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3" name="Line 135"/>
            <p:cNvSpPr>
              <a:spLocks noChangeShapeType="1"/>
            </p:cNvSpPr>
            <p:nvPr/>
          </p:nvSpPr>
          <p:spPr bwMode="auto">
            <a:xfrm>
              <a:off x="2880" y="0"/>
              <a:ext cx="2881" cy="4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4" name="Line 136"/>
            <p:cNvSpPr>
              <a:spLocks noChangeShapeType="1"/>
            </p:cNvSpPr>
            <p:nvPr/>
          </p:nvSpPr>
          <p:spPr bwMode="auto">
            <a:xfrm flipH="1">
              <a:off x="0" y="0"/>
              <a:ext cx="2880"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5" name="Line 137"/>
            <p:cNvSpPr>
              <a:spLocks noChangeShapeType="1"/>
            </p:cNvSpPr>
            <p:nvPr/>
          </p:nvSpPr>
          <p:spPr bwMode="auto">
            <a:xfrm flipH="1">
              <a:off x="0" y="0"/>
              <a:ext cx="2880" cy="103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6" name="Line 138"/>
            <p:cNvSpPr>
              <a:spLocks noChangeShapeType="1"/>
            </p:cNvSpPr>
            <p:nvPr/>
          </p:nvSpPr>
          <p:spPr bwMode="auto">
            <a:xfrm flipH="1">
              <a:off x="0" y="0"/>
              <a:ext cx="2880" cy="1222"/>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7" name="Line 139"/>
            <p:cNvSpPr>
              <a:spLocks noChangeShapeType="1"/>
            </p:cNvSpPr>
            <p:nvPr/>
          </p:nvSpPr>
          <p:spPr bwMode="auto">
            <a:xfrm flipH="1">
              <a:off x="151" y="0"/>
              <a:ext cx="2729"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8" name="Line 140"/>
            <p:cNvSpPr>
              <a:spLocks noChangeShapeType="1"/>
            </p:cNvSpPr>
            <p:nvPr/>
          </p:nvSpPr>
          <p:spPr bwMode="auto">
            <a:xfrm flipH="1">
              <a:off x="594" y="0"/>
              <a:ext cx="2286"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9" name="Line 141"/>
            <p:cNvSpPr>
              <a:spLocks noChangeShapeType="1"/>
            </p:cNvSpPr>
            <p:nvPr/>
          </p:nvSpPr>
          <p:spPr bwMode="auto">
            <a:xfrm flipH="1">
              <a:off x="1010" y="0"/>
              <a:ext cx="1870"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0" name="Line 142"/>
            <p:cNvSpPr>
              <a:spLocks noChangeShapeType="1"/>
            </p:cNvSpPr>
            <p:nvPr/>
          </p:nvSpPr>
          <p:spPr bwMode="auto">
            <a:xfrm flipH="1">
              <a:off x="1429" y="0"/>
              <a:ext cx="1451"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1" name="Line 143"/>
            <p:cNvSpPr>
              <a:spLocks noChangeShapeType="1"/>
            </p:cNvSpPr>
            <p:nvPr/>
          </p:nvSpPr>
          <p:spPr bwMode="auto">
            <a:xfrm flipH="1">
              <a:off x="1802" y="0"/>
              <a:ext cx="1078"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2" name="Line 144"/>
            <p:cNvSpPr>
              <a:spLocks noChangeShapeType="1"/>
            </p:cNvSpPr>
            <p:nvPr/>
          </p:nvSpPr>
          <p:spPr bwMode="auto">
            <a:xfrm flipH="1">
              <a:off x="2168" y="0"/>
              <a:ext cx="71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3" name="Line 145"/>
            <p:cNvSpPr>
              <a:spLocks noChangeShapeType="1"/>
            </p:cNvSpPr>
            <p:nvPr/>
          </p:nvSpPr>
          <p:spPr bwMode="auto">
            <a:xfrm flipH="1">
              <a:off x="2538" y="0"/>
              <a:ext cx="34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4" name="Line 146"/>
            <p:cNvSpPr>
              <a:spLocks noChangeShapeType="1"/>
            </p:cNvSpPr>
            <p:nvPr/>
          </p:nvSpPr>
          <p:spPr bwMode="auto">
            <a:xfrm flipH="1">
              <a:off x="0" y="0"/>
              <a:ext cx="2880" cy="89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5" name="Line 147"/>
            <p:cNvSpPr>
              <a:spLocks noChangeShapeType="1"/>
            </p:cNvSpPr>
            <p:nvPr/>
          </p:nvSpPr>
          <p:spPr bwMode="auto">
            <a:xfrm flipH="1">
              <a:off x="0" y="0"/>
              <a:ext cx="2880" cy="77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6" name="Line 148"/>
            <p:cNvSpPr>
              <a:spLocks noChangeShapeType="1"/>
            </p:cNvSpPr>
            <p:nvPr/>
          </p:nvSpPr>
          <p:spPr bwMode="auto">
            <a:xfrm flipH="1">
              <a:off x="0" y="0"/>
              <a:ext cx="2880" cy="6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7" name="Line 149"/>
            <p:cNvSpPr>
              <a:spLocks noChangeShapeType="1"/>
            </p:cNvSpPr>
            <p:nvPr/>
          </p:nvSpPr>
          <p:spPr bwMode="auto">
            <a:xfrm flipH="1">
              <a:off x="0" y="0"/>
              <a:ext cx="2880" cy="557"/>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8" name="Line 150"/>
            <p:cNvSpPr>
              <a:spLocks noChangeShapeType="1"/>
            </p:cNvSpPr>
            <p:nvPr/>
          </p:nvSpPr>
          <p:spPr bwMode="auto">
            <a:xfrm flipH="1">
              <a:off x="0" y="0"/>
              <a:ext cx="2856" cy="4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9" name="Line 151"/>
            <p:cNvSpPr>
              <a:spLocks noChangeShapeType="1"/>
            </p:cNvSpPr>
            <p:nvPr/>
          </p:nvSpPr>
          <p:spPr bwMode="auto">
            <a:xfrm flipH="1">
              <a:off x="0" y="0"/>
              <a:ext cx="2880" cy="37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0" name="Line 152"/>
            <p:cNvSpPr>
              <a:spLocks noChangeShapeType="1"/>
            </p:cNvSpPr>
            <p:nvPr/>
          </p:nvSpPr>
          <p:spPr bwMode="auto">
            <a:xfrm flipH="1">
              <a:off x="0" y="0"/>
              <a:ext cx="2880" cy="29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1" name="Line 153"/>
            <p:cNvSpPr>
              <a:spLocks noChangeShapeType="1"/>
            </p:cNvSpPr>
            <p:nvPr/>
          </p:nvSpPr>
          <p:spPr bwMode="auto">
            <a:xfrm flipH="1">
              <a:off x="0" y="0"/>
              <a:ext cx="2880" cy="21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2" name="Line 154"/>
            <p:cNvSpPr>
              <a:spLocks noChangeShapeType="1"/>
            </p:cNvSpPr>
            <p:nvPr/>
          </p:nvSpPr>
          <p:spPr bwMode="auto">
            <a:xfrm flipH="1">
              <a:off x="0" y="0"/>
              <a:ext cx="2880" cy="155"/>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3" name="Line 155"/>
            <p:cNvSpPr>
              <a:spLocks noChangeShapeType="1"/>
            </p:cNvSpPr>
            <p:nvPr/>
          </p:nvSpPr>
          <p:spPr bwMode="auto">
            <a:xfrm flipH="1">
              <a:off x="0" y="0"/>
              <a:ext cx="2880" cy="9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4" name="Line 156"/>
            <p:cNvSpPr>
              <a:spLocks noChangeShapeType="1"/>
            </p:cNvSpPr>
            <p:nvPr/>
          </p:nvSpPr>
          <p:spPr bwMode="auto">
            <a:xfrm flipH="1">
              <a:off x="0" y="0"/>
              <a:ext cx="2880" cy="4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5" name="Line 157"/>
            <p:cNvSpPr>
              <a:spLocks noChangeShapeType="1"/>
            </p:cNvSpPr>
            <p:nvPr/>
          </p:nvSpPr>
          <p:spPr bwMode="auto">
            <a:xfrm>
              <a:off x="0" y="1177"/>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6" name="Line 158"/>
            <p:cNvSpPr>
              <a:spLocks noChangeShapeType="1"/>
            </p:cNvSpPr>
            <p:nvPr/>
          </p:nvSpPr>
          <p:spPr bwMode="auto">
            <a:xfrm>
              <a:off x="0" y="990"/>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7" name="Line 159"/>
            <p:cNvSpPr>
              <a:spLocks noChangeShapeType="1"/>
            </p:cNvSpPr>
            <p:nvPr/>
          </p:nvSpPr>
          <p:spPr bwMode="auto">
            <a:xfrm>
              <a:off x="0" y="821"/>
              <a:ext cx="5758"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8" name="Line 160"/>
            <p:cNvSpPr>
              <a:spLocks noChangeShapeType="1"/>
            </p:cNvSpPr>
            <p:nvPr/>
          </p:nvSpPr>
          <p:spPr bwMode="auto">
            <a:xfrm>
              <a:off x="0" y="671"/>
              <a:ext cx="5758"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9" name="Line 161"/>
            <p:cNvSpPr>
              <a:spLocks noChangeShapeType="1"/>
            </p:cNvSpPr>
            <p:nvPr/>
          </p:nvSpPr>
          <p:spPr bwMode="auto">
            <a:xfrm>
              <a:off x="0" y="541"/>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0" name="Line 162"/>
            <p:cNvSpPr>
              <a:spLocks noChangeShapeType="1"/>
            </p:cNvSpPr>
            <p:nvPr/>
          </p:nvSpPr>
          <p:spPr bwMode="auto">
            <a:xfrm>
              <a:off x="0" y="418"/>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1" name="Line 163"/>
            <p:cNvSpPr>
              <a:spLocks noChangeShapeType="1"/>
            </p:cNvSpPr>
            <p:nvPr/>
          </p:nvSpPr>
          <p:spPr bwMode="auto">
            <a:xfrm>
              <a:off x="0" y="305"/>
              <a:ext cx="5761" cy="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2" name="Line 164"/>
            <p:cNvSpPr>
              <a:spLocks noChangeShapeType="1"/>
            </p:cNvSpPr>
            <p:nvPr/>
          </p:nvSpPr>
          <p:spPr bwMode="auto">
            <a:xfrm>
              <a:off x="0" y="216"/>
              <a:ext cx="5734"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3" name="Line 165"/>
            <p:cNvSpPr>
              <a:spLocks noChangeShapeType="1"/>
            </p:cNvSpPr>
            <p:nvPr/>
          </p:nvSpPr>
          <p:spPr bwMode="auto">
            <a:xfrm flipV="1">
              <a:off x="0" y="139"/>
              <a:ext cx="5761" cy="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4" name="Line 166"/>
            <p:cNvSpPr>
              <a:spLocks noChangeShapeType="1"/>
            </p:cNvSpPr>
            <p:nvPr/>
          </p:nvSpPr>
          <p:spPr bwMode="auto">
            <a:xfrm>
              <a:off x="0" y="88"/>
              <a:ext cx="5761" cy="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5" name="Line 167"/>
            <p:cNvSpPr>
              <a:spLocks noChangeShapeType="1"/>
            </p:cNvSpPr>
            <p:nvPr/>
          </p:nvSpPr>
          <p:spPr bwMode="auto">
            <a:xfrm flipV="1">
              <a:off x="0" y="61"/>
              <a:ext cx="5761" cy="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6" name="Line 168"/>
            <p:cNvSpPr>
              <a:spLocks noChangeShapeType="1"/>
            </p:cNvSpPr>
            <p:nvPr/>
          </p:nvSpPr>
          <p:spPr bwMode="auto">
            <a:xfrm>
              <a:off x="26" y="30"/>
              <a:ext cx="5735"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7" name="Line 169"/>
            <p:cNvSpPr>
              <a:spLocks noChangeShapeType="1"/>
            </p:cNvSpPr>
            <p:nvPr/>
          </p:nvSpPr>
          <p:spPr bwMode="auto">
            <a:xfrm>
              <a:off x="0" y="14"/>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grpSp>
      <p:graphicFrame>
        <p:nvGraphicFramePr>
          <p:cNvPr id="123907" name="Object 3"/>
          <p:cNvGraphicFramePr>
            <a:graphicFrameLocks noChangeAspect="1"/>
          </p:cNvGraphicFramePr>
          <p:nvPr/>
        </p:nvGraphicFramePr>
        <p:xfrm>
          <a:off x="2571736" y="2071678"/>
          <a:ext cx="6003465" cy="2214578"/>
        </p:xfrm>
        <a:graphic>
          <a:graphicData uri="http://schemas.openxmlformats.org/presentationml/2006/ole">
            <p:oleObj spid="_x0000_s123907" name="Visio" r:id="rId5" imgW="6981444" imgH="2577251" progId="">
              <p:embed/>
            </p:oleObj>
          </a:graphicData>
        </a:graphic>
      </p:graphicFrame>
      <p:graphicFrame>
        <p:nvGraphicFramePr>
          <p:cNvPr id="123908" name="Object 4"/>
          <p:cNvGraphicFramePr>
            <a:graphicFrameLocks noChangeAspect="1"/>
          </p:cNvGraphicFramePr>
          <p:nvPr/>
        </p:nvGraphicFramePr>
        <p:xfrm>
          <a:off x="2857488" y="4429132"/>
          <a:ext cx="5607059" cy="2189404"/>
        </p:xfrm>
        <a:graphic>
          <a:graphicData uri="http://schemas.openxmlformats.org/presentationml/2006/ole">
            <p:oleObj spid="_x0000_s123908" name="Visio" r:id="rId6" imgW="6964070" imgH="2719820" progId="">
              <p:embed/>
            </p:oleObj>
          </a:graphicData>
        </a:graphic>
      </p:graphicFrame>
      <p:sp>
        <p:nvSpPr>
          <p:cNvPr id="75" name="Freeform 2"/>
          <p:cNvSpPr>
            <a:spLocks/>
          </p:cNvSpPr>
          <p:nvPr/>
        </p:nvSpPr>
        <p:spPr bwMode="auto">
          <a:xfrm>
            <a:off x="311151" y="1331913"/>
            <a:ext cx="2046271" cy="4905375"/>
          </a:xfrm>
          <a:custGeom>
            <a:avLst/>
            <a:gdLst>
              <a:gd name="T0" fmla="*/ 0 w 1414"/>
              <a:gd name="T1" fmla="*/ 2147483647 h 2410"/>
              <a:gd name="T2" fmla="*/ 2147483647 w 1414"/>
              <a:gd name="T3" fmla="*/ 0 h 2410"/>
              <a:gd name="T4" fmla="*/ 2147483647 w 1414"/>
              <a:gd name="T5" fmla="*/ 2147483647 h 2410"/>
              <a:gd name="T6" fmla="*/ 2147483647 w 1414"/>
              <a:gd name="T7" fmla="*/ 2147483647 h 2410"/>
              <a:gd name="T8" fmla="*/ 0 w 1414"/>
              <a:gd name="T9" fmla="*/ 2147483647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sp>
        <p:nvSpPr>
          <p:cNvPr id="76" name="矩形 75"/>
          <p:cNvSpPr/>
          <p:nvPr/>
        </p:nvSpPr>
        <p:spPr>
          <a:xfrm>
            <a:off x="5000628" y="214290"/>
            <a:ext cx="3416320" cy="523220"/>
          </a:xfrm>
          <a:prstGeom prst="rect">
            <a:avLst/>
          </a:prstGeom>
        </p:spPr>
        <p:txBody>
          <a:bodyPr wrap="none">
            <a:spAutoFit/>
          </a:bodyPr>
          <a:lstStyle/>
          <a:p>
            <a:r>
              <a:rPr lang="zh-CN" altLang="en-US" b="1" dirty="0" smtClean="0">
                <a:latin typeface="微软雅黑" pitchFamily="34" charset="-122"/>
                <a:ea typeface="微软雅黑" pitchFamily="34" charset="-122"/>
              </a:rPr>
              <a:t>技术难点及解决方案</a:t>
            </a:r>
            <a:endParaRPr lang="zh-CN" altLang="en-US" b="1" dirty="0">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wipe(left)">
                                      <p:cBhvr>
                                        <p:cTn id="13" dur="500"/>
                                        <p:tgtEl>
                                          <p:spTgt spid="75"/>
                                        </p:tgtEl>
                                      </p:cBhvr>
                                    </p:animEffect>
                                  </p:childTnLst>
                                </p:cTn>
                              </p:par>
                              <p:par>
                                <p:cTn id="14" presetID="2" presetClass="entr" presetSubtype="4" fill="hold" grpId="1"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additive="base">
                                        <p:cTn id="16" dur="500" fill="hold"/>
                                        <p:tgtEl>
                                          <p:spTgt spid="34"/>
                                        </p:tgtEl>
                                        <p:attrNameLst>
                                          <p:attrName>ppt_x</p:attrName>
                                        </p:attrNameLst>
                                      </p:cBhvr>
                                      <p:tavLst>
                                        <p:tav tm="0">
                                          <p:val>
                                            <p:strVal val="#ppt_x"/>
                                          </p:val>
                                        </p:tav>
                                        <p:tav tm="100000">
                                          <p:val>
                                            <p:strVal val="#ppt_x"/>
                                          </p:val>
                                        </p:tav>
                                      </p:tavLst>
                                    </p:anim>
                                    <p:anim calcmode="lin" valueType="num">
                                      <p:cBhvr additive="base">
                                        <p:cTn id="17"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3907"/>
                                        </p:tgtEl>
                                        <p:attrNameLst>
                                          <p:attrName>style.visibility</p:attrName>
                                        </p:attrNameLst>
                                      </p:cBhvr>
                                      <p:to>
                                        <p:strVal val="visible"/>
                                      </p:to>
                                    </p:set>
                                    <p:anim calcmode="lin" valueType="num">
                                      <p:cBhvr additive="base">
                                        <p:cTn id="22" dur="500" fill="hold"/>
                                        <p:tgtEl>
                                          <p:spTgt spid="123907"/>
                                        </p:tgtEl>
                                        <p:attrNameLst>
                                          <p:attrName>ppt_x</p:attrName>
                                        </p:attrNameLst>
                                      </p:cBhvr>
                                      <p:tavLst>
                                        <p:tav tm="0">
                                          <p:val>
                                            <p:strVal val="#ppt_x"/>
                                          </p:val>
                                        </p:tav>
                                        <p:tav tm="100000">
                                          <p:val>
                                            <p:strVal val="#ppt_x"/>
                                          </p:val>
                                        </p:tav>
                                      </p:tavLst>
                                    </p:anim>
                                    <p:anim calcmode="lin" valueType="num">
                                      <p:cBhvr additive="base">
                                        <p:cTn id="23" dur="500" fill="hold"/>
                                        <p:tgtEl>
                                          <p:spTgt spid="12390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23908"/>
                                        </p:tgtEl>
                                        <p:attrNameLst>
                                          <p:attrName>style.visibility</p:attrName>
                                        </p:attrNameLst>
                                      </p:cBhvr>
                                      <p:to>
                                        <p:strVal val="visible"/>
                                      </p:to>
                                    </p:set>
                                    <p:anim calcmode="lin" valueType="num">
                                      <p:cBhvr additive="base">
                                        <p:cTn id="28" dur="500" fill="hold"/>
                                        <p:tgtEl>
                                          <p:spTgt spid="123908"/>
                                        </p:tgtEl>
                                        <p:attrNameLst>
                                          <p:attrName>ppt_x</p:attrName>
                                        </p:attrNameLst>
                                      </p:cBhvr>
                                      <p:tavLst>
                                        <p:tav tm="0">
                                          <p:val>
                                            <p:strVal val="#ppt_x"/>
                                          </p:val>
                                        </p:tav>
                                        <p:tav tm="100000">
                                          <p:val>
                                            <p:strVal val="#ppt_x"/>
                                          </p:val>
                                        </p:tav>
                                      </p:tavLst>
                                    </p:anim>
                                    <p:anim calcmode="lin" valueType="num">
                                      <p:cBhvr additive="base">
                                        <p:cTn id="29" dur="500" fill="hold"/>
                                        <p:tgtEl>
                                          <p:spTgt spid="1239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p:bldP spid="34" grpId="1"/>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图片 28"/>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939800"/>
            <a:ext cx="9144000" cy="1227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 name="Rectangle 11"/>
          <p:cNvSpPr>
            <a:spLocks noChangeArrowheads="1"/>
          </p:cNvSpPr>
          <p:nvPr/>
        </p:nvSpPr>
        <p:spPr bwMode="gray">
          <a:xfrm>
            <a:off x="2428861" y="1341438"/>
            <a:ext cx="6270640" cy="515926"/>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zh-CN" altLang="en-US" b="1" dirty="0" smtClean="0">
                <a:solidFill>
                  <a:schemeClr val="tx1"/>
                </a:solidFill>
                <a:latin typeface="微软雅黑" pitchFamily="34" charset="-122"/>
                <a:ea typeface="微软雅黑" pitchFamily="34" charset="-122"/>
              </a:rPr>
              <a:t>灭磁主回路的冗余设计</a:t>
            </a:r>
            <a:r>
              <a:rPr lang="zh-CN" altLang="en-US" dirty="0" smtClean="0">
                <a:solidFill>
                  <a:schemeClr val="tx1"/>
                </a:solidFill>
                <a:latin typeface="微软雅黑" pitchFamily="34" charset="-122"/>
                <a:ea typeface="微软雅黑" pitchFamily="34" charset="-122"/>
              </a:rPr>
              <a:t>：</a:t>
            </a:r>
            <a:endParaRPr lang="zh-CN" altLang="en-US" b="1" noProof="1">
              <a:solidFill>
                <a:srgbClr val="0070C0"/>
              </a:solidFill>
              <a:latin typeface="微软雅黑" pitchFamily="34" charset="-122"/>
              <a:ea typeface="微软雅黑" pitchFamily="34" charset="-122"/>
              <a:cs typeface="Arial" charset="0"/>
            </a:endParaRPr>
          </a:p>
        </p:txBody>
      </p:sp>
      <p:sp>
        <p:nvSpPr>
          <p:cNvPr id="50" name="Rectangle 5"/>
          <p:cNvSpPr>
            <a:spLocks noChangeArrowheads="1"/>
          </p:cNvSpPr>
          <p:nvPr/>
        </p:nvSpPr>
        <p:spPr bwMode="gray">
          <a:xfrm>
            <a:off x="2428861" y="1928802"/>
            <a:ext cx="6270640" cy="4308486"/>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719138" indent="-342900">
              <a:lnSpc>
                <a:spcPct val="150000"/>
              </a:lnSpc>
              <a:defRPr/>
            </a:pPr>
            <a:r>
              <a:rPr lang="zh-CN" altLang="en-US" sz="2400" dirty="0" smtClean="0">
                <a:solidFill>
                  <a:srgbClr val="FF0000"/>
                </a:solidFill>
                <a:latin typeface="微软雅黑" pitchFamily="34" charset="-122"/>
                <a:ea typeface="微软雅黑" pitchFamily="34" charset="-122"/>
              </a:rPr>
              <a:t>样机采用三模冗余</a:t>
            </a:r>
            <a:r>
              <a:rPr lang="en-US" altLang="zh-CN" sz="2400" dirty="0" smtClean="0">
                <a:solidFill>
                  <a:srgbClr val="FF0000"/>
                </a:solidFill>
                <a:latin typeface="微软雅黑" pitchFamily="34" charset="-122"/>
                <a:ea typeface="微软雅黑" pitchFamily="34" charset="-122"/>
              </a:rPr>
              <a:t>CROWBAR</a:t>
            </a:r>
            <a:r>
              <a:rPr lang="zh-CN" altLang="en-US" sz="2400" dirty="0" smtClean="0">
                <a:solidFill>
                  <a:srgbClr val="FF0000"/>
                </a:solidFill>
                <a:latin typeface="微软雅黑" pitchFamily="34" charset="-122"/>
                <a:ea typeface="微软雅黑" pitchFamily="34" charset="-122"/>
              </a:rPr>
              <a:t>技术</a:t>
            </a:r>
          </a:p>
        </p:txBody>
      </p:sp>
      <p:grpSp>
        <p:nvGrpSpPr>
          <p:cNvPr id="2" name="Group 8"/>
          <p:cNvGrpSpPr>
            <a:grpSpLocks/>
          </p:cNvGrpSpPr>
          <p:nvPr/>
        </p:nvGrpSpPr>
        <p:grpSpPr bwMode="auto">
          <a:xfrm>
            <a:off x="0" y="1341438"/>
            <a:ext cx="1482725" cy="1482725"/>
            <a:chOff x="1166" y="1342"/>
            <a:chExt cx="934" cy="934"/>
          </a:xfrm>
        </p:grpSpPr>
        <p:grpSp>
          <p:nvGrpSpPr>
            <p:cNvPr id="3" name="Group 9"/>
            <p:cNvGrpSpPr>
              <a:grpSpLocks/>
            </p:cNvGrpSpPr>
            <p:nvPr/>
          </p:nvGrpSpPr>
          <p:grpSpPr bwMode="auto">
            <a:xfrm>
              <a:off x="1162" y="1338"/>
              <a:ext cx="934" cy="934"/>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54345" name="Freeform 11"/>
                <p:cNvSpPr>
                  <a:spLocks/>
                </p:cNvSpPr>
                <p:nvPr/>
              </p:nvSpPr>
              <p:spPr bwMode="gray">
                <a:xfrm>
                  <a:off x="2866" y="1599"/>
                  <a:ext cx="1160" cy="1752"/>
                </a:xfrm>
                <a:custGeom>
                  <a:avLst/>
                  <a:gdLst>
                    <a:gd name="T0" fmla="*/ 13127462 w 794"/>
                    <a:gd name="T1" fmla="*/ 170100 h 1200"/>
                    <a:gd name="T2" fmla="*/ 11479599 w 794"/>
                    <a:gd name="T3" fmla="*/ 1111797 h 1200"/>
                    <a:gd name="T4" fmla="*/ 11418145 w 794"/>
                    <a:gd name="T5" fmla="*/ 1064724 h 1200"/>
                    <a:gd name="T6" fmla="*/ 11300538 w 794"/>
                    <a:gd name="T7" fmla="*/ 746324 h 1200"/>
                    <a:gd name="T8" fmla="*/ 11246430 w 794"/>
                    <a:gd name="T9" fmla="*/ 362585 h 1200"/>
                    <a:gd name="T10" fmla="*/ 10458612 w 794"/>
                    <a:gd name="T11" fmla="*/ 155620 h 1200"/>
                    <a:gd name="T12" fmla="*/ 10255983 w 794"/>
                    <a:gd name="T13" fmla="*/ 922343 h 1200"/>
                    <a:gd name="T14" fmla="*/ 10548584 w 794"/>
                    <a:gd name="T15" fmla="*/ 1167639 h 1200"/>
                    <a:gd name="T16" fmla="*/ 10548584 w 794"/>
                    <a:gd name="T17" fmla="*/ 1167639 h 1200"/>
                    <a:gd name="T18" fmla="*/ 10766436 w 794"/>
                    <a:gd name="T19" fmla="*/ 1427499 h 1200"/>
                    <a:gd name="T20" fmla="*/ 10766436 w 794"/>
                    <a:gd name="T21" fmla="*/ 1507240 h 1200"/>
                    <a:gd name="T22" fmla="*/ 9096814 w 794"/>
                    <a:gd name="T23" fmla="*/ 2451200 h 1200"/>
                    <a:gd name="T24" fmla="*/ 10510500 w 794"/>
                    <a:gd name="T25" fmla="*/ 7616306 h 1200"/>
                    <a:gd name="T26" fmla="*/ 9096814 w 794"/>
                    <a:gd name="T27" fmla="*/ 12762678 h 1200"/>
                    <a:gd name="T28" fmla="*/ 0 w 794"/>
                    <a:gd name="T29" fmla="*/ 17948035 h 1200"/>
                    <a:gd name="T30" fmla="*/ 0 w 794"/>
                    <a:gd name="T31" fmla="*/ 19643936 h 1200"/>
                    <a:gd name="T32" fmla="*/ 0 w 794"/>
                    <a:gd name="T33" fmla="*/ 19851653 h 1200"/>
                    <a:gd name="T34" fmla="*/ 81146 w 794"/>
                    <a:gd name="T35" fmla="*/ 19889251 h 1200"/>
                    <a:gd name="T36" fmla="*/ 424730 w 794"/>
                    <a:gd name="T37" fmla="*/ 19805797 h 1200"/>
                    <a:gd name="T38" fmla="*/ 424730 w 794"/>
                    <a:gd name="T39" fmla="*/ 19805797 h 1200"/>
                    <a:gd name="T40" fmla="*/ 796017 w 794"/>
                    <a:gd name="T41" fmla="*/ 19681942 h 1200"/>
                    <a:gd name="T42" fmla="*/ 1356786 w 794"/>
                    <a:gd name="T43" fmla="*/ 20230015 h 1200"/>
                    <a:gd name="T44" fmla="*/ 796017 w 794"/>
                    <a:gd name="T45" fmla="*/ 20831604 h 1200"/>
                    <a:gd name="T46" fmla="*/ 424730 w 794"/>
                    <a:gd name="T47" fmla="*/ 20676050 h 1200"/>
                    <a:gd name="T48" fmla="*/ 81146 w 794"/>
                    <a:gd name="T49" fmla="*/ 20621400 h 1200"/>
                    <a:gd name="T50" fmla="*/ 0 w 794"/>
                    <a:gd name="T51" fmla="*/ 20641384 h 1200"/>
                    <a:gd name="T52" fmla="*/ 0 w 794"/>
                    <a:gd name="T53" fmla="*/ 20790070 h 1200"/>
                    <a:gd name="T54" fmla="*/ 0 w 794"/>
                    <a:gd name="T55" fmla="*/ 22510522 h 1200"/>
                    <a:gd name="T56" fmla="*/ 13127462 w 794"/>
                    <a:gd name="T57" fmla="*/ 15055905 h 1200"/>
                    <a:gd name="T58" fmla="*/ 15148865 w 794"/>
                    <a:gd name="T59" fmla="*/ 7616306 h 1200"/>
                    <a:gd name="T60" fmla="*/ 13127462 w 794"/>
                    <a:gd name="T61" fmla="*/ 170100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zh-CN" altLang="en-US"/>
                </a:p>
              </p:txBody>
            </p:sp>
            <p:sp>
              <p:nvSpPr>
                <p:cNvPr id="54346" name="Freeform 12"/>
                <p:cNvSpPr>
                  <a:spLocks/>
                </p:cNvSpPr>
                <p:nvPr/>
              </p:nvSpPr>
              <p:spPr bwMode="gray">
                <a:xfrm>
                  <a:off x="1710" y="1612"/>
                  <a:ext cx="1262" cy="1739"/>
                </a:xfrm>
                <a:custGeom>
                  <a:avLst/>
                  <a:gdLst>
                    <a:gd name="T0" fmla="*/ 15847765 w 864"/>
                    <a:gd name="T1" fmla="*/ 19556719 h 1191"/>
                    <a:gd name="T2" fmla="*/ 15463813 w 864"/>
                    <a:gd name="T3" fmla="*/ 19685279 h 1191"/>
                    <a:gd name="T4" fmla="*/ 15463813 w 864"/>
                    <a:gd name="T5" fmla="*/ 19685279 h 1191"/>
                    <a:gd name="T6" fmla="*/ 15121601 w 864"/>
                    <a:gd name="T7" fmla="*/ 19758635 h 1191"/>
                    <a:gd name="T8" fmla="*/ 15042083 w 864"/>
                    <a:gd name="T9" fmla="*/ 19721455 h 1191"/>
                    <a:gd name="T10" fmla="*/ 15042083 w 864"/>
                    <a:gd name="T11" fmla="*/ 19523872 h 1191"/>
                    <a:gd name="T12" fmla="*/ 15042083 w 864"/>
                    <a:gd name="T13" fmla="*/ 17820815 h 1191"/>
                    <a:gd name="T14" fmla="*/ 6010608 w 864"/>
                    <a:gd name="T15" fmla="*/ 12626350 h 1191"/>
                    <a:gd name="T16" fmla="*/ 4614597 w 864"/>
                    <a:gd name="T17" fmla="*/ 7467450 h 1191"/>
                    <a:gd name="T18" fmla="*/ 6010608 w 864"/>
                    <a:gd name="T19" fmla="*/ 2294561 h 1191"/>
                    <a:gd name="T20" fmla="*/ 4378711 w 864"/>
                    <a:gd name="T21" fmla="*/ 1377749 h 1191"/>
                    <a:gd name="T22" fmla="*/ 4324118 w 864"/>
                    <a:gd name="T23" fmla="*/ 1420379 h 1191"/>
                    <a:gd name="T24" fmla="*/ 4193615 w 864"/>
                    <a:gd name="T25" fmla="*/ 1728464 h 1191"/>
                    <a:gd name="T26" fmla="*/ 4193615 w 864"/>
                    <a:gd name="T27" fmla="*/ 1728464 h 1191"/>
                    <a:gd name="T28" fmla="*/ 4127105 w 864"/>
                    <a:gd name="T29" fmla="*/ 2127898 h 1191"/>
                    <a:gd name="T30" fmla="*/ 3359427 w 864"/>
                    <a:gd name="T31" fmla="*/ 2319503 h 1191"/>
                    <a:gd name="T32" fmla="*/ 3141732 w 864"/>
                    <a:gd name="T33" fmla="*/ 1546390 h 1191"/>
                    <a:gd name="T34" fmla="*/ 3458000 w 864"/>
                    <a:gd name="T35" fmla="*/ 1298563 h 1191"/>
                    <a:gd name="T36" fmla="*/ 3673680 w 864"/>
                    <a:gd name="T37" fmla="*/ 1033600 h 1191"/>
                    <a:gd name="T38" fmla="*/ 3673680 w 864"/>
                    <a:gd name="T39" fmla="*/ 953476 h 1191"/>
                    <a:gd name="T40" fmla="*/ 2009202 w 864"/>
                    <a:gd name="T41" fmla="*/ 0 h 1191"/>
                    <a:gd name="T42" fmla="*/ 0 w 864"/>
                    <a:gd name="T43" fmla="*/ 7467450 h 1191"/>
                    <a:gd name="T44" fmla="*/ 2009202 w 864"/>
                    <a:gd name="T45" fmla="*/ 14920766 h 1191"/>
                    <a:gd name="T46" fmla="*/ 15042083 w 864"/>
                    <a:gd name="T47" fmla="*/ 22386519 h 1191"/>
                    <a:gd name="T48" fmla="*/ 15042083 w 864"/>
                    <a:gd name="T49" fmla="*/ 20656666 h 1191"/>
                    <a:gd name="T50" fmla="*/ 15042083 w 864"/>
                    <a:gd name="T51" fmla="*/ 20517990 h 1191"/>
                    <a:gd name="T52" fmla="*/ 15121601 w 864"/>
                    <a:gd name="T53" fmla="*/ 20500468 h 1191"/>
                    <a:gd name="T54" fmla="*/ 15463813 w 864"/>
                    <a:gd name="T55" fmla="*/ 20540254 h 1191"/>
                    <a:gd name="T56" fmla="*/ 15847765 w 864"/>
                    <a:gd name="T57" fmla="*/ 20699710 h 1191"/>
                    <a:gd name="T58" fmla="*/ 16390764 w 864"/>
                    <a:gd name="T59" fmla="*/ 20115453 h 1191"/>
                    <a:gd name="T60" fmla="*/ 15847765 w 864"/>
                    <a:gd name="T61" fmla="*/ 195567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zh-CN" altLang="en-US"/>
                </a:p>
              </p:txBody>
            </p:sp>
            <p:sp>
              <p:nvSpPr>
                <p:cNvPr id="54347" name="Freeform 13"/>
                <p:cNvSpPr>
                  <a:spLocks/>
                </p:cNvSpPr>
                <p:nvPr/>
              </p:nvSpPr>
              <p:spPr bwMode="gray">
                <a:xfrm>
                  <a:off x="1862" y="1035"/>
                  <a:ext cx="2010" cy="768"/>
                </a:xfrm>
                <a:custGeom>
                  <a:avLst/>
                  <a:gdLst>
                    <a:gd name="T0" fmla="*/ 22557653 w 1375"/>
                    <a:gd name="T1" fmla="*/ 9258948 h 527"/>
                    <a:gd name="T2" fmla="*/ 24252192 w 1375"/>
                    <a:gd name="T3" fmla="*/ 8351654 h 527"/>
                    <a:gd name="T4" fmla="*/ 24252192 w 1375"/>
                    <a:gd name="T5" fmla="*/ 8284548 h 527"/>
                    <a:gd name="T6" fmla="*/ 24026032 w 1375"/>
                    <a:gd name="T7" fmla="*/ 8023643 h 527"/>
                    <a:gd name="T8" fmla="*/ 24026032 w 1375"/>
                    <a:gd name="T9" fmla="*/ 8023643 h 527"/>
                    <a:gd name="T10" fmla="*/ 23711893 w 1375"/>
                    <a:gd name="T11" fmla="*/ 7784727 h 527"/>
                    <a:gd name="T12" fmla="*/ 23931201 w 1375"/>
                    <a:gd name="T13" fmla="*/ 7064451 h 527"/>
                    <a:gd name="T14" fmla="*/ 24712823 w 1375"/>
                    <a:gd name="T15" fmla="*/ 7264469 h 527"/>
                    <a:gd name="T16" fmla="*/ 24788954 w 1375"/>
                    <a:gd name="T17" fmla="*/ 7626277 h 527"/>
                    <a:gd name="T18" fmla="*/ 24887750 w 1375"/>
                    <a:gd name="T19" fmla="*/ 7934999 h 527"/>
                    <a:gd name="T20" fmla="*/ 24969752 w 1375"/>
                    <a:gd name="T21" fmla="*/ 7971274 h 527"/>
                    <a:gd name="T22" fmla="*/ 26642141 w 1375"/>
                    <a:gd name="T23" fmla="*/ 7082487 h 527"/>
                    <a:gd name="T24" fmla="*/ 13310768 w 1375"/>
                    <a:gd name="T25" fmla="*/ 0 h 527"/>
                    <a:gd name="T26" fmla="*/ 0 w 1375"/>
                    <a:gd name="T27" fmla="*/ 7082487 h 527"/>
                    <a:gd name="T28" fmla="*/ 1709839 w 1375"/>
                    <a:gd name="T29" fmla="*/ 7986995 h 527"/>
                    <a:gd name="T30" fmla="*/ 1709839 w 1375"/>
                    <a:gd name="T31" fmla="*/ 8059820 h 527"/>
                    <a:gd name="T32" fmla="*/ 1469868 w 1375"/>
                    <a:gd name="T33" fmla="*/ 8320835 h 527"/>
                    <a:gd name="T34" fmla="*/ 1169666 w 1375"/>
                    <a:gd name="T35" fmla="*/ 8553700 h 527"/>
                    <a:gd name="T36" fmla="*/ 1378684 w 1375"/>
                    <a:gd name="T37" fmla="*/ 9273277 h 527"/>
                    <a:gd name="T38" fmla="*/ 2176061 w 1375"/>
                    <a:gd name="T39" fmla="*/ 9098044 h 527"/>
                    <a:gd name="T40" fmla="*/ 2231505 w 1375"/>
                    <a:gd name="T41" fmla="*/ 8726140 h 527"/>
                    <a:gd name="T42" fmla="*/ 2231505 w 1375"/>
                    <a:gd name="T43" fmla="*/ 8726140 h 527"/>
                    <a:gd name="T44" fmla="*/ 2355425 w 1375"/>
                    <a:gd name="T45" fmla="*/ 8415688 h 527"/>
                    <a:gd name="T46" fmla="*/ 2432047 w 1375"/>
                    <a:gd name="T47" fmla="*/ 8374796 h 527"/>
                    <a:gd name="T48" fmla="*/ 4079519 w 1375"/>
                    <a:gd name="T49" fmla="*/ 9258948 h 527"/>
                    <a:gd name="T50" fmla="*/ 13310768 w 1375"/>
                    <a:gd name="T51" fmla="*/ 4343536 h 527"/>
                    <a:gd name="T52" fmla="*/ 22557653 w 1375"/>
                    <a:gd name="T53" fmla="*/ 925894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zh-CN" altLang="en-US"/>
                </a:p>
              </p:txBody>
            </p:sp>
          </p:grpSp>
          <p:grpSp>
            <p:nvGrpSpPr>
              <p:cNvPr id="5" name="Group 14"/>
              <p:cNvGrpSpPr>
                <a:grpSpLocks/>
              </p:cNvGrpSpPr>
              <p:nvPr/>
            </p:nvGrpSpPr>
            <p:grpSpPr bwMode="auto">
              <a:xfrm rot="7200000">
                <a:off x="2059" y="1386"/>
                <a:ext cx="1616" cy="1614"/>
                <a:chOff x="2060" y="1387"/>
                <a:chExt cx="1616" cy="1614"/>
              </a:xfrm>
            </p:grpSpPr>
            <p:sp>
              <p:nvSpPr>
                <p:cNvPr id="54342" name="Freeform 15"/>
                <p:cNvSpPr>
                  <a:spLocks/>
                </p:cNvSpPr>
                <p:nvPr/>
              </p:nvSpPr>
              <p:spPr bwMode="gray">
                <a:xfrm>
                  <a:off x="2060" y="1387"/>
                  <a:ext cx="808" cy="1225"/>
                </a:xfrm>
                <a:custGeom>
                  <a:avLst/>
                  <a:gdLst>
                    <a:gd name="T0" fmla="*/ 12125480 w 550"/>
                    <a:gd name="T1" fmla="*/ 2720265 h 836"/>
                    <a:gd name="T2" fmla="*/ 12064049 w 550"/>
                    <a:gd name="T3" fmla="*/ 2663220 h 836"/>
                    <a:gd name="T4" fmla="*/ 11652081 w 550"/>
                    <a:gd name="T5" fmla="*/ 2747046 h 836"/>
                    <a:gd name="T6" fmla="*/ 11652081 w 550"/>
                    <a:gd name="T7" fmla="*/ 2747046 h 836"/>
                    <a:gd name="T8" fmla="*/ 11227960 w 550"/>
                    <a:gd name="T9" fmla="*/ 2911835 h 836"/>
                    <a:gd name="T10" fmla="*/ 10582177 w 550"/>
                    <a:gd name="T11" fmla="*/ 2295033 h 836"/>
                    <a:gd name="T12" fmla="*/ 11227960 w 550"/>
                    <a:gd name="T13" fmla="*/ 1646236 h 836"/>
                    <a:gd name="T14" fmla="*/ 11652081 w 550"/>
                    <a:gd name="T15" fmla="*/ 1816718 h 836"/>
                    <a:gd name="T16" fmla="*/ 12064049 w 550"/>
                    <a:gd name="T17" fmla="*/ 1874719 h 836"/>
                    <a:gd name="T18" fmla="*/ 12125480 w 550"/>
                    <a:gd name="T19" fmla="*/ 1817512 h 836"/>
                    <a:gd name="T20" fmla="*/ 12125480 w 550"/>
                    <a:gd name="T21" fmla="*/ 1691897 h 836"/>
                    <a:gd name="T22" fmla="*/ 12125480 w 550"/>
                    <a:gd name="T23" fmla="*/ 0 h 836"/>
                    <a:gd name="T24" fmla="*/ 0 w 550"/>
                    <a:gd name="T25" fmla="*/ 11340047 h 836"/>
                    <a:gd name="T26" fmla="*/ 1632803 w 550"/>
                    <a:gd name="T27" fmla="*/ 17016271 h 836"/>
                    <a:gd name="T28" fmla="*/ 3378962 w 550"/>
                    <a:gd name="T29" fmla="*/ 16080207 h 836"/>
                    <a:gd name="T30" fmla="*/ 3482151 w 550"/>
                    <a:gd name="T31" fmla="*/ 16407299 h 836"/>
                    <a:gd name="T32" fmla="*/ 3551521 w 550"/>
                    <a:gd name="T33" fmla="*/ 16839929 h 836"/>
                    <a:gd name="T34" fmla="*/ 4457688 w 550"/>
                    <a:gd name="T35" fmla="*/ 17050289 h 836"/>
                    <a:gd name="T36" fmla="*/ 4710219 w 550"/>
                    <a:gd name="T37" fmla="*/ 16204618 h 836"/>
                    <a:gd name="T38" fmla="*/ 4371209 w 550"/>
                    <a:gd name="T39" fmla="*/ 15937017 h 836"/>
                    <a:gd name="T40" fmla="*/ 4371209 w 550"/>
                    <a:gd name="T41" fmla="*/ 15937017 h 836"/>
                    <a:gd name="T42" fmla="*/ 4094150 w 550"/>
                    <a:gd name="T43" fmla="*/ 15686156 h 836"/>
                    <a:gd name="T44" fmla="*/ 5858205 w 550"/>
                    <a:gd name="T45" fmla="*/ 14715897 h 836"/>
                    <a:gd name="T46" fmla="*/ 4894302 w 550"/>
                    <a:gd name="T47" fmla="*/ 11340047 h 836"/>
                    <a:gd name="T48" fmla="*/ 12125480 w 550"/>
                    <a:gd name="T49" fmla="*/ 4564936 h 836"/>
                    <a:gd name="T50" fmla="*/ 12125480 w 550"/>
                    <a:gd name="T51" fmla="*/ 2957352 h 836"/>
                    <a:gd name="T52" fmla="*/ 12125480 w 550"/>
                    <a:gd name="T53" fmla="*/ 2720265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zh-CN" altLang="en-US"/>
                </a:p>
              </p:txBody>
            </p:sp>
            <p:sp>
              <p:nvSpPr>
                <p:cNvPr id="54343" name="Freeform 16"/>
                <p:cNvSpPr>
                  <a:spLocks/>
                </p:cNvSpPr>
                <p:nvPr/>
              </p:nvSpPr>
              <p:spPr bwMode="gray">
                <a:xfrm>
                  <a:off x="2764" y="1387"/>
                  <a:ext cx="912" cy="1210"/>
                </a:xfrm>
                <a:custGeom>
                  <a:avLst/>
                  <a:gdLst>
                    <a:gd name="T0" fmla="*/ 1530665 w 621"/>
                    <a:gd name="T1" fmla="*/ 0 h 826"/>
                    <a:gd name="T2" fmla="*/ 1530665 w 621"/>
                    <a:gd name="T3" fmla="*/ 1680939 h 826"/>
                    <a:gd name="T4" fmla="*/ 1530665 w 621"/>
                    <a:gd name="T5" fmla="*/ 1807954 h 826"/>
                    <a:gd name="T6" fmla="*/ 1455177 w 621"/>
                    <a:gd name="T7" fmla="*/ 1861844 h 826"/>
                    <a:gd name="T8" fmla="*/ 1073114 w 621"/>
                    <a:gd name="T9" fmla="*/ 1805518 h 826"/>
                    <a:gd name="T10" fmla="*/ 642494 w 621"/>
                    <a:gd name="T11" fmla="*/ 1625700 h 826"/>
                    <a:gd name="T12" fmla="*/ 0 w 621"/>
                    <a:gd name="T13" fmla="*/ 2277123 h 826"/>
                    <a:gd name="T14" fmla="*/ 642494 w 621"/>
                    <a:gd name="T15" fmla="*/ 2889200 h 826"/>
                    <a:gd name="T16" fmla="*/ 1073114 w 621"/>
                    <a:gd name="T17" fmla="*/ 2727399 h 826"/>
                    <a:gd name="T18" fmla="*/ 1073114 w 621"/>
                    <a:gd name="T19" fmla="*/ 2727399 h 826"/>
                    <a:gd name="T20" fmla="*/ 1455177 w 621"/>
                    <a:gd name="T21" fmla="*/ 2648456 h 826"/>
                    <a:gd name="T22" fmla="*/ 1530665 w 621"/>
                    <a:gd name="T23" fmla="*/ 2702526 h 826"/>
                    <a:gd name="T24" fmla="*/ 1530665 w 621"/>
                    <a:gd name="T25" fmla="*/ 2916015 h 826"/>
                    <a:gd name="T26" fmla="*/ 1530665 w 621"/>
                    <a:gd name="T27" fmla="*/ 4537195 h 826"/>
                    <a:gd name="T28" fmla="*/ 1530665 w 621"/>
                    <a:gd name="T29" fmla="*/ 4537195 h 826"/>
                    <a:gd name="T30" fmla="*/ 8704145 w 621"/>
                    <a:gd name="T31" fmla="*/ 11259832 h 826"/>
                    <a:gd name="T32" fmla="*/ 7740615 w 621"/>
                    <a:gd name="T33" fmla="*/ 14604262 h 826"/>
                    <a:gd name="T34" fmla="*/ 9466542 w 621"/>
                    <a:gd name="T35" fmla="*/ 15530272 h 826"/>
                    <a:gd name="T36" fmla="*/ 9523229 w 621"/>
                    <a:gd name="T37" fmla="*/ 15503482 h 826"/>
                    <a:gd name="T38" fmla="*/ 9685181 w 621"/>
                    <a:gd name="T39" fmla="*/ 15139006 h 826"/>
                    <a:gd name="T40" fmla="*/ 9685181 w 621"/>
                    <a:gd name="T41" fmla="*/ 15139006 h 826"/>
                    <a:gd name="T42" fmla="*/ 9747009 w 621"/>
                    <a:gd name="T43" fmla="*/ 14730219 h 826"/>
                    <a:gd name="T44" fmla="*/ 10639734 w 621"/>
                    <a:gd name="T45" fmla="*/ 14516380 h 826"/>
                    <a:gd name="T46" fmla="*/ 10880502 w 621"/>
                    <a:gd name="T47" fmla="*/ 15348145 h 826"/>
                    <a:gd name="T48" fmla="*/ 10536374 w 621"/>
                    <a:gd name="T49" fmla="*/ 15615189 h 826"/>
                    <a:gd name="T50" fmla="*/ 10266287 w 621"/>
                    <a:gd name="T51" fmla="*/ 15894889 h 826"/>
                    <a:gd name="T52" fmla="*/ 10266287 w 621"/>
                    <a:gd name="T53" fmla="*/ 15979970 h 826"/>
                    <a:gd name="T54" fmla="*/ 11940578 w 621"/>
                    <a:gd name="T55" fmla="*/ 16899652 h 826"/>
                    <a:gd name="T56" fmla="*/ 13562054 w 621"/>
                    <a:gd name="T57" fmla="*/ 11259832 h 826"/>
                    <a:gd name="T58" fmla="*/ 1530665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zh-CN" altLang="en-US"/>
                </a:p>
              </p:txBody>
            </p:sp>
            <p:sp>
              <p:nvSpPr>
                <p:cNvPr id="54344" name="Freeform 17"/>
                <p:cNvSpPr>
                  <a:spLocks/>
                </p:cNvSpPr>
                <p:nvPr/>
              </p:nvSpPr>
              <p:spPr bwMode="gray">
                <a:xfrm>
                  <a:off x="2169" y="2414"/>
                  <a:ext cx="1397" cy="587"/>
                </a:xfrm>
                <a:custGeom>
                  <a:avLst/>
                  <a:gdLst>
                    <a:gd name="T0" fmla="*/ 18242845 w 953"/>
                    <a:gd name="T1" fmla="*/ 1710932 h 400"/>
                    <a:gd name="T2" fmla="*/ 18242845 w 953"/>
                    <a:gd name="T3" fmla="*/ 1634889 h 400"/>
                    <a:gd name="T4" fmla="*/ 18502532 w 953"/>
                    <a:gd name="T5" fmla="*/ 1334844 h 400"/>
                    <a:gd name="T6" fmla="*/ 18824466 w 953"/>
                    <a:gd name="T7" fmla="*/ 1057230 h 400"/>
                    <a:gd name="T8" fmla="*/ 18601685 w 953"/>
                    <a:gd name="T9" fmla="*/ 175255 h 400"/>
                    <a:gd name="T10" fmla="*/ 17747782 w 953"/>
                    <a:gd name="T11" fmla="*/ 404786 h 400"/>
                    <a:gd name="T12" fmla="*/ 17689205 w 953"/>
                    <a:gd name="T13" fmla="*/ 835468 h 400"/>
                    <a:gd name="T14" fmla="*/ 17689205 w 953"/>
                    <a:gd name="T15" fmla="*/ 835468 h 400"/>
                    <a:gd name="T16" fmla="*/ 17537057 w 953"/>
                    <a:gd name="T17" fmla="*/ 1226049 h 400"/>
                    <a:gd name="T18" fmla="*/ 17477213 w 953"/>
                    <a:gd name="T19" fmla="*/ 1244697 h 400"/>
                    <a:gd name="T20" fmla="*/ 15829756 w 953"/>
                    <a:gd name="T21" fmla="*/ 275834 h 400"/>
                    <a:gd name="T22" fmla="*/ 9921896 w 953"/>
                    <a:gd name="T23" fmla="*/ 3803972 h 400"/>
                    <a:gd name="T24" fmla="*/ 3990835 w 953"/>
                    <a:gd name="T25" fmla="*/ 275834 h 400"/>
                    <a:gd name="T26" fmla="*/ 2325908 w 953"/>
                    <a:gd name="T27" fmla="*/ 1279262 h 400"/>
                    <a:gd name="T28" fmla="*/ 2584935 w 953"/>
                    <a:gd name="T29" fmla="*/ 1551487 h 400"/>
                    <a:gd name="T30" fmla="*/ 2584935 w 953"/>
                    <a:gd name="T31" fmla="*/ 1551487 h 400"/>
                    <a:gd name="T32" fmla="*/ 2914111 w 953"/>
                    <a:gd name="T33" fmla="*/ 1826593 h 400"/>
                    <a:gd name="T34" fmla="*/ 2680566 w 953"/>
                    <a:gd name="T35" fmla="*/ 2698706 h 400"/>
                    <a:gd name="T36" fmla="*/ 1828615 w 953"/>
                    <a:gd name="T37" fmla="*/ 2478147 h 400"/>
                    <a:gd name="T38" fmla="*/ 1743889 w 953"/>
                    <a:gd name="T39" fmla="*/ 2027351 h 400"/>
                    <a:gd name="T40" fmla="*/ 1645307 w 953"/>
                    <a:gd name="T41" fmla="*/ 1688686 h 400"/>
                    <a:gd name="T42" fmla="*/ 0 w 953"/>
                    <a:gd name="T43" fmla="*/ 2657885 h 400"/>
                    <a:gd name="T44" fmla="*/ 9921896 w 953"/>
                    <a:gd name="T45" fmla="*/ 8572366 h 400"/>
                    <a:gd name="T46" fmla="*/ 19853045 w 953"/>
                    <a:gd name="T47" fmla="*/ 2680525 h 400"/>
                    <a:gd name="T48" fmla="*/ 18242845 w 953"/>
                    <a:gd name="T49" fmla="*/ 171093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zh-CN" altLang="en-US"/>
                </a:p>
              </p:txBody>
            </p:sp>
          </p:grpSp>
        </p:grpSp>
        <p:sp>
          <p:nvSpPr>
            <p:cNvPr id="54339" name="Oval 18"/>
            <p:cNvSpPr>
              <a:spLocks noChangeArrowheads="1"/>
            </p:cNvSpPr>
            <p:nvPr/>
          </p:nvSpPr>
          <p:spPr bwMode="auto">
            <a:xfrm>
              <a:off x="1460" y="1637"/>
              <a:ext cx="345" cy="344"/>
            </a:xfrm>
            <a:prstGeom prst="ellipse">
              <a:avLst/>
            </a:prstGeom>
            <a:gradFill rotWithShape="1">
              <a:gsLst>
                <a:gs pos="0">
                  <a:srgbClr val="DDDDDD"/>
                </a:gs>
                <a:gs pos="100000">
                  <a:srgbClr val="F8F8F8"/>
                </a:gs>
              </a:gsLst>
              <a:lin ang="5400000" scaled="1"/>
            </a:gradFill>
            <a:ln w="12700" algn="ctr">
              <a:solidFill>
                <a:schemeClr val="bg1"/>
              </a:solidFill>
              <a:round/>
              <a:headEnd/>
              <a:tailEnd/>
            </a:ln>
          </p:spPr>
          <p:txBody>
            <a:bodyPr wrap="none" anchor="ctr"/>
            <a:lstStyle/>
            <a:p>
              <a:pPr algn="ctr"/>
              <a:endParaRPr lang="zh-CN" altLang="zh-CN" sz="3800" noProof="1">
                <a:solidFill>
                  <a:srgbClr val="000000"/>
                </a:solidFill>
              </a:endParaRPr>
            </a:p>
          </p:txBody>
        </p:sp>
      </p:grpSp>
      <p:sp>
        <p:nvSpPr>
          <p:cNvPr id="34" name="Freeform 2"/>
          <p:cNvSpPr>
            <a:spLocks/>
          </p:cNvSpPr>
          <p:nvPr/>
        </p:nvSpPr>
        <p:spPr bwMode="auto">
          <a:xfrm>
            <a:off x="311151" y="1331913"/>
            <a:ext cx="2046271" cy="4905375"/>
          </a:xfrm>
          <a:custGeom>
            <a:avLst/>
            <a:gdLst>
              <a:gd name="T0" fmla="*/ 0 w 1414"/>
              <a:gd name="T1" fmla="*/ 2147483647 h 2410"/>
              <a:gd name="T2" fmla="*/ 2147483647 w 1414"/>
              <a:gd name="T3" fmla="*/ 0 h 2410"/>
              <a:gd name="T4" fmla="*/ 2147483647 w 1414"/>
              <a:gd name="T5" fmla="*/ 2147483647 h 2410"/>
              <a:gd name="T6" fmla="*/ 2147483647 w 1414"/>
              <a:gd name="T7" fmla="*/ 2147483647 h 2410"/>
              <a:gd name="T8" fmla="*/ 0 w 1414"/>
              <a:gd name="T9" fmla="*/ 2147483647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grpSp>
        <p:nvGrpSpPr>
          <p:cNvPr id="6" name="Group 7"/>
          <p:cNvGrpSpPr>
            <a:grpSpLocks/>
          </p:cNvGrpSpPr>
          <p:nvPr/>
        </p:nvGrpSpPr>
        <p:grpSpPr bwMode="auto">
          <a:xfrm>
            <a:off x="-34925" y="5565775"/>
            <a:ext cx="9144000" cy="1176338"/>
            <a:chOff x="0" y="0"/>
            <a:chExt cx="5761" cy="1364"/>
          </a:xfrm>
        </p:grpSpPr>
        <p:sp>
          <p:nvSpPr>
            <p:cNvPr id="54283" name="Line 115"/>
            <p:cNvSpPr>
              <a:spLocks noChangeShapeType="1"/>
            </p:cNvSpPr>
            <p:nvPr/>
          </p:nvSpPr>
          <p:spPr bwMode="auto">
            <a:xfrm>
              <a:off x="2880" y="0"/>
              <a:ext cx="2881" cy="103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4" name="Line 116"/>
            <p:cNvSpPr>
              <a:spLocks noChangeShapeType="1"/>
            </p:cNvSpPr>
            <p:nvPr/>
          </p:nvSpPr>
          <p:spPr bwMode="auto">
            <a:xfrm>
              <a:off x="2880" y="0"/>
              <a:ext cx="2881" cy="1222"/>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5" name="Line 117"/>
            <p:cNvSpPr>
              <a:spLocks noChangeShapeType="1"/>
            </p:cNvSpPr>
            <p:nvPr/>
          </p:nvSpPr>
          <p:spPr bwMode="auto">
            <a:xfrm>
              <a:off x="2880" y="0"/>
              <a:ext cx="273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6" name="Line 118"/>
            <p:cNvSpPr>
              <a:spLocks noChangeShapeType="1"/>
            </p:cNvSpPr>
            <p:nvPr/>
          </p:nvSpPr>
          <p:spPr bwMode="auto">
            <a:xfrm>
              <a:off x="2880" y="0"/>
              <a:ext cx="2289"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7" name="Line 119"/>
            <p:cNvSpPr>
              <a:spLocks noChangeShapeType="1"/>
            </p:cNvSpPr>
            <p:nvPr/>
          </p:nvSpPr>
          <p:spPr bwMode="auto">
            <a:xfrm>
              <a:off x="2880" y="0"/>
              <a:ext cx="187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8" name="Line 120"/>
            <p:cNvSpPr>
              <a:spLocks noChangeShapeType="1"/>
            </p:cNvSpPr>
            <p:nvPr/>
          </p:nvSpPr>
          <p:spPr bwMode="auto">
            <a:xfrm>
              <a:off x="2880" y="0"/>
              <a:ext cx="1453"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9" name="Line 121"/>
            <p:cNvSpPr>
              <a:spLocks noChangeShapeType="1"/>
            </p:cNvSpPr>
            <p:nvPr/>
          </p:nvSpPr>
          <p:spPr bwMode="auto">
            <a:xfrm>
              <a:off x="2880" y="0"/>
              <a:ext cx="1083"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0" name="Line 122"/>
            <p:cNvSpPr>
              <a:spLocks noChangeShapeType="1"/>
            </p:cNvSpPr>
            <p:nvPr/>
          </p:nvSpPr>
          <p:spPr bwMode="auto">
            <a:xfrm>
              <a:off x="2880" y="0"/>
              <a:ext cx="715"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1" name="Line 123"/>
            <p:cNvSpPr>
              <a:spLocks noChangeShapeType="1"/>
            </p:cNvSpPr>
            <p:nvPr/>
          </p:nvSpPr>
          <p:spPr bwMode="auto">
            <a:xfrm>
              <a:off x="2880" y="0"/>
              <a:ext cx="346"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2" name="Line 124"/>
            <p:cNvSpPr>
              <a:spLocks noChangeShapeType="1"/>
            </p:cNvSpPr>
            <p:nvPr/>
          </p:nvSpPr>
          <p:spPr bwMode="auto">
            <a:xfrm>
              <a:off x="2880" y="0"/>
              <a:ext cx="1"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3" name="Line 125"/>
            <p:cNvSpPr>
              <a:spLocks noChangeShapeType="1"/>
            </p:cNvSpPr>
            <p:nvPr/>
          </p:nvSpPr>
          <p:spPr bwMode="auto">
            <a:xfrm>
              <a:off x="2880" y="0"/>
              <a:ext cx="2881" cy="89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4" name="Line 126"/>
            <p:cNvSpPr>
              <a:spLocks noChangeShapeType="1"/>
            </p:cNvSpPr>
            <p:nvPr/>
          </p:nvSpPr>
          <p:spPr bwMode="auto">
            <a:xfrm>
              <a:off x="2880" y="0"/>
              <a:ext cx="2881" cy="77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5" name="Line 127"/>
            <p:cNvSpPr>
              <a:spLocks noChangeShapeType="1"/>
            </p:cNvSpPr>
            <p:nvPr/>
          </p:nvSpPr>
          <p:spPr bwMode="auto">
            <a:xfrm>
              <a:off x="2880" y="0"/>
              <a:ext cx="2881" cy="6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6" name="Line 128"/>
            <p:cNvSpPr>
              <a:spLocks noChangeShapeType="1"/>
            </p:cNvSpPr>
            <p:nvPr/>
          </p:nvSpPr>
          <p:spPr bwMode="auto">
            <a:xfrm>
              <a:off x="2880" y="0"/>
              <a:ext cx="2881" cy="557"/>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7" name="Line 129"/>
            <p:cNvSpPr>
              <a:spLocks noChangeShapeType="1"/>
            </p:cNvSpPr>
            <p:nvPr/>
          </p:nvSpPr>
          <p:spPr bwMode="auto">
            <a:xfrm>
              <a:off x="2906" y="0"/>
              <a:ext cx="2855" cy="4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8" name="Line 130"/>
            <p:cNvSpPr>
              <a:spLocks noChangeShapeType="1"/>
            </p:cNvSpPr>
            <p:nvPr/>
          </p:nvSpPr>
          <p:spPr bwMode="auto">
            <a:xfrm>
              <a:off x="2880" y="0"/>
              <a:ext cx="2881" cy="37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9" name="Line 131"/>
            <p:cNvSpPr>
              <a:spLocks noChangeShapeType="1"/>
            </p:cNvSpPr>
            <p:nvPr/>
          </p:nvSpPr>
          <p:spPr bwMode="auto">
            <a:xfrm>
              <a:off x="2880" y="0"/>
              <a:ext cx="2881" cy="29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0" name="Line 132"/>
            <p:cNvSpPr>
              <a:spLocks noChangeShapeType="1"/>
            </p:cNvSpPr>
            <p:nvPr/>
          </p:nvSpPr>
          <p:spPr bwMode="auto">
            <a:xfrm>
              <a:off x="2880" y="0"/>
              <a:ext cx="2881" cy="21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1" name="Line 133"/>
            <p:cNvSpPr>
              <a:spLocks noChangeShapeType="1"/>
            </p:cNvSpPr>
            <p:nvPr/>
          </p:nvSpPr>
          <p:spPr bwMode="auto">
            <a:xfrm>
              <a:off x="2880" y="0"/>
              <a:ext cx="2881" cy="155"/>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2" name="Line 134"/>
            <p:cNvSpPr>
              <a:spLocks noChangeShapeType="1"/>
            </p:cNvSpPr>
            <p:nvPr/>
          </p:nvSpPr>
          <p:spPr bwMode="auto">
            <a:xfrm>
              <a:off x="2880" y="0"/>
              <a:ext cx="2881" cy="9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3" name="Line 135"/>
            <p:cNvSpPr>
              <a:spLocks noChangeShapeType="1"/>
            </p:cNvSpPr>
            <p:nvPr/>
          </p:nvSpPr>
          <p:spPr bwMode="auto">
            <a:xfrm>
              <a:off x="2880" y="0"/>
              <a:ext cx="2881" cy="4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4" name="Line 136"/>
            <p:cNvSpPr>
              <a:spLocks noChangeShapeType="1"/>
            </p:cNvSpPr>
            <p:nvPr/>
          </p:nvSpPr>
          <p:spPr bwMode="auto">
            <a:xfrm flipH="1">
              <a:off x="0" y="0"/>
              <a:ext cx="2880"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5" name="Line 137"/>
            <p:cNvSpPr>
              <a:spLocks noChangeShapeType="1"/>
            </p:cNvSpPr>
            <p:nvPr/>
          </p:nvSpPr>
          <p:spPr bwMode="auto">
            <a:xfrm flipH="1">
              <a:off x="0" y="0"/>
              <a:ext cx="2880" cy="103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6" name="Line 138"/>
            <p:cNvSpPr>
              <a:spLocks noChangeShapeType="1"/>
            </p:cNvSpPr>
            <p:nvPr/>
          </p:nvSpPr>
          <p:spPr bwMode="auto">
            <a:xfrm flipH="1">
              <a:off x="0" y="0"/>
              <a:ext cx="2880" cy="1222"/>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7" name="Line 139"/>
            <p:cNvSpPr>
              <a:spLocks noChangeShapeType="1"/>
            </p:cNvSpPr>
            <p:nvPr/>
          </p:nvSpPr>
          <p:spPr bwMode="auto">
            <a:xfrm flipH="1">
              <a:off x="151" y="0"/>
              <a:ext cx="2729"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8" name="Line 140"/>
            <p:cNvSpPr>
              <a:spLocks noChangeShapeType="1"/>
            </p:cNvSpPr>
            <p:nvPr/>
          </p:nvSpPr>
          <p:spPr bwMode="auto">
            <a:xfrm flipH="1">
              <a:off x="594" y="0"/>
              <a:ext cx="2286"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9" name="Line 141"/>
            <p:cNvSpPr>
              <a:spLocks noChangeShapeType="1"/>
            </p:cNvSpPr>
            <p:nvPr/>
          </p:nvSpPr>
          <p:spPr bwMode="auto">
            <a:xfrm flipH="1">
              <a:off x="1010" y="0"/>
              <a:ext cx="1870"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0" name="Line 142"/>
            <p:cNvSpPr>
              <a:spLocks noChangeShapeType="1"/>
            </p:cNvSpPr>
            <p:nvPr/>
          </p:nvSpPr>
          <p:spPr bwMode="auto">
            <a:xfrm flipH="1">
              <a:off x="1429" y="0"/>
              <a:ext cx="1451"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1" name="Line 143"/>
            <p:cNvSpPr>
              <a:spLocks noChangeShapeType="1"/>
            </p:cNvSpPr>
            <p:nvPr/>
          </p:nvSpPr>
          <p:spPr bwMode="auto">
            <a:xfrm flipH="1">
              <a:off x="1802" y="0"/>
              <a:ext cx="1078"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2" name="Line 144"/>
            <p:cNvSpPr>
              <a:spLocks noChangeShapeType="1"/>
            </p:cNvSpPr>
            <p:nvPr/>
          </p:nvSpPr>
          <p:spPr bwMode="auto">
            <a:xfrm flipH="1">
              <a:off x="2168" y="0"/>
              <a:ext cx="71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3" name="Line 145"/>
            <p:cNvSpPr>
              <a:spLocks noChangeShapeType="1"/>
            </p:cNvSpPr>
            <p:nvPr/>
          </p:nvSpPr>
          <p:spPr bwMode="auto">
            <a:xfrm flipH="1">
              <a:off x="2538" y="0"/>
              <a:ext cx="34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4" name="Line 146"/>
            <p:cNvSpPr>
              <a:spLocks noChangeShapeType="1"/>
            </p:cNvSpPr>
            <p:nvPr/>
          </p:nvSpPr>
          <p:spPr bwMode="auto">
            <a:xfrm flipH="1">
              <a:off x="0" y="0"/>
              <a:ext cx="2880" cy="89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5" name="Line 147"/>
            <p:cNvSpPr>
              <a:spLocks noChangeShapeType="1"/>
            </p:cNvSpPr>
            <p:nvPr/>
          </p:nvSpPr>
          <p:spPr bwMode="auto">
            <a:xfrm flipH="1">
              <a:off x="0" y="0"/>
              <a:ext cx="2880" cy="77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6" name="Line 148"/>
            <p:cNvSpPr>
              <a:spLocks noChangeShapeType="1"/>
            </p:cNvSpPr>
            <p:nvPr/>
          </p:nvSpPr>
          <p:spPr bwMode="auto">
            <a:xfrm flipH="1">
              <a:off x="0" y="0"/>
              <a:ext cx="2880" cy="6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7" name="Line 149"/>
            <p:cNvSpPr>
              <a:spLocks noChangeShapeType="1"/>
            </p:cNvSpPr>
            <p:nvPr/>
          </p:nvSpPr>
          <p:spPr bwMode="auto">
            <a:xfrm flipH="1">
              <a:off x="0" y="0"/>
              <a:ext cx="2880" cy="557"/>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8" name="Line 150"/>
            <p:cNvSpPr>
              <a:spLocks noChangeShapeType="1"/>
            </p:cNvSpPr>
            <p:nvPr/>
          </p:nvSpPr>
          <p:spPr bwMode="auto">
            <a:xfrm flipH="1">
              <a:off x="0" y="0"/>
              <a:ext cx="2856" cy="4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9" name="Line 151"/>
            <p:cNvSpPr>
              <a:spLocks noChangeShapeType="1"/>
            </p:cNvSpPr>
            <p:nvPr/>
          </p:nvSpPr>
          <p:spPr bwMode="auto">
            <a:xfrm flipH="1">
              <a:off x="0" y="0"/>
              <a:ext cx="2880" cy="37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0" name="Line 152"/>
            <p:cNvSpPr>
              <a:spLocks noChangeShapeType="1"/>
            </p:cNvSpPr>
            <p:nvPr/>
          </p:nvSpPr>
          <p:spPr bwMode="auto">
            <a:xfrm flipH="1">
              <a:off x="0" y="0"/>
              <a:ext cx="2880" cy="29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1" name="Line 153"/>
            <p:cNvSpPr>
              <a:spLocks noChangeShapeType="1"/>
            </p:cNvSpPr>
            <p:nvPr/>
          </p:nvSpPr>
          <p:spPr bwMode="auto">
            <a:xfrm flipH="1">
              <a:off x="0" y="0"/>
              <a:ext cx="2880" cy="21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2" name="Line 154"/>
            <p:cNvSpPr>
              <a:spLocks noChangeShapeType="1"/>
            </p:cNvSpPr>
            <p:nvPr/>
          </p:nvSpPr>
          <p:spPr bwMode="auto">
            <a:xfrm flipH="1">
              <a:off x="0" y="0"/>
              <a:ext cx="2880" cy="155"/>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3" name="Line 155"/>
            <p:cNvSpPr>
              <a:spLocks noChangeShapeType="1"/>
            </p:cNvSpPr>
            <p:nvPr/>
          </p:nvSpPr>
          <p:spPr bwMode="auto">
            <a:xfrm flipH="1">
              <a:off x="0" y="0"/>
              <a:ext cx="2880" cy="9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4" name="Line 156"/>
            <p:cNvSpPr>
              <a:spLocks noChangeShapeType="1"/>
            </p:cNvSpPr>
            <p:nvPr/>
          </p:nvSpPr>
          <p:spPr bwMode="auto">
            <a:xfrm flipH="1">
              <a:off x="0" y="0"/>
              <a:ext cx="2880" cy="4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5" name="Line 157"/>
            <p:cNvSpPr>
              <a:spLocks noChangeShapeType="1"/>
            </p:cNvSpPr>
            <p:nvPr/>
          </p:nvSpPr>
          <p:spPr bwMode="auto">
            <a:xfrm>
              <a:off x="0" y="1177"/>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6" name="Line 158"/>
            <p:cNvSpPr>
              <a:spLocks noChangeShapeType="1"/>
            </p:cNvSpPr>
            <p:nvPr/>
          </p:nvSpPr>
          <p:spPr bwMode="auto">
            <a:xfrm>
              <a:off x="0" y="990"/>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7" name="Line 159"/>
            <p:cNvSpPr>
              <a:spLocks noChangeShapeType="1"/>
            </p:cNvSpPr>
            <p:nvPr/>
          </p:nvSpPr>
          <p:spPr bwMode="auto">
            <a:xfrm>
              <a:off x="0" y="821"/>
              <a:ext cx="5758"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8" name="Line 160"/>
            <p:cNvSpPr>
              <a:spLocks noChangeShapeType="1"/>
            </p:cNvSpPr>
            <p:nvPr/>
          </p:nvSpPr>
          <p:spPr bwMode="auto">
            <a:xfrm>
              <a:off x="0" y="671"/>
              <a:ext cx="5758"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9" name="Line 161"/>
            <p:cNvSpPr>
              <a:spLocks noChangeShapeType="1"/>
            </p:cNvSpPr>
            <p:nvPr/>
          </p:nvSpPr>
          <p:spPr bwMode="auto">
            <a:xfrm>
              <a:off x="0" y="541"/>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0" name="Line 162"/>
            <p:cNvSpPr>
              <a:spLocks noChangeShapeType="1"/>
            </p:cNvSpPr>
            <p:nvPr/>
          </p:nvSpPr>
          <p:spPr bwMode="auto">
            <a:xfrm>
              <a:off x="0" y="418"/>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1" name="Line 163"/>
            <p:cNvSpPr>
              <a:spLocks noChangeShapeType="1"/>
            </p:cNvSpPr>
            <p:nvPr/>
          </p:nvSpPr>
          <p:spPr bwMode="auto">
            <a:xfrm>
              <a:off x="0" y="305"/>
              <a:ext cx="5761" cy="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2" name="Line 164"/>
            <p:cNvSpPr>
              <a:spLocks noChangeShapeType="1"/>
            </p:cNvSpPr>
            <p:nvPr/>
          </p:nvSpPr>
          <p:spPr bwMode="auto">
            <a:xfrm>
              <a:off x="0" y="216"/>
              <a:ext cx="5734"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3" name="Line 165"/>
            <p:cNvSpPr>
              <a:spLocks noChangeShapeType="1"/>
            </p:cNvSpPr>
            <p:nvPr/>
          </p:nvSpPr>
          <p:spPr bwMode="auto">
            <a:xfrm flipV="1">
              <a:off x="0" y="139"/>
              <a:ext cx="5761" cy="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4" name="Line 166"/>
            <p:cNvSpPr>
              <a:spLocks noChangeShapeType="1"/>
            </p:cNvSpPr>
            <p:nvPr/>
          </p:nvSpPr>
          <p:spPr bwMode="auto">
            <a:xfrm>
              <a:off x="0" y="88"/>
              <a:ext cx="5761" cy="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5" name="Line 167"/>
            <p:cNvSpPr>
              <a:spLocks noChangeShapeType="1"/>
            </p:cNvSpPr>
            <p:nvPr/>
          </p:nvSpPr>
          <p:spPr bwMode="auto">
            <a:xfrm flipV="1">
              <a:off x="0" y="61"/>
              <a:ext cx="5761" cy="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6" name="Line 168"/>
            <p:cNvSpPr>
              <a:spLocks noChangeShapeType="1"/>
            </p:cNvSpPr>
            <p:nvPr/>
          </p:nvSpPr>
          <p:spPr bwMode="auto">
            <a:xfrm>
              <a:off x="26" y="30"/>
              <a:ext cx="5735"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7" name="Line 169"/>
            <p:cNvSpPr>
              <a:spLocks noChangeShapeType="1"/>
            </p:cNvSpPr>
            <p:nvPr/>
          </p:nvSpPr>
          <p:spPr bwMode="auto">
            <a:xfrm>
              <a:off x="0" y="14"/>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grpSp>
      <p:graphicFrame>
        <p:nvGraphicFramePr>
          <p:cNvPr id="123906" name="Object 3"/>
          <p:cNvGraphicFramePr>
            <a:graphicFrameLocks noChangeAspect="1"/>
          </p:cNvGraphicFramePr>
          <p:nvPr/>
        </p:nvGraphicFramePr>
        <p:xfrm>
          <a:off x="3000364" y="2571744"/>
          <a:ext cx="4813293" cy="2381673"/>
        </p:xfrm>
        <a:graphic>
          <a:graphicData uri="http://schemas.openxmlformats.org/presentationml/2006/ole">
            <p:oleObj spid="_x0000_s151554" name="Visio" r:id="rId5" imgW="5326386" imgH="2628308" progId="">
              <p:embed/>
            </p:oleObj>
          </a:graphicData>
        </a:graphic>
      </p:graphicFrame>
      <p:sp>
        <p:nvSpPr>
          <p:cNvPr id="79" name="矩形 78"/>
          <p:cNvSpPr/>
          <p:nvPr/>
        </p:nvSpPr>
        <p:spPr>
          <a:xfrm>
            <a:off x="2571736" y="4857760"/>
            <a:ext cx="5929354" cy="1422954"/>
          </a:xfrm>
          <a:prstGeom prst="rect">
            <a:avLst/>
          </a:prstGeom>
        </p:spPr>
        <p:txBody>
          <a:bodyPr wrap="square">
            <a:spAutoFit/>
          </a:bodyPr>
          <a:lstStyle/>
          <a:p>
            <a:pPr>
              <a:lnSpc>
                <a:spcPct val="150000"/>
              </a:lnSpc>
              <a:buClr>
                <a:srgbClr val="FF0000"/>
              </a:buClr>
              <a:buFont typeface="Wingdings" pitchFamily="2" charset="2"/>
              <a:buChar char="l"/>
              <a:defRPr/>
            </a:pPr>
            <a:r>
              <a:rPr lang="zh-CN" altLang="en-US" sz="2000" dirty="0">
                <a:solidFill>
                  <a:srgbClr val="0033CC"/>
                </a:solidFill>
                <a:latin typeface="微软雅黑" pitchFamily="34" charset="-122"/>
                <a:ea typeface="微软雅黑" pitchFamily="34" charset="-122"/>
              </a:rPr>
              <a:t>正常停机：逆变灭</a:t>
            </a:r>
            <a:r>
              <a:rPr lang="zh-CN" altLang="en-US" sz="2000" dirty="0" smtClean="0">
                <a:solidFill>
                  <a:srgbClr val="0033CC"/>
                </a:solidFill>
                <a:latin typeface="微软雅黑" pitchFamily="34" charset="-122"/>
                <a:ea typeface="微软雅黑" pitchFamily="34" charset="-122"/>
              </a:rPr>
              <a:t>磁</a:t>
            </a:r>
            <a:endParaRPr lang="en-US" altLang="zh-CN" sz="2000" dirty="0" smtClean="0">
              <a:solidFill>
                <a:srgbClr val="0033CC"/>
              </a:solidFill>
              <a:latin typeface="微软雅黑" pitchFamily="34" charset="-122"/>
              <a:ea typeface="微软雅黑" pitchFamily="34" charset="-122"/>
            </a:endParaRPr>
          </a:p>
          <a:p>
            <a:pPr>
              <a:lnSpc>
                <a:spcPct val="150000"/>
              </a:lnSpc>
              <a:buClr>
                <a:srgbClr val="FF0000"/>
              </a:buClr>
              <a:buFont typeface="Wingdings" pitchFamily="2" charset="2"/>
              <a:buChar char="l"/>
              <a:defRPr/>
            </a:pPr>
            <a:r>
              <a:rPr lang="zh-CN" altLang="en-US" sz="2000" dirty="0" smtClean="0">
                <a:solidFill>
                  <a:srgbClr val="0033CC"/>
                </a:solidFill>
                <a:latin typeface="微软雅黑" pitchFamily="34" charset="-122"/>
                <a:ea typeface="微软雅黑" pitchFamily="34" charset="-122"/>
              </a:rPr>
              <a:t>事故灭磁：直流磁场断路器</a:t>
            </a:r>
            <a:r>
              <a:rPr lang="en-US" altLang="zh-CN" sz="2000" dirty="0" smtClean="0">
                <a:solidFill>
                  <a:srgbClr val="0033CC"/>
                </a:solidFill>
                <a:latin typeface="微软雅黑" pitchFamily="34" charset="-122"/>
                <a:ea typeface="微软雅黑" pitchFamily="34" charset="-122"/>
              </a:rPr>
              <a:t>+ </a:t>
            </a:r>
            <a:r>
              <a:rPr lang="en-US" altLang="zh-CN" sz="2000" dirty="0" err="1" smtClean="0">
                <a:solidFill>
                  <a:srgbClr val="0033CC"/>
                </a:solidFill>
                <a:latin typeface="微软雅黑" pitchFamily="34" charset="-122"/>
                <a:ea typeface="微软雅黑" pitchFamily="34" charset="-122"/>
              </a:rPr>
              <a:t>SiC</a:t>
            </a:r>
            <a:r>
              <a:rPr lang="zh-CN" altLang="en-US" sz="2000" dirty="0" smtClean="0">
                <a:solidFill>
                  <a:srgbClr val="0033CC"/>
                </a:solidFill>
                <a:latin typeface="微软雅黑" pitchFamily="34" charset="-122"/>
                <a:ea typeface="微软雅黑" pitchFamily="34" charset="-122"/>
              </a:rPr>
              <a:t>非线性电阻</a:t>
            </a:r>
            <a:endParaRPr lang="en-US" altLang="zh-CN" sz="2000" dirty="0" smtClean="0">
              <a:solidFill>
                <a:srgbClr val="0033CC"/>
              </a:solidFill>
              <a:latin typeface="微软雅黑" pitchFamily="34" charset="-122"/>
              <a:ea typeface="微软雅黑" pitchFamily="34" charset="-122"/>
            </a:endParaRPr>
          </a:p>
          <a:p>
            <a:pPr>
              <a:lnSpc>
                <a:spcPct val="150000"/>
              </a:lnSpc>
              <a:buClr>
                <a:srgbClr val="FF0000"/>
              </a:buClr>
              <a:buFont typeface="Wingdings" pitchFamily="2" charset="2"/>
              <a:buChar char="l"/>
              <a:defRPr/>
            </a:pPr>
            <a:r>
              <a:rPr lang="zh-CN" altLang="en-US" sz="2000" dirty="0" smtClean="0">
                <a:solidFill>
                  <a:srgbClr val="0033CC"/>
                </a:solidFill>
                <a:latin typeface="微软雅黑" pitchFamily="34" charset="-122"/>
                <a:ea typeface="微软雅黑" pitchFamily="34" charset="-122"/>
              </a:rPr>
              <a:t>转子过压保护：独立的</a:t>
            </a:r>
            <a:r>
              <a:rPr lang="en-US" altLang="zh-CN" sz="2000" dirty="0" err="1" smtClean="0">
                <a:solidFill>
                  <a:srgbClr val="0033CC"/>
                </a:solidFill>
                <a:latin typeface="微软雅黑" pitchFamily="34" charset="-122"/>
                <a:ea typeface="微软雅黑" pitchFamily="34" charset="-122"/>
              </a:rPr>
              <a:t>ZnO</a:t>
            </a:r>
            <a:endParaRPr lang="zh-CN" altLang="en-US" sz="2000" dirty="0">
              <a:solidFill>
                <a:schemeClr val="accent6"/>
              </a:solidFill>
              <a:latin typeface="微软雅黑" pitchFamily="34" charset="-122"/>
              <a:ea typeface="微软雅黑" pitchFamily="34" charset="-122"/>
            </a:endParaRPr>
          </a:p>
        </p:txBody>
      </p:sp>
      <p:sp>
        <p:nvSpPr>
          <p:cNvPr id="76" name="矩形 75"/>
          <p:cNvSpPr/>
          <p:nvPr/>
        </p:nvSpPr>
        <p:spPr>
          <a:xfrm>
            <a:off x="5000628" y="214290"/>
            <a:ext cx="3416320" cy="523220"/>
          </a:xfrm>
          <a:prstGeom prst="rect">
            <a:avLst/>
          </a:prstGeom>
        </p:spPr>
        <p:txBody>
          <a:bodyPr wrap="none">
            <a:spAutoFit/>
          </a:bodyPr>
          <a:lstStyle/>
          <a:p>
            <a:r>
              <a:rPr lang="zh-CN" altLang="en-US" b="1" dirty="0" smtClean="0">
                <a:latin typeface="微软雅黑" pitchFamily="34" charset="-122"/>
                <a:ea typeface="微软雅黑" pitchFamily="34" charset="-122"/>
              </a:rPr>
              <a:t>技术难点及解决方案</a:t>
            </a:r>
            <a:endParaRPr lang="zh-CN" altLang="en-US" b="1" dirty="0">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childTnLst>
                          </p:cTn>
                        </p:par>
                        <p:par>
                          <p:cTn id="11" fill="hold" nodeType="afterGroup">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wipe(left)">
                                      <p:cBhvr>
                                        <p:cTn id="14" dur="500"/>
                                        <p:tgtEl>
                                          <p:spTgt spid="50"/>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123906"/>
                                        </p:tgtEl>
                                        <p:attrNameLst>
                                          <p:attrName>style.visibility</p:attrName>
                                        </p:attrNameLst>
                                      </p:cBhvr>
                                      <p:to>
                                        <p:strVal val="visible"/>
                                      </p:to>
                                    </p:set>
                                    <p:animEffect transition="in" filter="diamond(in)">
                                      <p:cBhvr>
                                        <p:cTn id="19" dur="2000"/>
                                        <p:tgtEl>
                                          <p:spTgt spid="123906"/>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diamond(in)">
                                      <p:cBhvr>
                                        <p:cTn id="22" dur="2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50" grpId="0" animBg="1"/>
      <p:bldP spid="34" grpId="0" animBg="1"/>
      <p:bldP spid="7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图片 28"/>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939800"/>
            <a:ext cx="9144000" cy="1227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 name="Rectangle 11"/>
          <p:cNvSpPr>
            <a:spLocks noChangeArrowheads="1"/>
          </p:cNvSpPr>
          <p:nvPr/>
        </p:nvSpPr>
        <p:spPr bwMode="gray">
          <a:xfrm>
            <a:off x="2428861" y="1341438"/>
            <a:ext cx="6270640" cy="515926"/>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zh-CN" altLang="en-US" b="1" dirty="0" smtClean="0">
                <a:solidFill>
                  <a:schemeClr val="tx1"/>
                </a:solidFill>
                <a:latin typeface="微软雅黑" pitchFamily="34" charset="-122"/>
                <a:ea typeface="微软雅黑" pitchFamily="34" charset="-122"/>
              </a:rPr>
              <a:t>灭磁控制回路的冗余设计</a:t>
            </a:r>
            <a:r>
              <a:rPr lang="en-US" altLang="zh-CN" b="1" dirty="0" smtClean="0">
                <a:solidFill>
                  <a:schemeClr val="tx1"/>
                </a:solidFill>
                <a:latin typeface="微软雅黑" pitchFamily="34" charset="-122"/>
                <a:ea typeface="微软雅黑" pitchFamily="34" charset="-122"/>
              </a:rPr>
              <a:t>:</a:t>
            </a:r>
            <a:endParaRPr lang="zh-CN" altLang="en-US" b="1" noProof="1">
              <a:solidFill>
                <a:srgbClr val="0070C0"/>
              </a:solidFill>
              <a:latin typeface="微软雅黑" pitchFamily="34" charset="-122"/>
              <a:ea typeface="微软雅黑" pitchFamily="34" charset="-122"/>
              <a:cs typeface="Arial" charset="0"/>
            </a:endParaRPr>
          </a:p>
        </p:txBody>
      </p:sp>
      <p:sp>
        <p:nvSpPr>
          <p:cNvPr id="50" name="Rectangle 5"/>
          <p:cNvSpPr>
            <a:spLocks noChangeArrowheads="1"/>
          </p:cNvSpPr>
          <p:nvPr/>
        </p:nvSpPr>
        <p:spPr bwMode="gray">
          <a:xfrm>
            <a:off x="2428861" y="1928802"/>
            <a:ext cx="6270640" cy="4308486"/>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719138" indent="-342900">
              <a:lnSpc>
                <a:spcPct val="150000"/>
              </a:lnSpc>
              <a:defRPr/>
            </a:pPr>
            <a:r>
              <a:rPr lang="zh-CN" altLang="en-US" sz="2400" dirty="0" smtClean="0">
                <a:solidFill>
                  <a:srgbClr val="FF0000"/>
                </a:solidFill>
                <a:latin typeface="微软雅黑" pitchFamily="34" charset="-122"/>
                <a:ea typeface="微软雅黑" pitchFamily="34" charset="-122"/>
              </a:rPr>
              <a:t>多模冗余灭磁控制技术</a:t>
            </a:r>
          </a:p>
        </p:txBody>
      </p:sp>
      <p:grpSp>
        <p:nvGrpSpPr>
          <p:cNvPr id="2" name="Group 8"/>
          <p:cNvGrpSpPr>
            <a:grpSpLocks/>
          </p:cNvGrpSpPr>
          <p:nvPr/>
        </p:nvGrpSpPr>
        <p:grpSpPr bwMode="auto">
          <a:xfrm>
            <a:off x="0" y="1341438"/>
            <a:ext cx="1482725" cy="1482725"/>
            <a:chOff x="1166" y="1342"/>
            <a:chExt cx="934" cy="934"/>
          </a:xfrm>
        </p:grpSpPr>
        <p:grpSp>
          <p:nvGrpSpPr>
            <p:cNvPr id="3" name="Group 9"/>
            <p:cNvGrpSpPr>
              <a:grpSpLocks/>
            </p:cNvGrpSpPr>
            <p:nvPr/>
          </p:nvGrpSpPr>
          <p:grpSpPr bwMode="auto">
            <a:xfrm>
              <a:off x="1162" y="1338"/>
              <a:ext cx="934" cy="934"/>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54345" name="Freeform 11"/>
                <p:cNvSpPr>
                  <a:spLocks/>
                </p:cNvSpPr>
                <p:nvPr/>
              </p:nvSpPr>
              <p:spPr bwMode="gray">
                <a:xfrm>
                  <a:off x="2866" y="1599"/>
                  <a:ext cx="1160" cy="1752"/>
                </a:xfrm>
                <a:custGeom>
                  <a:avLst/>
                  <a:gdLst>
                    <a:gd name="T0" fmla="*/ 13127462 w 794"/>
                    <a:gd name="T1" fmla="*/ 170100 h 1200"/>
                    <a:gd name="T2" fmla="*/ 11479599 w 794"/>
                    <a:gd name="T3" fmla="*/ 1111797 h 1200"/>
                    <a:gd name="T4" fmla="*/ 11418145 w 794"/>
                    <a:gd name="T5" fmla="*/ 1064724 h 1200"/>
                    <a:gd name="T6" fmla="*/ 11300538 w 794"/>
                    <a:gd name="T7" fmla="*/ 746324 h 1200"/>
                    <a:gd name="T8" fmla="*/ 11246430 w 794"/>
                    <a:gd name="T9" fmla="*/ 362585 h 1200"/>
                    <a:gd name="T10" fmla="*/ 10458612 w 794"/>
                    <a:gd name="T11" fmla="*/ 155620 h 1200"/>
                    <a:gd name="T12" fmla="*/ 10255983 w 794"/>
                    <a:gd name="T13" fmla="*/ 922343 h 1200"/>
                    <a:gd name="T14" fmla="*/ 10548584 w 794"/>
                    <a:gd name="T15" fmla="*/ 1167639 h 1200"/>
                    <a:gd name="T16" fmla="*/ 10548584 w 794"/>
                    <a:gd name="T17" fmla="*/ 1167639 h 1200"/>
                    <a:gd name="T18" fmla="*/ 10766436 w 794"/>
                    <a:gd name="T19" fmla="*/ 1427499 h 1200"/>
                    <a:gd name="T20" fmla="*/ 10766436 w 794"/>
                    <a:gd name="T21" fmla="*/ 1507240 h 1200"/>
                    <a:gd name="T22" fmla="*/ 9096814 w 794"/>
                    <a:gd name="T23" fmla="*/ 2451200 h 1200"/>
                    <a:gd name="T24" fmla="*/ 10510500 w 794"/>
                    <a:gd name="T25" fmla="*/ 7616306 h 1200"/>
                    <a:gd name="T26" fmla="*/ 9096814 w 794"/>
                    <a:gd name="T27" fmla="*/ 12762678 h 1200"/>
                    <a:gd name="T28" fmla="*/ 0 w 794"/>
                    <a:gd name="T29" fmla="*/ 17948035 h 1200"/>
                    <a:gd name="T30" fmla="*/ 0 w 794"/>
                    <a:gd name="T31" fmla="*/ 19643936 h 1200"/>
                    <a:gd name="T32" fmla="*/ 0 w 794"/>
                    <a:gd name="T33" fmla="*/ 19851653 h 1200"/>
                    <a:gd name="T34" fmla="*/ 81146 w 794"/>
                    <a:gd name="T35" fmla="*/ 19889251 h 1200"/>
                    <a:gd name="T36" fmla="*/ 424730 w 794"/>
                    <a:gd name="T37" fmla="*/ 19805797 h 1200"/>
                    <a:gd name="T38" fmla="*/ 424730 w 794"/>
                    <a:gd name="T39" fmla="*/ 19805797 h 1200"/>
                    <a:gd name="T40" fmla="*/ 796017 w 794"/>
                    <a:gd name="T41" fmla="*/ 19681942 h 1200"/>
                    <a:gd name="T42" fmla="*/ 1356786 w 794"/>
                    <a:gd name="T43" fmla="*/ 20230015 h 1200"/>
                    <a:gd name="T44" fmla="*/ 796017 w 794"/>
                    <a:gd name="T45" fmla="*/ 20831604 h 1200"/>
                    <a:gd name="T46" fmla="*/ 424730 w 794"/>
                    <a:gd name="T47" fmla="*/ 20676050 h 1200"/>
                    <a:gd name="T48" fmla="*/ 81146 w 794"/>
                    <a:gd name="T49" fmla="*/ 20621400 h 1200"/>
                    <a:gd name="T50" fmla="*/ 0 w 794"/>
                    <a:gd name="T51" fmla="*/ 20641384 h 1200"/>
                    <a:gd name="T52" fmla="*/ 0 w 794"/>
                    <a:gd name="T53" fmla="*/ 20790070 h 1200"/>
                    <a:gd name="T54" fmla="*/ 0 w 794"/>
                    <a:gd name="T55" fmla="*/ 22510522 h 1200"/>
                    <a:gd name="T56" fmla="*/ 13127462 w 794"/>
                    <a:gd name="T57" fmla="*/ 15055905 h 1200"/>
                    <a:gd name="T58" fmla="*/ 15148865 w 794"/>
                    <a:gd name="T59" fmla="*/ 7616306 h 1200"/>
                    <a:gd name="T60" fmla="*/ 13127462 w 794"/>
                    <a:gd name="T61" fmla="*/ 170100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zh-CN" altLang="en-US"/>
                </a:p>
              </p:txBody>
            </p:sp>
            <p:sp>
              <p:nvSpPr>
                <p:cNvPr id="54346" name="Freeform 12"/>
                <p:cNvSpPr>
                  <a:spLocks/>
                </p:cNvSpPr>
                <p:nvPr/>
              </p:nvSpPr>
              <p:spPr bwMode="gray">
                <a:xfrm>
                  <a:off x="1710" y="1612"/>
                  <a:ext cx="1262" cy="1739"/>
                </a:xfrm>
                <a:custGeom>
                  <a:avLst/>
                  <a:gdLst>
                    <a:gd name="T0" fmla="*/ 15847765 w 864"/>
                    <a:gd name="T1" fmla="*/ 19556719 h 1191"/>
                    <a:gd name="T2" fmla="*/ 15463813 w 864"/>
                    <a:gd name="T3" fmla="*/ 19685279 h 1191"/>
                    <a:gd name="T4" fmla="*/ 15463813 w 864"/>
                    <a:gd name="T5" fmla="*/ 19685279 h 1191"/>
                    <a:gd name="T6" fmla="*/ 15121601 w 864"/>
                    <a:gd name="T7" fmla="*/ 19758635 h 1191"/>
                    <a:gd name="T8" fmla="*/ 15042083 w 864"/>
                    <a:gd name="T9" fmla="*/ 19721455 h 1191"/>
                    <a:gd name="T10" fmla="*/ 15042083 w 864"/>
                    <a:gd name="T11" fmla="*/ 19523872 h 1191"/>
                    <a:gd name="T12" fmla="*/ 15042083 w 864"/>
                    <a:gd name="T13" fmla="*/ 17820815 h 1191"/>
                    <a:gd name="T14" fmla="*/ 6010608 w 864"/>
                    <a:gd name="T15" fmla="*/ 12626350 h 1191"/>
                    <a:gd name="T16" fmla="*/ 4614597 w 864"/>
                    <a:gd name="T17" fmla="*/ 7467450 h 1191"/>
                    <a:gd name="T18" fmla="*/ 6010608 w 864"/>
                    <a:gd name="T19" fmla="*/ 2294561 h 1191"/>
                    <a:gd name="T20" fmla="*/ 4378711 w 864"/>
                    <a:gd name="T21" fmla="*/ 1377749 h 1191"/>
                    <a:gd name="T22" fmla="*/ 4324118 w 864"/>
                    <a:gd name="T23" fmla="*/ 1420379 h 1191"/>
                    <a:gd name="T24" fmla="*/ 4193615 w 864"/>
                    <a:gd name="T25" fmla="*/ 1728464 h 1191"/>
                    <a:gd name="T26" fmla="*/ 4193615 w 864"/>
                    <a:gd name="T27" fmla="*/ 1728464 h 1191"/>
                    <a:gd name="T28" fmla="*/ 4127105 w 864"/>
                    <a:gd name="T29" fmla="*/ 2127898 h 1191"/>
                    <a:gd name="T30" fmla="*/ 3359427 w 864"/>
                    <a:gd name="T31" fmla="*/ 2319503 h 1191"/>
                    <a:gd name="T32" fmla="*/ 3141732 w 864"/>
                    <a:gd name="T33" fmla="*/ 1546390 h 1191"/>
                    <a:gd name="T34" fmla="*/ 3458000 w 864"/>
                    <a:gd name="T35" fmla="*/ 1298563 h 1191"/>
                    <a:gd name="T36" fmla="*/ 3673680 w 864"/>
                    <a:gd name="T37" fmla="*/ 1033600 h 1191"/>
                    <a:gd name="T38" fmla="*/ 3673680 w 864"/>
                    <a:gd name="T39" fmla="*/ 953476 h 1191"/>
                    <a:gd name="T40" fmla="*/ 2009202 w 864"/>
                    <a:gd name="T41" fmla="*/ 0 h 1191"/>
                    <a:gd name="T42" fmla="*/ 0 w 864"/>
                    <a:gd name="T43" fmla="*/ 7467450 h 1191"/>
                    <a:gd name="T44" fmla="*/ 2009202 w 864"/>
                    <a:gd name="T45" fmla="*/ 14920766 h 1191"/>
                    <a:gd name="T46" fmla="*/ 15042083 w 864"/>
                    <a:gd name="T47" fmla="*/ 22386519 h 1191"/>
                    <a:gd name="T48" fmla="*/ 15042083 w 864"/>
                    <a:gd name="T49" fmla="*/ 20656666 h 1191"/>
                    <a:gd name="T50" fmla="*/ 15042083 w 864"/>
                    <a:gd name="T51" fmla="*/ 20517990 h 1191"/>
                    <a:gd name="T52" fmla="*/ 15121601 w 864"/>
                    <a:gd name="T53" fmla="*/ 20500468 h 1191"/>
                    <a:gd name="T54" fmla="*/ 15463813 w 864"/>
                    <a:gd name="T55" fmla="*/ 20540254 h 1191"/>
                    <a:gd name="T56" fmla="*/ 15847765 w 864"/>
                    <a:gd name="T57" fmla="*/ 20699710 h 1191"/>
                    <a:gd name="T58" fmla="*/ 16390764 w 864"/>
                    <a:gd name="T59" fmla="*/ 20115453 h 1191"/>
                    <a:gd name="T60" fmla="*/ 15847765 w 864"/>
                    <a:gd name="T61" fmla="*/ 195567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zh-CN" altLang="en-US"/>
                </a:p>
              </p:txBody>
            </p:sp>
            <p:sp>
              <p:nvSpPr>
                <p:cNvPr id="54347" name="Freeform 13"/>
                <p:cNvSpPr>
                  <a:spLocks/>
                </p:cNvSpPr>
                <p:nvPr/>
              </p:nvSpPr>
              <p:spPr bwMode="gray">
                <a:xfrm>
                  <a:off x="1862" y="1035"/>
                  <a:ext cx="2010" cy="768"/>
                </a:xfrm>
                <a:custGeom>
                  <a:avLst/>
                  <a:gdLst>
                    <a:gd name="T0" fmla="*/ 22557653 w 1375"/>
                    <a:gd name="T1" fmla="*/ 9258948 h 527"/>
                    <a:gd name="T2" fmla="*/ 24252192 w 1375"/>
                    <a:gd name="T3" fmla="*/ 8351654 h 527"/>
                    <a:gd name="T4" fmla="*/ 24252192 w 1375"/>
                    <a:gd name="T5" fmla="*/ 8284548 h 527"/>
                    <a:gd name="T6" fmla="*/ 24026032 w 1375"/>
                    <a:gd name="T7" fmla="*/ 8023643 h 527"/>
                    <a:gd name="T8" fmla="*/ 24026032 w 1375"/>
                    <a:gd name="T9" fmla="*/ 8023643 h 527"/>
                    <a:gd name="T10" fmla="*/ 23711893 w 1375"/>
                    <a:gd name="T11" fmla="*/ 7784727 h 527"/>
                    <a:gd name="T12" fmla="*/ 23931201 w 1375"/>
                    <a:gd name="T13" fmla="*/ 7064451 h 527"/>
                    <a:gd name="T14" fmla="*/ 24712823 w 1375"/>
                    <a:gd name="T15" fmla="*/ 7264469 h 527"/>
                    <a:gd name="T16" fmla="*/ 24788954 w 1375"/>
                    <a:gd name="T17" fmla="*/ 7626277 h 527"/>
                    <a:gd name="T18" fmla="*/ 24887750 w 1375"/>
                    <a:gd name="T19" fmla="*/ 7934999 h 527"/>
                    <a:gd name="T20" fmla="*/ 24969752 w 1375"/>
                    <a:gd name="T21" fmla="*/ 7971274 h 527"/>
                    <a:gd name="T22" fmla="*/ 26642141 w 1375"/>
                    <a:gd name="T23" fmla="*/ 7082487 h 527"/>
                    <a:gd name="T24" fmla="*/ 13310768 w 1375"/>
                    <a:gd name="T25" fmla="*/ 0 h 527"/>
                    <a:gd name="T26" fmla="*/ 0 w 1375"/>
                    <a:gd name="T27" fmla="*/ 7082487 h 527"/>
                    <a:gd name="T28" fmla="*/ 1709839 w 1375"/>
                    <a:gd name="T29" fmla="*/ 7986995 h 527"/>
                    <a:gd name="T30" fmla="*/ 1709839 w 1375"/>
                    <a:gd name="T31" fmla="*/ 8059820 h 527"/>
                    <a:gd name="T32" fmla="*/ 1469868 w 1375"/>
                    <a:gd name="T33" fmla="*/ 8320835 h 527"/>
                    <a:gd name="T34" fmla="*/ 1169666 w 1375"/>
                    <a:gd name="T35" fmla="*/ 8553700 h 527"/>
                    <a:gd name="T36" fmla="*/ 1378684 w 1375"/>
                    <a:gd name="T37" fmla="*/ 9273277 h 527"/>
                    <a:gd name="T38" fmla="*/ 2176061 w 1375"/>
                    <a:gd name="T39" fmla="*/ 9098044 h 527"/>
                    <a:gd name="T40" fmla="*/ 2231505 w 1375"/>
                    <a:gd name="T41" fmla="*/ 8726140 h 527"/>
                    <a:gd name="T42" fmla="*/ 2231505 w 1375"/>
                    <a:gd name="T43" fmla="*/ 8726140 h 527"/>
                    <a:gd name="T44" fmla="*/ 2355425 w 1375"/>
                    <a:gd name="T45" fmla="*/ 8415688 h 527"/>
                    <a:gd name="T46" fmla="*/ 2432047 w 1375"/>
                    <a:gd name="T47" fmla="*/ 8374796 h 527"/>
                    <a:gd name="T48" fmla="*/ 4079519 w 1375"/>
                    <a:gd name="T49" fmla="*/ 9258948 h 527"/>
                    <a:gd name="T50" fmla="*/ 13310768 w 1375"/>
                    <a:gd name="T51" fmla="*/ 4343536 h 527"/>
                    <a:gd name="T52" fmla="*/ 22557653 w 1375"/>
                    <a:gd name="T53" fmla="*/ 925894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zh-CN" altLang="en-US"/>
                </a:p>
              </p:txBody>
            </p:sp>
          </p:grpSp>
          <p:grpSp>
            <p:nvGrpSpPr>
              <p:cNvPr id="5" name="Group 14"/>
              <p:cNvGrpSpPr>
                <a:grpSpLocks/>
              </p:cNvGrpSpPr>
              <p:nvPr/>
            </p:nvGrpSpPr>
            <p:grpSpPr bwMode="auto">
              <a:xfrm rot="7200000">
                <a:off x="2059" y="1386"/>
                <a:ext cx="1616" cy="1614"/>
                <a:chOff x="2060" y="1387"/>
                <a:chExt cx="1616" cy="1614"/>
              </a:xfrm>
            </p:grpSpPr>
            <p:sp>
              <p:nvSpPr>
                <p:cNvPr id="54342" name="Freeform 15"/>
                <p:cNvSpPr>
                  <a:spLocks/>
                </p:cNvSpPr>
                <p:nvPr/>
              </p:nvSpPr>
              <p:spPr bwMode="gray">
                <a:xfrm>
                  <a:off x="2060" y="1387"/>
                  <a:ext cx="808" cy="1225"/>
                </a:xfrm>
                <a:custGeom>
                  <a:avLst/>
                  <a:gdLst>
                    <a:gd name="T0" fmla="*/ 12125480 w 550"/>
                    <a:gd name="T1" fmla="*/ 2720265 h 836"/>
                    <a:gd name="T2" fmla="*/ 12064049 w 550"/>
                    <a:gd name="T3" fmla="*/ 2663220 h 836"/>
                    <a:gd name="T4" fmla="*/ 11652081 w 550"/>
                    <a:gd name="T5" fmla="*/ 2747046 h 836"/>
                    <a:gd name="T6" fmla="*/ 11652081 w 550"/>
                    <a:gd name="T7" fmla="*/ 2747046 h 836"/>
                    <a:gd name="T8" fmla="*/ 11227960 w 550"/>
                    <a:gd name="T9" fmla="*/ 2911835 h 836"/>
                    <a:gd name="T10" fmla="*/ 10582177 w 550"/>
                    <a:gd name="T11" fmla="*/ 2295033 h 836"/>
                    <a:gd name="T12" fmla="*/ 11227960 w 550"/>
                    <a:gd name="T13" fmla="*/ 1646236 h 836"/>
                    <a:gd name="T14" fmla="*/ 11652081 w 550"/>
                    <a:gd name="T15" fmla="*/ 1816718 h 836"/>
                    <a:gd name="T16" fmla="*/ 12064049 w 550"/>
                    <a:gd name="T17" fmla="*/ 1874719 h 836"/>
                    <a:gd name="T18" fmla="*/ 12125480 w 550"/>
                    <a:gd name="T19" fmla="*/ 1817512 h 836"/>
                    <a:gd name="T20" fmla="*/ 12125480 w 550"/>
                    <a:gd name="T21" fmla="*/ 1691897 h 836"/>
                    <a:gd name="T22" fmla="*/ 12125480 w 550"/>
                    <a:gd name="T23" fmla="*/ 0 h 836"/>
                    <a:gd name="T24" fmla="*/ 0 w 550"/>
                    <a:gd name="T25" fmla="*/ 11340047 h 836"/>
                    <a:gd name="T26" fmla="*/ 1632803 w 550"/>
                    <a:gd name="T27" fmla="*/ 17016271 h 836"/>
                    <a:gd name="T28" fmla="*/ 3378962 w 550"/>
                    <a:gd name="T29" fmla="*/ 16080207 h 836"/>
                    <a:gd name="T30" fmla="*/ 3482151 w 550"/>
                    <a:gd name="T31" fmla="*/ 16407299 h 836"/>
                    <a:gd name="T32" fmla="*/ 3551521 w 550"/>
                    <a:gd name="T33" fmla="*/ 16839929 h 836"/>
                    <a:gd name="T34" fmla="*/ 4457688 w 550"/>
                    <a:gd name="T35" fmla="*/ 17050289 h 836"/>
                    <a:gd name="T36" fmla="*/ 4710219 w 550"/>
                    <a:gd name="T37" fmla="*/ 16204618 h 836"/>
                    <a:gd name="T38" fmla="*/ 4371209 w 550"/>
                    <a:gd name="T39" fmla="*/ 15937017 h 836"/>
                    <a:gd name="T40" fmla="*/ 4371209 w 550"/>
                    <a:gd name="T41" fmla="*/ 15937017 h 836"/>
                    <a:gd name="T42" fmla="*/ 4094150 w 550"/>
                    <a:gd name="T43" fmla="*/ 15686156 h 836"/>
                    <a:gd name="T44" fmla="*/ 5858205 w 550"/>
                    <a:gd name="T45" fmla="*/ 14715897 h 836"/>
                    <a:gd name="T46" fmla="*/ 4894302 w 550"/>
                    <a:gd name="T47" fmla="*/ 11340047 h 836"/>
                    <a:gd name="T48" fmla="*/ 12125480 w 550"/>
                    <a:gd name="T49" fmla="*/ 4564936 h 836"/>
                    <a:gd name="T50" fmla="*/ 12125480 w 550"/>
                    <a:gd name="T51" fmla="*/ 2957352 h 836"/>
                    <a:gd name="T52" fmla="*/ 12125480 w 550"/>
                    <a:gd name="T53" fmla="*/ 2720265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zh-CN" altLang="en-US"/>
                </a:p>
              </p:txBody>
            </p:sp>
            <p:sp>
              <p:nvSpPr>
                <p:cNvPr id="54343" name="Freeform 16"/>
                <p:cNvSpPr>
                  <a:spLocks/>
                </p:cNvSpPr>
                <p:nvPr/>
              </p:nvSpPr>
              <p:spPr bwMode="gray">
                <a:xfrm>
                  <a:off x="2764" y="1387"/>
                  <a:ext cx="912" cy="1210"/>
                </a:xfrm>
                <a:custGeom>
                  <a:avLst/>
                  <a:gdLst>
                    <a:gd name="T0" fmla="*/ 1530665 w 621"/>
                    <a:gd name="T1" fmla="*/ 0 h 826"/>
                    <a:gd name="T2" fmla="*/ 1530665 w 621"/>
                    <a:gd name="T3" fmla="*/ 1680939 h 826"/>
                    <a:gd name="T4" fmla="*/ 1530665 w 621"/>
                    <a:gd name="T5" fmla="*/ 1807954 h 826"/>
                    <a:gd name="T6" fmla="*/ 1455177 w 621"/>
                    <a:gd name="T7" fmla="*/ 1861844 h 826"/>
                    <a:gd name="T8" fmla="*/ 1073114 w 621"/>
                    <a:gd name="T9" fmla="*/ 1805518 h 826"/>
                    <a:gd name="T10" fmla="*/ 642494 w 621"/>
                    <a:gd name="T11" fmla="*/ 1625700 h 826"/>
                    <a:gd name="T12" fmla="*/ 0 w 621"/>
                    <a:gd name="T13" fmla="*/ 2277123 h 826"/>
                    <a:gd name="T14" fmla="*/ 642494 w 621"/>
                    <a:gd name="T15" fmla="*/ 2889200 h 826"/>
                    <a:gd name="T16" fmla="*/ 1073114 w 621"/>
                    <a:gd name="T17" fmla="*/ 2727399 h 826"/>
                    <a:gd name="T18" fmla="*/ 1073114 w 621"/>
                    <a:gd name="T19" fmla="*/ 2727399 h 826"/>
                    <a:gd name="T20" fmla="*/ 1455177 w 621"/>
                    <a:gd name="T21" fmla="*/ 2648456 h 826"/>
                    <a:gd name="T22" fmla="*/ 1530665 w 621"/>
                    <a:gd name="T23" fmla="*/ 2702526 h 826"/>
                    <a:gd name="T24" fmla="*/ 1530665 w 621"/>
                    <a:gd name="T25" fmla="*/ 2916015 h 826"/>
                    <a:gd name="T26" fmla="*/ 1530665 w 621"/>
                    <a:gd name="T27" fmla="*/ 4537195 h 826"/>
                    <a:gd name="T28" fmla="*/ 1530665 w 621"/>
                    <a:gd name="T29" fmla="*/ 4537195 h 826"/>
                    <a:gd name="T30" fmla="*/ 8704145 w 621"/>
                    <a:gd name="T31" fmla="*/ 11259832 h 826"/>
                    <a:gd name="T32" fmla="*/ 7740615 w 621"/>
                    <a:gd name="T33" fmla="*/ 14604262 h 826"/>
                    <a:gd name="T34" fmla="*/ 9466542 w 621"/>
                    <a:gd name="T35" fmla="*/ 15530272 h 826"/>
                    <a:gd name="T36" fmla="*/ 9523229 w 621"/>
                    <a:gd name="T37" fmla="*/ 15503482 h 826"/>
                    <a:gd name="T38" fmla="*/ 9685181 w 621"/>
                    <a:gd name="T39" fmla="*/ 15139006 h 826"/>
                    <a:gd name="T40" fmla="*/ 9685181 w 621"/>
                    <a:gd name="T41" fmla="*/ 15139006 h 826"/>
                    <a:gd name="T42" fmla="*/ 9747009 w 621"/>
                    <a:gd name="T43" fmla="*/ 14730219 h 826"/>
                    <a:gd name="T44" fmla="*/ 10639734 w 621"/>
                    <a:gd name="T45" fmla="*/ 14516380 h 826"/>
                    <a:gd name="T46" fmla="*/ 10880502 w 621"/>
                    <a:gd name="T47" fmla="*/ 15348145 h 826"/>
                    <a:gd name="T48" fmla="*/ 10536374 w 621"/>
                    <a:gd name="T49" fmla="*/ 15615189 h 826"/>
                    <a:gd name="T50" fmla="*/ 10266287 w 621"/>
                    <a:gd name="T51" fmla="*/ 15894889 h 826"/>
                    <a:gd name="T52" fmla="*/ 10266287 w 621"/>
                    <a:gd name="T53" fmla="*/ 15979970 h 826"/>
                    <a:gd name="T54" fmla="*/ 11940578 w 621"/>
                    <a:gd name="T55" fmla="*/ 16899652 h 826"/>
                    <a:gd name="T56" fmla="*/ 13562054 w 621"/>
                    <a:gd name="T57" fmla="*/ 11259832 h 826"/>
                    <a:gd name="T58" fmla="*/ 1530665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zh-CN" altLang="en-US"/>
                </a:p>
              </p:txBody>
            </p:sp>
            <p:sp>
              <p:nvSpPr>
                <p:cNvPr id="54344" name="Freeform 17"/>
                <p:cNvSpPr>
                  <a:spLocks/>
                </p:cNvSpPr>
                <p:nvPr/>
              </p:nvSpPr>
              <p:spPr bwMode="gray">
                <a:xfrm>
                  <a:off x="2169" y="2414"/>
                  <a:ext cx="1397" cy="587"/>
                </a:xfrm>
                <a:custGeom>
                  <a:avLst/>
                  <a:gdLst>
                    <a:gd name="T0" fmla="*/ 18242845 w 953"/>
                    <a:gd name="T1" fmla="*/ 1710932 h 400"/>
                    <a:gd name="T2" fmla="*/ 18242845 w 953"/>
                    <a:gd name="T3" fmla="*/ 1634889 h 400"/>
                    <a:gd name="T4" fmla="*/ 18502532 w 953"/>
                    <a:gd name="T5" fmla="*/ 1334844 h 400"/>
                    <a:gd name="T6" fmla="*/ 18824466 w 953"/>
                    <a:gd name="T7" fmla="*/ 1057230 h 400"/>
                    <a:gd name="T8" fmla="*/ 18601685 w 953"/>
                    <a:gd name="T9" fmla="*/ 175255 h 400"/>
                    <a:gd name="T10" fmla="*/ 17747782 w 953"/>
                    <a:gd name="T11" fmla="*/ 404786 h 400"/>
                    <a:gd name="T12" fmla="*/ 17689205 w 953"/>
                    <a:gd name="T13" fmla="*/ 835468 h 400"/>
                    <a:gd name="T14" fmla="*/ 17689205 w 953"/>
                    <a:gd name="T15" fmla="*/ 835468 h 400"/>
                    <a:gd name="T16" fmla="*/ 17537057 w 953"/>
                    <a:gd name="T17" fmla="*/ 1226049 h 400"/>
                    <a:gd name="T18" fmla="*/ 17477213 w 953"/>
                    <a:gd name="T19" fmla="*/ 1244697 h 400"/>
                    <a:gd name="T20" fmla="*/ 15829756 w 953"/>
                    <a:gd name="T21" fmla="*/ 275834 h 400"/>
                    <a:gd name="T22" fmla="*/ 9921896 w 953"/>
                    <a:gd name="T23" fmla="*/ 3803972 h 400"/>
                    <a:gd name="T24" fmla="*/ 3990835 w 953"/>
                    <a:gd name="T25" fmla="*/ 275834 h 400"/>
                    <a:gd name="T26" fmla="*/ 2325908 w 953"/>
                    <a:gd name="T27" fmla="*/ 1279262 h 400"/>
                    <a:gd name="T28" fmla="*/ 2584935 w 953"/>
                    <a:gd name="T29" fmla="*/ 1551487 h 400"/>
                    <a:gd name="T30" fmla="*/ 2584935 w 953"/>
                    <a:gd name="T31" fmla="*/ 1551487 h 400"/>
                    <a:gd name="T32" fmla="*/ 2914111 w 953"/>
                    <a:gd name="T33" fmla="*/ 1826593 h 400"/>
                    <a:gd name="T34" fmla="*/ 2680566 w 953"/>
                    <a:gd name="T35" fmla="*/ 2698706 h 400"/>
                    <a:gd name="T36" fmla="*/ 1828615 w 953"/>
                    <a:gd name="T37" fmla="*/ 2478147 h 400"/>
                    <a:gd name="T38" fmla="*/ 1743889 w 953"/>
                    <a:gd name="T39" fmla="*/ 2027351 h 400"/>
                    <a:gd name="T40" fmla="*/ 1645307 w 953"/>
                    <a:gd name="T41" fmla="*/ 1688686 h 400"/>
                    <a:gd name="T42" fmla="*/ 0 w 953"/>
                    <a:gd name="T43" fmla="*/ 2657885 h 400"/>
                    <a:gd name="T44" fmla="*/ 9921896 w 953"/>
                    <a:gd name="T45" fmla="*/ 8572366 h 400"/>
                    <a:gd name="T46" fmla="*/ 19853045 w 953"/>
                    <a:gd name="T47" fmla="*/ 2680525 h 400"/>
                    <a:gd name="T48" fmla="*/ 18242845 w 953"/>
                    <a:gd name="T49" fmla="*/ 171093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zh-CN" altLang="en-US"/>
                </a:p>
              </p:txBody>
            </p:sp>
          </p:grpSp>
        </p:grpSp>
        <p:sp>
          <p:nvSpPr>
            <p:cNvPr id="54339" name="Oval 18"/>
            <p:cNvSpPr>
              <a:spLocks noChangeArrowheads="1"/>
            </p:cNvSpPr>
            <p:nvPr/>
          </p:nvSpPr>
          <p:spPr bwMode="auto">
            <a:xfrm>
              <a:off x="1460" y="1637"/>
              <a:ext cx="345" cy="344"/>
            </a:xfrm>
            <a:prstGeom prst="ellipse">
              <a:avLst/>
            </a:prstGeom>
            <a:gradFill rotWithShape="1">
              <a:gsLst>
                <a:gs pos="0">
                  <a:srgbClr val="DDDDDD"/>
                </a:gs>
                <a:gs pos="100000">
                  <a:srgbClr val="F8F8F8"/>
                </a:gs>
              </a:gsLst>
              <a:lin ang="5400000" scaled="1"/>
            </a:gradFill>
            <a:ln w="12700" algn="ctr">
              <a:solidFill>
                <a:schemeClr val="bg1"/>
              </a:solidFill>
              <a:round/>
              <a:headEnd/>
              <a:tailEnd/>
            </a:ln>
          </p:spPr>
          <p:txBody>
            <a:bodyPr wrap="none" anchor="ctr"/>
            <a:lstStyle/>
            <a:p>
              <a:pPr algn="ctr"/>
              <a:endParaRPr lang="zh-CN" altLang="zh-CN" sz="3800" noProof="1">
                <a:solidFill>
                  <a:srgbClr val="000000"/>
                </a:solidFill>
              </a:endParaRPr>
            </a:p>
          </p:txBody>
        </p:sp>
      </p:grpSp>
      <p:sp>
        <p:nvSpPr>
          <p:cNvPr id="34" name="Freeform 2"/>
          <p:cNvSpPr>
            <a:spLocks/>
          </p:cNvSpPr>
          <p:nvPr/>
        </p:nvSpPr>
        <p:spPr bwMode="auto">
          <a:xfrm>
            <a:off x="311151" y="1331913"/>
            <a:ext cx="2046271" cy="4905375"/>
          </a:xfrm>
          <a:custGeom>
            <a:avLst/>
            <a:gdLst>
              <a:gd name="T0" fmla="*/ 0 w 1414"/>
              <a:gd name="T1" fmla="*/ 2147483647 h 2410"/>
              <a:gd name="T2" fmla="*/ 2147483647 w 1414"/>
              <a:gd name="T3" fmla="*/ 0 h 2410"/>
              <a:gd name="T4" fmla="*/ 2147483647 w 1414"/>
              <a:gd name="T5" fmla="*/ 2147483647 h 2410"/>
              <a:gd name="T6" fmla="*/ 2147483647 w 1414"/>
              <a:gd name="T7" fmla="*/ 2147483647 h 2410"/>
              <a:gd name="T8" fmla="*/ 0 w 1414"/>
              <a:gd name="T9" fmla="*/ 2147483647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grpSp>
        <p:nvGrpSpPr>
          <p:cNvPr id="6" name="Group 7"/>
          <p:cNvGrpSpPr>
            <a:grpSpLocks/>
          </p:cNvGrpSpPr>
          <p:nvPr/>
        </p:nvGrpSpPr>
        <p:grpSpPr bwMode="auto">
          <a:xfrm>
            <a:off x="-34925" y="5565775"/>
            <a:ext cx="9144000" cy="1176338"/>
            <a:chOff x="0" y="0"/>
            <a:chExt cx="5761" cy="1364"/>
          </a:xfrm>
        </p:grpSpPr>
        <p:sp>
          <p:nvSpPr>
            <p:cNvPr id="54283" name="Line 115"/>
            <p:cNvSpPr>
              <a:spLocks noChangeShapeType="1"/>
            </p:cNvSpPr>
            <p:nvPr/>
          </p:nvSpPr>
          <p:spPr bwMode="auto">
            <a:xfrm>
              <a:off x="2880" y="0"/>
              <a:ext cx="2881" cy="103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4" name="Line 116"/>
            <p:cNvSpPr>
              <a:spLocks noChangeShapeType="1"/>
            </p:cNvSpPr>
            <p:nvPr/>
          </p:nvSpPr>
          <p:spPr bwMode="auto">
            <a:xfrm>
              <a:off x="2880" y="0"/>
              <a:ext cx="2881" cy="1222"/>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5" name="Line 117"/>
            <p:cNvSpPr>
              <a:spLocks noChangeShapeType="1"/>
            </p:cNvSpPr>
            <p:nvPr/>
          </p:nvSpPr>
          <p:spPr bwMode="auto">
            <a:xfrm>
              <a:off x="2880" y="0"/>
              <a:ext cx="273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6" name="Line 118"/>
            <p:cNvSpPr>
              <a:spLocks noChangeShapeType="1"/>
            </p:cNvSpPr>
            <p:nvPr/>
          </p:nvSpPr>
          <p:spPr bwMode="auto">
            <a:xfrm>
              <a:off x="2880" y="0"/>
              <a:ext cx="2289"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7" name="Line 119"/>
            <p:cNvSpPr>
              <a:spLocks noChangeShapeType="1"/>
            </p:cNvSpPr>
            <p:nvPr/>
          </p:nvSpPr>
          <p:spPr bwMode="auto">
            <a:xfrm>
              <a:off x="2880" y="0"/>
              <a:ext cx="187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8" name="Line 120"/>
            <p:cNvSpPr>
              <a:spLocks noChangeShapeType="1"/>
            </p:cNvSpPr>
            <p:nvPr/>
          </p:nvSpPr>
          <p:spPr bwMode="auto">
            <a:xfrm>
              <a:off x="2880" y="0"/>
              <a:ext cx="1453"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9" name="Line 121"/>
            <p:cNvSpPr>
              <a:spLocks noChangeShapeType="1"/>
            </p:cNvSpPr>
            <p:nvPr/>
          </p:nvSpPr>
          <p:spPr bwMode="auto">
            <a:xfrm>
              <a:off x="2880" y="0"/>
              <a:ext cx="1083"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0" name="Line 122"/>
            <p:cNvSpPr>
              <a:spLocks noChangeShapeType="1"/>
            </p:cNvSpPr>
            <p:nvPr/>
          </p:nvSpPr>
          <p:spPr bwMode="auto">
            <a:xfrm>
              <a:off x="2880" y="0"/>
              <a:ext cx="715"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1" name="Line 123"/>
            <p:cNvSpPr>
              <a:spLocks noChangeShapeType="1"/>
            </p:cNvSpPr>
            <p:nvPr/>
          </p:nvSpPr>
          <p:spPr bwMode="auto">
            <a:xfrm>
              <a:off x="2880" y="0"/>
              <a:ext cx="346"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2" name="Line 124"/>
            <p:cNvSpPr>
              <a:spLocks noChangeShapeType="1"/>
            </p:cNvSpPr>
            <p:nvPr/>
          </p:nvSpPr>
          <p:spPr bwMode="auto">
            <a:xfrm>
              <a:off x="2880" y="0"/>
              <a:ext cx="1"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3" name="Line 125"/>
            <p:cNvSpPr>
              <a:spLocks noChangeShapeType="1"/>
            </p:cNvSpPr>
            <p:nvPr/>
          </p:nvSpPr>
          <p:spPr bwMode="auto">
            <a:xfrm>
              <a:off x="2880" y="0"/>
              <a:ext cx="2881" cy="89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4" name="Line 126"/>
            <p:cNvSpPr>
              <a:spLocks noChangeShapeType="1"/>
            </p:cNvSpPr>
            <p:nvPr/>
          </p:nvSpPr>
          <p:spPr bwMode="auto">
            <a:xfrm>
              <a:off x="2880" y="0"/>
              <a:ext cx="2881" cy="77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5" name="Line 127"/>
            <p:cNvSpPr>
              <a:spLocks noChangeShapeType="1"/>
            </p:cNvSpPr>
            <p:nvPr/>
          </p:nvSpPr>
          <p:spPr bwMode="auto">
            <a:xfrm>
              <a:off x="2880" y="0"/>
              <a:ext cx="2881" cy="6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6" name="Line 128"/>
            <p:cNvSpPr>
              <a:spLocks noChangeShapeType="1"/>
            </p:cNvSpPr>
            <p:nvPr/>
          </p:nvSpPr>
          <p:spPr bwMode="auto">
            <a:xfrm>
              <a:off x="2880" y="0"/>
              <a:ext cx="2881" cy="557"/>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7" name="Line 129"/>
            <p:cNvSpPr>
              <a:spLocks noChangeShapeType="1"/>
            </p:cNvSpPr>
            <p:nvPr/>
          </p:nvSpPr>
          <p:spPr bwMode="auto">
            <a:xfrm>
              <a:off x="2906" y="0"/>
              <a:ext cx="2855" cy="4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8" name="Line 130"/>
            <p:cNvSpPr>
              <a:spLocks noChangeShapeType="1"/>
            </p:cNvSpPr>
            <p:nvPr/>
          </p:nvSpPr>
          <p:spPr bwMode="auto">
            <a:xfrm>
              <a:off x="2880" y="0"/>
              <a:ext cx="2881" cy="37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9" name="Line 131"/>
            <p:cNvSpPr>
              <a:spLocks noChangeShapeType="1"/>
            </p:cNvSpPr>
            <p:nvPr/>
          </p:nvSpPr>
          <p:spPr bwMode="auto">
            <a:xfrm>
              <a:off x="2880" y="0"/>
              <a:ext cx="2881" cy="29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0" name="Line 132"/>
            <p:cNvSpPr>
              <a:spLocks noChangeShapeType="1"/>
            </p:cNvSpPr>
            <p:nvPr/>
          </p:nvSpPr>
          <p:spPr bwMode="auto">
            <a:xfrm>
              <a:off x="2880" y="0"/>
              <a:ext cx="2881" cy="21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1" name="Line 133"/>
            <p:cNvSpPr>
              <a:spLocks noChangeShapeType="1"/>
            </p:cNvSpPr>
            <p:nvPr/>
          </p:nvSpPr>
          <p:spPr bwMode="auto">
            <a:xfrm>
              <a:off x="2880" y="0"/>
              <a:ext cx="2881" cy="155"/>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2" name="Line 134"/>
            <p:cNvSpPr>
              <a:spLocks noChangeShapeType="1"/>
            </p:cNvSpPr>
            <p:nvPr/>
          </p:nvSpPr>
          <p:spPr bwMode="auto">
            <a:xfrm>
              <a:off x="2880" y="0"/>
              <a:ext cx="2881" cy="9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3" name="Line 135"/>
            <p:cNvSpPr>
              <a:spLocks noChangeShapeType="1"/>
            </p:cNvSpPr>
            <p:nvPr/>
          </p:nvSpPr>
          <p:spPr bwMode="auto">
            <a:xfrm>
              <a:off x="2880" y="0"/>
              <a:ext cx="2881" cy="4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4" name="Line 136"/>
            <p:cNvSpPr>
              <a:spLocks noChangeShapeType="1"/>
            </p:cNvSpPr>
            <p:nvPr/>
          </p:nvSpPr>
          <p:spPr bwMode="auto">
            <a:xfrm flipH="1">
              <a:off x="0" y="0"/>
              <a:ext cx="2880"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5" name="Line 137"/>
            <p:cNvSpPr>
              <a:spLocks noChangeShapeType="1"/>
            </p:cNvSpPr>
            <p:nvPr/>
          </p:nvSpPr>
          <p:spPr bwMode="auto">
            <a:xfrm flipH="1">
              <a:off x="0" y="0"/>
              <a:ext cx="2880" cy="103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6" name="Line 138"/>
            <p:cNvSpPr>
              <a:spLocks noChangeShapeType="1"/>
            </p:cNvSpPr>
            <p:nvPr/>
          </p:nvSpPr>
          <p:spPr bwMode="auto">
            <a:xfrm flipH="1">
              <a:off x="0" y="0"/>
              <a:ext cx="2880" cy="1222"/>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7" name="Line 139"/>
            <p:cNvSpPr>
              <a:spLocks noChangeShapeType="1"/>
            </p:cNvSpPr>
            <p:nvPr/>
          </p:nvSpPr>
          <p:spPr bwMode="auto">
            <a:xfrm flipH="1">
              <a:off x="151" y="0"/>
              <a:ext cx="2729"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8" name="Line 140"/>
            <p:cNvSpPr>
              <a:spLocks noChangeShapeType="1"/>
            </p:cNvSpPr>
            <p:nvPr/>
          </p:nvSpPr>
          <p:spPr bwMode="auto">
            <a:xfrm flipH="1">
              <a:off x="594" y="0"/>
              <a:ext cx="2286"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9" name="Line 141"/>
            <p:cNvSpPr>
              <a:spLocks noChangeShapeType="1"/>
            </p:cNvSpPr>
            <p:nvPr/>
          </p:nvSpPr>
          <p:spPr bwMode="auto">
            <a:xfrm flipH="1">
              <a:off x="1010" y="0"/>
              <a:ext cx="1870"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0" name="Line 142"/>
            <p:cNvSpPr>
              <a:spLocks noChangeShapeType="1"/>
            </p:cNvSpPr>
            <p:nvPr/>
          </p:nvSpPr>
          <p:spPr bwMode="auto">
            <a:xfrm flipH="1">
              <a:off x="1429" y="0"/>
              <a:ext cx="1451"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1" name="Line 143"/>
            <p:cNvSpPr>
              <a:spLocks noChangeShapeType="1"/>
            </p:cNvSpPr>
            <p:nvPr/>
          </p:nvSpPr>
          <p:spPr bwMode="auto">
            <a:xfrm flipH="1">
              <a:off x="1802" y="0"/>
              <a:ext cx="1078"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2" name="Line 144"/>
            <p:cNvSpPr>
              <a:spLocks noChangeShapeType="1"/>
            </p:cNvSpPr>
            <p:nvPr/>
          </p:nvSpPr>
          <p:spPr bwMode="auto">
            <a:xfrm flipH="1">
              <a:off x="2168" y="0"/>
              <a:ext cx="71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3" name="Line 145"/>
            <p:cNvSpPr>
              <a:spLocks noChangeShapeType="1"/>
            </p:cNvSpPr>
            <p:nvPr/>
          </p:nvSpPr>
          <p:spPr bwMode="auto">
            <a:xfrm flipH="1">
              <a:off x="2538" y="0"/>
              <a:ext cx="34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4" name="Line 146"/>
            <p:cNvSpPr>
              <a:spLocks noChangeShapeType="1"/>
            </p:cNvSpPr>
            <p:nvPr/>
          </p:nvSpPr>
          <p:spPr bwMode="auto">
            <a:xfrm flipH="1">
              <a:off x="0" y="0"/>
              <a:ext cx="2880" cy="89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5" name="Line 147"/>
            <p:cNvSpPr>
              <a:spLocks noChangeShapeType="1"/>
            </p:cNvSpPr>
            <p:nvPr/>
          </p:nvSpPr>
          <p:spPr bwMode="auto">
            <a:xfrm flipH="1">
              <a:off x="0" y="0"/>
              <a:ext cx="2880" cy="77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6" name="Line 148"/>
            <p:cNvSpPr>
              <a:spLocks noChangeShapeType="1"/>
            </p:cNvSpPr>
            <p:nvPr/>
          </p:nvSpPr>
          <p:spPr bwMode="auto">
            <a:xfrm flipH="1">
              <a:off x="0" y="0"/>
              <a:ext cx="2880" cy="6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7" name="Line 149"/>
            <p:cNvSpPr>
              <a:spLocks noChangeShapeType="1"/>
            </p:cNvSpPr>
            <p:nvPr/>
          </p:nvSpPr>
          <p:spPr bwMode="auto">
            <a:xfrm flipH="1">
              <a:off x="0" y="0"/>
              <a:ext cx="2880" cy="557"/>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8" name="Line 150"/>
            <p:cNvSpPr>
              <a:spLocks noChangeShapeType="1"/>
            </p:cNvSpPr>
            <p:nvPr/>
          </p:nvSpPr>
          <p:spPr bwMode="auto">
            <a:xfrm flipH="1">
              <a:off x="0" y="0"/>
              <a:ext cx="2856" cy="4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9" name="Line 151"/>
            <p:cNvSpPr>
              <a:spLocks noChangeShapeType="1"/>
            </p:cNvSpPr>
            <p:nvPr/>
          </p:nvSpPr>
          <p:spPr bwMode="auto">
            <a:xfrm flipH="1">
              <a:off x="0" y="0"/>
              <a:ext cx="2880" cy="37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0" name="Line 152"/>
            <p:cNvSpPr>
              <a:spLocks noChangeShapeType="1"/>
            </p:cNvSpPr>
            <p:nvPr/>
          </p:nvSpPr>
          <p:spPr bwMode="auto">
            <a:xfrm flipH="1">
              <a:off x="0" y="0"/>
              <a:ext cx="2880" cy="29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1" name="Line 153"/>
            <p:cNvSpPr>
              <a:spLocks noChangeShapeType="1"/>
            </p:cNvSpPr>
            <p:nvPr/>
          </p:nvSpPr>
          <p:spPr bwMode="auto">
            <a:xfrm flipH="1">
              <a:off x="0" y="0"/>
              <a:ext cx="2880" cy="21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2" name="Line 154"/>
            <p:cNvSpPr>
              <a:spLocks noChangeShapeType="1"/>
            </p:cNvSpPr>
            <p:nvPr/>
          </p:nvSpPr>
          <p:spPr bwMode="auto">
            <a:xfrm flipH="1">
              <a:off x="0" y="0"/>
              <a:ext cx="2880" cy="155"/>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3" name="Line 155"/>
            <p:cNvSpPr>
              <a:spLocks noChangeShapeType="1"/>
            </p:cNvSpPr>
            <p:nvPr/>
          </p:nvSpPr>
          <p:spPr bwMode="auto">
            <a:xfrm flipH="1">
              <a:off x="0" y="0"/>
              <a:ext cx="2880" cy="9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4" name="Line 156"/>
            <p:cNvSpPr>
              <a:spLocks noChangeShapeType="1"/>
            </p:cNvSpPr>
            <p:nvPr/>
          </p:nvSpPr>
          <p:spPr bwMode="auto">
            <a:xfrm flipH="1">
              <a:off x="0" y="0"/>
              <a:ext cx="2880" cy="4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5" name="Line 157"/>
            <p:cNvSpPr>
              <a:spLocks noChangeShapeType="1"/>
            </p:cNvSpPr>
            <p:nvPr/>
          </p:nvSpPr>
          <p:spPr bwMode="auto">
            <a:xfrm>
              <a:off x="0" y="1177"/>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6" name="Line 158"/>
            <p:cNvSpPr>
              <a:spLocks noChangeShapeType="1"/>
            </p:cNvSpPr>
            <p:nvPr/>
          </p:nvSpPr>
          <p:spPr bwMode="auto">
            <a:xfrm>
              <a:off x="0" y="990"/>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7" name="Line 159"/>
            <p:cNvSpPr>
              <a:spLocks noChangeShapeType="1"/>
            </p:cNvSpPr>
            <p:nvPr/>
          </p:nvSpPr>
          <p:spPr bwMode="auto">
            <a:xfrm>
              <a:off x="0" y="821"/>
              <a:ext cx="5758"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8" name="Line 160"/>
            <p:cNvSpPr>
              <a:spLocks noChangeShapeType="1"/>
            </p:cNvSpPr>
            <p:nvPr/>
          </p:nvSpPr>
          <p:spPr bwMode="auto">
            <a:xfrm>
              <a:off x="0" y="671"/>
              <a:ext cx="5758"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9" name="Line 161"/>
            <p:cNvSpPr>
              <a:spLocks noChangeShapeType="1"/>
            </p:cNvSpPr>
            <p:nvPr/>
          </p:nvSpPr>
          <p:spPr bwMode="auto">
            <a:xfrm>
              <a:off x="0" y="541"/>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0" name="Line 162"/>
            <p:cNvSpPr>
              <a:spLocks noChangeShapeType="1"/>
            </p:cNvSpPr>
            <p:nvPr/>
          </p:nvSpPr>
          <p:spPr bwMode="auto">
            <a:xfrm>
              <a:off x="0" y="418"/>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1" name="Line 163"/>
            <p:cNvSpPr>
              <a:spLocks noChangeShapeType="1"/>
            </p:cNvSpPr>
            <p:nvPr/>
          </p:nvSpPr>
          <p:spPr bwMode="auto">
            <a:xfrm>
              <a:off x="0" y="305"/>
              <a:ext cx="5761" cy="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2" name="Line 164"/>
            <p:cNvSpPr>
              <a:spLocks noChangeShapeType="1"/>
            </p:cNvSpPr>
            <p:nvPr/>
          </p:nvSpPr>
          <p:spPr bwMode="auto">
            <a:xfrm>
              <a:off x="0" y="216"/>
              <a:ext cx="5734"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3" name="Line 165"/>
            <p:cNvSpPr>
              <a:spLocks noChangeShapeType="1"/>
            </p:cNvSpPr>
            <p:nvPr/>
          </p:nvSpPr>
          <p:spPr bwMode="auto">
            <a:xfrm flipV="1">
              <a:off x="0" y="139"/>
              <a:ext cx="5761" cy="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4" name="Line 166"/>
            <p:cNvSpPr>
              <a:spLocks noChangeShapeType="1"/>
            </p:cNvSpPr>
            <p:nvPr/>
          </p:nvSpPr>
          <p:spPr bwMode="auto">
            <a:xfrm>
              <a:off x="0" y="88"/>
              <a:ext cx="5761" cy="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5" name="Line 167"/>
            <p:cNvSpPr>
              <a:spLocks noChangeShapeType="1"/>
            </p:cNvSpPr>
            <p:nvPr/>
          </p:nvSpPr>
          <p:spPr bwMode="auto">
            <a:xfrm flipV="1">
              <a:off x="0" y="61"/>
              <a:ext cx="5761" cy="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6" name="Line 168"/>
            <p:cNvSpPr>
              <a:spLocks noChangeShapeType="1"/>
            </p:cNvSpPr>
            <p:nvPr/>
          </p:nvSpPr>
          <p:spPr bwMode="auto">
            <a:xfrm>
              <a:off x="26" y="30"/>
              <a:ext cx="5735"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7" name="Line 169"/>
            <p:cNvSpPr>
              <a:spLocks noChangeShapeType="1"/>
            </p:cNvSpPr>
            <p:nvPr/>
          </p:nvSpPr>
          <p:spPr bwMode="auto">
            <a:xfrm>
              <a:off x="0" y="14"/>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grpSp>
      <p:graphicFrame>
        <p:nvGraphicFramePr>
          <p:cNvPr id="187393" name="Object 1"/>
          <p:cNvGraphicFramePr>
            <a:graphicFrameLocks noChangeAspect="1"/>
          </p:cNvGraphicFramePr>
          <p:nvPr/>
        </p:nvGraphicFramePr>
        <p:xfrm>
          <a:off x="2643174" y="2857496"/>
          <a:ext cx="2500330" cy="1884969"/>
        </p:xfrm>
        <a:graphic>
          <a:graphicData uri="http://schemas.openxmlformats.org/presentationml/2006/ole">
            <p:oleObj spid="_x0000_s124930" name="Visio" r:id="rId5" imgW="3432200" imgH="2574501" progId="">
              <p:embed/>
            </p:oleObj>
          </a:graphicData>
        </a:graphic>
      </p:graphicFrame>
      <p:graphicFrame>
        <p:nvGraphicFramePr>
          <p:cNvPr id="11" name="Object 9"/>
          <p:cNvGraphicFramePr>
            <a:graphicFrameLocks noChangeAspect="1"/>
          </p:cNvGraphicFramePr>
          <p:nvPr/>
        </p:nvGraphicFramePr>
        <p:xfrm>
          <a:off x="6143636" y="2000240"/>
          <a:ext cx="2545852" cy="4125896"/>
        </p:xfrm>
        <a:graphic>
          <a:graphicData uri="http://schemas.openxmlformats.org/presentationml/2006/ole">
            <p:oleObj spid="_x0000_s124931" name="Visio" r:id="rId6" imgW="2821838" imgH="5674812" progId="">
              <p:embed/>
            </p:oleObj>
          </a:graphicData>
        </a:graphic>
      </p:graphicFrame>
      <p:sp>
        <p:nvSpPr>
          <p:cNvPr id="80" name="矩形 79"/>
          <p:cNvSpPr/>
          <p:nvPr/>
        </p:nvSpPr>
        <p:spPr>
          <a:xfrm>
            <a:off x="5000628" y="3071810"/>
            <a:ext cx="3643338" cy="646331"/>
          </a:xfrm>
          <a:prstGeom prst="rect">
            <a:avLst/>
          </a:prstGeom>
        </p:spPr>
        <p:txBody>
          <a:bodyPr wrap="square">
            <a:spAutoFit/>
          </a:bodyPr>
          <a:lstStyle/>
          <a:p>
            <a:pPr marL="719138" indent="-342900">
              <a:lnSpc>
                <a:spcPct val="150000"/>
              </a:lnSpc>
              <a:defRPr/>
            </a:pPr>
            <a:r>
              <a:rPr lang="zh-CN" altLang="en-US" sz="2400" dirty="0" smtClean="0">
                <a:solidFill>
                  <a:srgbClr val="FF0000"/>
                </a:solidFill>
                <a:latin typeface="微软雅黑" pitchFamily="34" charset="-122"/>
                <a:ea typeface="微软雅黑" pitchFamily="34" charset="-122"/>
              </a:rPr>
              <a:t>高可靠耐高压跨接器</a:t>
            </a:r>
          </a:p>
        </p:txBody>
      </p:sp>
      <p:sp>
        <p:nvSpPr>
          <p:cNvPr id="77" name="矩形 76"/>
          <p:cNvSpPr/>
          <p:nvPr/>
        </p:nvSpPr>
        <p:spPr>
          <a:xfrm>
            <a:off x="5000628" y="214290"/>
            <a:ext cx="3416320" cy="523220"/>
          </a:xfrm>
          <a:prstGeom prst="rect">
            <a:avLst/>
          </a:prstGeom>
        </p:spPr>
        <p:txBody>
          <a:bodyPr wrap="none">
            <a:spAutoFit/>
          </a:bodyPr>
          <a:lstStyle/>
          <a:p>
            <a:r>
              <a:rPr lang="zh-CN" altLang="en-US" b="1" dirty="0" smtClean="0">
                <a:latin typeface="微软雅黑" pitchFamily="34" charset="-122"/>
                <a:ea typeface="微软雅黑" pitchFamily="34" charset="-122"/>
              </a:rPr>
              <a:t>技术难点及解决方案</a:t>
            </a:r>
            <a:endParaRPr lang="zh-CN" altLang="en-US" b="1" dirty="0">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childTnLst>
                          </p:cTn>
                        </p:par>
                        <p:par>
                          <p:cTn id="11" fill="hold" nodeType="afterGroup">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wipe(left)">
                                      <p:cBhvr>
                                        <p:cTn id="14" dur="500"/>
                                        <p:tgtEl>
                                          <p:spTgt spid="50"/>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87393"/>
                                        </p:tgtEl>
                                        <p:attrNameLst>
                                          <p:attrName>style.visibility</p:attrName>
                                        </p:attrNameLst>
                                      </p:cBhvr>
                                      <p:to>
                                        <p:strVal val="visible"/>
                                      </p:to>
                                    </p:set>
                                    <p:animEffect transition="in" filter="checkerboard(across)">
                                      <p:cBhvr>
                                        <p:cTn id="19" dur="500"/>
                                        <p:tgtEl>
                                          <p:spTgt spid="187393"/>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checkerboard(across)">
                                      <p:cBhvr>
                                        <p:cTn id="22" dur="500"/>
                                        <p:tgtEl>
                                          <p:spTgt spid="80"/>
                                        </p:tgtEl>
                                      </p:cBhvr>
                                    </p:animEffect>
                                  </p:childTnLst>
                                </p:cTn>
                              </p:par>
                              <p:par>
                                <p:cTn id="23" presetID="5" presetClass="entr" presetSubtype="1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heckerboard(across)">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50" grpId="0" animBg="1"/>
      <p:bldP spid="34" grpId="0" animBg="1"/>
      <p:bldP spid="8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图片 28"/>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939800"/>
            <a:ext cx="9144000" cy="1227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 name="Rectangle 11"/>
          <p:cNvSpPr>
            <a:spLocks noChangeArrowheads="1"/>
          </p:cNvSpPr>
          <p:nvPr/>
        </p:nvSpPr>
        <p:spPr bwMode="gray">
          <a:xfrm>
            <a:off x="2428861" y="1341438"/>
            <a:ext cx="6270640" cy="515926"/>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zh-CN" altLang="en-US" b="1" dirty="0" smtClean="0">
                <a:solidFill>
                  <a:schemeClr val="tx1"/>
                </a:solidFill>
                <a:latin typeface="黑体" pitchFamily="2" charset="-122"/>
                <a:ea typeface="黑体" pitchFamily="2" charset="-122"/>
              </a:rPr>
              <a:t>灭磁开关的选择：</a:t>
            </a:r>
            <a:endParaRPr lang="zh-CN" altLang="en-US" b="1" noProof="1">
              <a:solidFill>
                <a:srgbClr val="0070C0"/>
              </a:solidFill>
              <a:latin typeface="微软雅黑" pitchFamily="34" charset="-122"/>
              <a:ea typeface="微软雅黑" pitchFamily="34" charset="-122"/>
              <a:cs typeface="Arial" charset="0"/>
            </a:endParaRPr>
          </a:p>
        </p:txBody>
      </p:sp>
      <p:sp>
        <p:nvSpPr>
          <p:cNvPr id="50" name="Rectangle 5"/>
          <p:cNvSpPr>
            <a:spLocks noChangeArrowheads="1"/>
          </p:cNvSpPr>
          <p:nvPr/>
        </p:nvSpPr>
        <p:spPr bwMode="gray">
          <a:xfrm>
            <a:off x="2428861" y="1928802"/>
            <a:ext cx="6270640" cy="4308486"/>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719138" indent="-342900">
              <a:lnSpc>
                <a:spcPct val="150000"/>
              </a:lnSpc>
              <a:defRPr/>
            </a:pPr>
            <a:endParaRPr kumimoji="1" lang="en-US" altLang="zh-CN" sz="2400" b="1" dirty="0">
              <a:solidFill>
                <a:srgbClr val="FF0000"/>
              </a:solidFill>
              <a:latin typeface="微软雅黑" pitchFamily="34" charset="-122"/>
              <a:ea typeface="微软雅黑" pitchFamily="34" charset="-122"/>
            </a:endParaRPr>
          </a:p>
        </p:txBody>
      </p:sp>
      <p:grpSp>
        <p:nvGrpSpPr>
          <p:cNvPr id="2" name="Group 8"/>
          <p:cNvGrpSpPr>
            <a:grpSpLocks/>
          </p:cNvGrpSpPr>
          <p:nvPr/>
        </p:nvGrpSpPr>
        <p:grpSpPr bwMode="auto">
          <a:xfrm>
            <a:off x="0" y="1341438"/>
            <a:ext cx="1482725" cy="1482725"/>
            <a:chOff x="1166" y="1342"/>
            <a:chExt cx="934" cy="934"/>
          </a:xfrm>
        </p:grpSpPr>
        <p:grpSp>
          <p:nvGrpSpPr>
            <p:cNvPr id="3" name="Group 9"/>
            <p:cNvGrpSpPr>
              <a:grpSpLocks/>
            </p:cNvGrpSpPr>
            <p:nvPr/>
          </p:nvGrpSpPr>
          <p:grpSpPr bwMode="auto">
            <a:xfrm>
              <a:off x="1162" y="1338"/>
              <a:ext cx="934" cy="934"/>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54345" name="Freeform 11"/>
                <p:cNvSpPr>
                  <a:spLocks/>
                </p:cNvSpPr>
                <p:nvPr/>
              </p:nvSpPr>
              <p:spPr bwMode="gray">
                <a:xfrm>
                  <a:off x="2866" y="1599"/>
                  <a:ext cx="1160" cy="1752"/>
                </a:xfrm>
                <a:custGeom>
                  <a:avLst/>
                  <a:gdLst>
                    <a:gd name="T0" fmla="*/ 13127462 w 794"/>
                    <a:gd name="T1" fmla="*/ 170100 h 1200"/>
                    <a:gd name="T2" fmla="*/ 11479599 w 794"/>
                    <a:gd name="T3" fmla="*/ 1111797 h 1200"/>
                    <a:gd name="T4" fmla="*/ 11418145 w 794"/>
                    <a:gd name="T5" fmla="*/ 1064724 h 1200"/>
                    <a:gd name="T6" fmla="*/ 11300538 w 794"/>
                    <a:gd name="T7" fmla="*/ 746324 h 1200"/>
                    <a:gd name="T8" fmla="*/ 11246430 w 794"/>
                    <a:gd name="T9" fmla="*/ 362585 h 1200"/>
                    <a:gd name="T10" fmla="*/ 10458612 w 794"/>
                    <a:gd name="T11" fmla="*/ 155620 h 1200"/>
                    <a:gd name="T12" fmla="*/ 10255983 w 794"/>
                    <a:gd name="T13" fmla="*/ 922343 h 1200"/>
                    <a:gd name="T14" fmla="*/ 10548584 w 794"/>
                    <a:gd name="T15" fmla="*/ 1167639 h 1200"/>
                    <a:gd name="T16" fmla="*/ 10548584 w 794"/>
                    <a:gd name="T17" fmla="*/ 1167639 h 1200"/>
                    <a:gd name="T18" fmla="*/ 10766436 w 794"/>
                    <a:gd name="T19" fmla="*/ 1427499 h 1200"/>
                    <a:gd name="T20" fmla="*/ 10766436 w 794"/>
                    <a:gd name="T21" fmla="*/ 1507240 h 1200"/>
                    <a:gd name="T22" fmla="*/ 9096814 w 794"/>
                    <a:gd name="T23" fmla="*/ 2451200 h 1200"/>
                    <a:gd name="T24" fmla="*/ 10510500 w 794"/>
                    <a:gd name="T25" fmla="*/ 7616306 h 1200"/>
                    <a:gd name="T26" fmla="*/ 9096814 w 794"/>
                    <a:gd name="T27" fmla="*/ 12762678 h 1200"/>
                    <a:gd name="T28" fmla="*/ 0 w 794"/>
                    <a:gd name="T29" fmla="*/ 17948035 h 1200"/>
                    <a:gd name="T30" fmla="*/ 0 w 794"/>
                    <a:gd name="T31" fmla="*/ 19643936 h 1200"/>
                    <a:gd name="T32" fmla="*/ 0 w 794"/>
                    <a:gd name="T33" fmla="*/ 19851653 h 1200"/>
                    <a:gd name="T34" fmla="*/ 81146 w 794"/>
                    <a:gd name="T35" fmla="*/ 19889251 h 1200"/>
                    <a:gd name="T36" fmla="*/ 424730 w 794"/>
                    <a:gd name="T37" fmla="*/ 19805797 h 1200"/>
                    <a:gd name="T38" fmla="*/ 424730 w 794"/>
                    <a:gd name="T39" fmla="*/ 19805797 h 1200"/>
                    <a:gd name="T40" fmla="*/ 796017 w 794"/>
                    <a:gd name="T41" fmla="*/ 19681942 h 1200"/>
                    <a:gd name="T42" fmla="*/ 1356786 w 794"/>
                    <a:gd name="T43" fmla="*/ 20230015 h 1200"/>
                    <a:gd name="T44" fmla="*/ 796017 w 794"/>
                    <a:gd name="T45" fmla="*/ 20831604 h 1200"/>
                    <a:gd name="T46" fmla="*/ 424730 w 794"/>
                    <a:gd name="T47" fmla="*/ 20676050 h 1200"/>
                    <a:gd name="T48" fmla="*/ 81146 w 794"/>
                    <a:gd name="T49" fmla="*/ 20621400 h 1200"/>
                    <a:gd name="T50" fmla="*/ 0 w 794"/>
                    <a:gd name="T51" fmla="*/ 20641384 h 1200"/>
                    <a:gd name="T52" fmla="*/ 0 w 794"/>
                    <a:gd name="T53" fmla="*/ 20790070 h 1200"/>
                    <a:gd name="T54" fmla="*/ 0 w 794"/>
                    <a:gd name="T55" fmla="*/ 22510522 h 1200"/>
                    <a:gd name="T56" fmla="*/ 13127462 w 794"/>
                    <a:gd name="T57" fmla="*/ 15055905 h 1200"/>
                    <a:gd name="T58" fmla="*/ 15148865 w 794"/>
                    <a:gd name="T59" fmla="*/ 7616306 h 1200"/>
                    <a:gd name="T60" fmla="*/ 13127462 w 794"/>
                    <a:gd name="T61" fmla="*/ 170100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zh-CN" altLang="en-US"/>
                </a:p>
              </p:txBody>
            </p:sp>
            <p:sp>
              <p:nvSpPr>
                <p:cNvPr id="54346" name="Freeform 12"/>
                <p:cNvSpPr>
                  <a:spLocks/>
                </p:cNvSpPr>
                <p:nvPr/>
              </p:nvSpPr>
              <p:spPr bwMode="gray">
                <a:xfrm>
                  <a:off x="1710" y="1612"/>
                  <a:ext cx="1262" cy="1739"/>
                </a:xfrm>
                <a:custGeom>
                  <a:avLst/>
                  <a:gdLst>
                    <a:gd name="T0" fmla="*/ 15847765 w 864"/>
                    <a:gd name="T1" fmla="*/ 19556719 h 1191"/>
                    <a:gd name="T2" fmla="*/ 15463813 w 864"/>
                    <a:gd name="T3" fmla="*/ 19685279 h 1191"/>
                    <a:gd name="T4" fmla="*/ 15463813 w 864"/>
                    <a:gd name="T5" fmla="*/ 19685279 h 1191"/>
                    <a:gd name="T6" fmla="*/ 15121601 w 864"/>
                    <a:gd name="T7" fmla="*/ 19758635 h 1191"/>
                    <a:gd name="T8" fmla="*/ 15042083 w 864"/>
                    <a:gd name="T9" fmla="*/ 19721455 h 1191"/>
                    <a:gd name="T10" fmla="*/ 15042083 w 864"/>
                    <a:gd name="T11" fmla="*/ 19523872 h 1191"/>
                    <a:gd name="T12" fmla="*/ 15042083 w 864"/>
                    <a:gd name="T13" fmla="*/ 17820815 h 1191"/>
                    <a:gd name="T14" fmla="*/ 6010608 w 864"/>
                    <a:gd name="T15" fmla="*/ 12626350 h 1191"/>
                    <a:gd name="T16" fmla="*/ 4614597 w 864"/>
                    <a:gd name="T17" fmla="*/ 7467450 h 1191"/>
                    <a:gd name="T18" fmla="*/ 6010608 w 864"/>
                    <a:gd name="T19" fmla="*/ 2294561 h 1191"/>
                    <a:gd name="T20" fmla="*/ 4378711 w 864"/>
                    <a:gd name="T21" fmla="*/ 1377749 h 1191"/>
                    <a:gd name="T22" fmla="*/ 4324118 w 864"/>
                    <a:gd name="T23" fmla="*/ 1420379 h 1191"/>
                    <a:gd name="T24" fmla="*/ 4193615 w 864"/>
                    <a:gd name="T25" fmla="*/ 1728464 h 1191"/>
                    <a:gd name="T26" fmla="*/ 4193615 w 864"/>
                    <a:gd name="T27" fmla="*/ 1728464 h 1191"/>
                    <a:gd name="T28" fmla="*/ 4127105 w 864"/>
                    <a:gd name="T29" fmla="*/ 2127898 h 1191"/>
                    <a:gd name="T30" fmla="*/ 3359427 w 864"/>
                    <a:gd name="T31" fmla="*/ 2319503 h 1191"/>
                    <a:gd name="T32" fmla="*/ 3141732 w 864"/>
                    <a:gd name="T33" fmla="*/ 1546390 h 1191"/>
                    <a:gd name="T34" fmla="*/ 3458000 w 864"/>
                    <a:gd name="T35" fmla="*/ 1298563 h 1191"/>
                    <a:gd name="T36" fmla="*/ 3673680 w 864"/>
                    <a:gd name="T37" fmla="*/ 1033600 h 1191"/>
                    <a:gd name="T38" fmla="*/ 3673680 w 864"/>
                    <a:gd name="T39" fmla="*/ 953476 h 1191"/>
                    <a:gd name="T40" fmla="*/ 2009202 w 864"/>
                    <a:gd name="T41" fmla="*/ 0 h 1191"/>
                    <a:gd name="T42" fmla="*/ 0 w 864"/>
                    <a:gd name="T43" fmla="*/ 7467450 h 1191"/>
                    <a:gd name="T44" fmla="*/ 2009202 w 864"/>
                    <a:gd name="T45" fmla="*/ 14920766 h 1191"/>
                    <a:gd name="T46" fmla="*/ 15042083 w 864"/>
                    <a:gd name="T47" fmla="*/ 22386519 h 1191"/>
                    <a:gd name="T48" fmla="*/ 15042083 w 864"/>
                    <a:gd name="T49" fmla="*/ 20656666 h 1191"/>
                    <a:gd name="T50" fmla="*/ 15042083 w 864"/>
                    <a:gd name="T51" fmla="*/ 20517990 h 1191"/>
                    <a:gd name="T52" fmla="*/ 15121601 w 864"/>
                    <a:gd name="T53" fmla="*/ 20500468 h 1191"/>
                    <a:gd name="T54" fmla="*/ 15463813 w 864"/>
                    <a:gd name="T55" fmla="*/ 20540254 h 1191"/>
                    <a:gd name="T56" fmla="*/ 15847765 w 864"/>
                    <a:gd name="T57" fmla="*/ 20699710 h 1191"/>
                    <a:gd name="T58" fmla="*/ 16390764 w 864"/>
                    <a:gd name="T59" fmla="*/ 20115453 h 1191"/>
                    <a:gd name="T60" fmla="*/ 15847765 w 864"/>
                    <a:gd name="T61" fmla="*/ 195567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zh-CN" altLang="en-US"/>
                </a:p>
              </p:txBody>
            </p:sp>
            <p:sp>
              <p:nvSpPr>
                <p:cNvPr id="54347" name="Freeform 13"/>
                <p:cNvSpPr>
                  <a:spLocks/>
                </p:cNvSpPr>
                <p:nvPr/>
              </p:nvSpPr>
              <p:spPr bwMode="gray">
                <a:xfrm>
                  <a:off x="1862" y="1035"/>
                  <a:ext cx="2010" cy="768"/>
                </a:xfrm>
                <a:custGeom>
                  <a:avLst/>
                  <a:gdLst>
                    <a:gd name="T0" fmla="*/ 22557653 w 1375"/>
                    <a:gd name="T1" fmla="*/ 9258948 h 527"/>
                    <a:gd name="T2" fmla="*/ 24252192 w 1375"/>
                    <a:gd name="T3" fmla="*/ 8351654 h 527"/>
                    <a:gd name="T4" fmla="*/ 24252192 w 1375"/>
                    <a:gd name="T5" fmla="*/ 8284548 h 527"/>
                    <a:gd name="T6" fmla="*/ 24026032 w 1375"/>
                    <a:gd name="T7" fmla="*/ 8023643 h 527"/>
                    <a:gd name="T8" fmla="*/ 24026032 w 1375"/>
                    <a:gd name="T9" fmla="*/ 8023643 h 527"/>
                    <a:gd name="T10" fmla="*/ 23711893 w 1375"/>
                    <a:gd name="T11" fmla="*/ 7784727 h 527"/>
                    <a:gd name="T12" fmla="*/ 23931201 w 1375"/>
                    <a:gd name="T13" fmla="*/ 7064451 h 527"/>
                    <a:gd name="T14" fmla="*/ 24712823 w 1375"/>
                    <a:gd name="T15" fmla="*/ 7264469 h 527"/>
                    <a:gd name="T16" fmla="*/ 24788954 w 1375"/>
                    <a:gd name="T17" fmla="*/ 7626277 h 527"/>
                    <a:gd name="T18" fmla="*/ 24887750 w 1375"/>
                    <a:gd name="T19" fmla="*/ 7934999 h 527"/>
                    <a:gd name="T20" fmla="*/ 24969752 w 1375"/>
                    <a:gd name="T21" fmla="*/ 7971274 h 527"/>
                    <a:gd name="T22" fmla="*/ 26642141 w 1375"/>
                    <a:gd name="T23" fmla="*/ 7082487 h 527"/>
                    <a:gd name="T24" fmla="*/ 13310768 w 1375"/>
                    <a:gd name="T25" fmla="*/ 0 h 527"/>
                    <a:gd name="T26" fmla="*/ 0 w 1375"/>
                    <a:gd name="T27" fmla="*/ 7082487 h 527"/>
                    <a:gd name="T28" fmla="*/ 1709839 w 1375"/>
                    <a:gd name="T29" fmla="*/ 7986995 h 527"/>
                    <a:gd name="T30" fmla="*/ 1709839 w 1375"/>
                    <a:gd name="T31" fmla="*/ 8059820 h 527"/>
                    <a:gd name="T32" fmla="*/ 1469868 w 1375"/>
                    <a:gd name="T33" fmla="*/ 8320835 h 527"/>
                    <a:gd name="T34" fmla="*/ 1169666 w 1375"/>
                    <a:gd name="T35" fmla="*/ 8553700 h 527"/>
                    <a:gd name="T36" fmla="*/ 1378684 w 1375"/>
                    <a:gd name="T37" fmla="*/ 9273277 h 527"/>
                    <a:gd name="T38" fmla="*/ 2176061 w 1375"/>
                    <a:gd name="T39" fmla="*/ 9098044 h 527"/>
                    <a:gd name="T40" fmla="*/ 2231505 w 1375"/>
                    <a:gd name="T41" fmla="*/ 8726140 h 527"/>
                    <a:gd name="T42" fmla="*/ 2231505 w 1375"/>
                    <a:gd name="T43" fmla="*/ 8726140 h 527"/>
                    <a:gd name="T44" fmla="*/ 2355425 w 1375"/>
                    <a:gd name="T45" fmla="*/ 8415688 h 527"/>
                    <a:gd name="T46" fmla="*/ 2432047 w 1375"/>
                    <a:gd name="T47" fmla="*/ 8374796 h 527"/>
                    <a:gd name="T48" fmla="*/ 4079519 w 1375"/>
                    <a:gd name="T49" fmla="*/ 9258948 h 527"/>
                    <a:gd name="T50" fmla="*/ 13310768 w 1375"/>
                    <a:gd name="T51" fmla="*/ 4343536 h 527"/>
                    <a:gd name="T52" fmla="*/ 22557653 w 1375"/>
                    <a:gd name="T53" fmla="*/ 925894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zh-CN" altLang="en-US"/>
                </a:p>
              </p:txBody>
            </p:sp>
          </p:grpSp>
          <p:grpSp>
            <p:nvGrpSpPr>
              <p:cNvPr id="5" name="Group 14"/>
              <p:cNvGrpSpPr>
                <a:grpSpLocks/>
              </p:cNvGrpSpPr>
              <p:nvPr/>
            </p:nvGrpSpPr>
            <p:grpSpPr bwMode="auto">
              <a:xfrm rot="7200000">
                <a:off x="2059" y="1386"/>
                <a:ext cx="1616" cy="1614"/>
                <a:chOff x="2060" y="1387"/>
                <a:chExt cx="1616" cy="1614"/>
              </a:xfrm>
            </p:grpSpPr>
            <p:sp>
              <p:nvSpPr>
                <p:cNvPr id="54342" name="Freeform 15"/>
                <p:cNvSpPr>
                  <a:spLocks/>
                </p:cNvSpPr>
                <p:nvPr/>
              </p:nvSpPr>
              <p:spPr bwMode="gray">
                <a:xfrm>
                  <a:off x="2060" y="1387"/>
                  <a:ext cx="808" cy="1225"/>
                </a:xfrm>
                <a:custGeom>
                  <a:avLst/>
                  <a:gdLst>
                    <a:gd name="T0" fmla="*/ 12125480 w 550"/>
                    <a:gd name="T1" fmla="*/ 2720265 h 836"/>
                    <a:gd name="T2" fmla="*/ 12064049 w 550"/>
                    <a:gd name="T3" fmla="*/ 2663220 h 836"/>
                    <a:gd name="T4" fmla="*/ 11652081 w 550"/>
                    <a:gd name="T5" fmla="*/ 2747046 h 836"/>
                    <a:gd name="T6" fmla="*/ 11652081 w 550"/>
                    <a:gd name="T7" fmla="*/ 2747046 h 836"/>
                    <a:gd name="T8" fmla="*/ 11227960 w 550"/>
                    <a:gd name="T9" fmla="*/ 2911835 h 836"/>
                    <a:gd name="T10" fmla="*/ 10582177 w 550"/>
                    <a:gd name="T11" fmla="*/ 2295033 h 836"/>
                    <a:gd name="T12" fmla="*/ 11227960 w 550"/>
                    <a:gd name="T13" fmla="*/ 1646236 h 836"/>
                    <a:gd name="T14" fmla="*/ 11652081 w 550"/>
                    <a:gd name="T15" fmla="*/ 1816718 h 836"/>
                    <a:gd name="T16" fmla="*/ 12064049 w 550"/>
                    <a:gd name="T17" fmla="*/ 1874719 h 836"/>
                    <a:gd name="T18" fmla="*/ 12125480 w 550"/>
                    <a:gd name="T19" fmla="*/ 1817512 h 836"/>
                    <a:gd name="T20" fmla="*/ 12125480 w 550"/>
                    <a:gd name="T21" fmla="*/ 1691897 h 836"/>
                    <a:gd name="T22" fmla="*/ 12125480 w 550"/>
                    <a:gd name="T23" fmla="*/ 0 h 836"/>
                    <a:gd name="T24" fmla="*/ 0 w 550"/>
                    <a:gd name="T25" fmla="*/ 11340047 h 836"/>
                    <a:gd name="T26" fmla="*/ 1632803 w 550"/>
                    <a:gd name="T27" fmla="*/ 17016271 h 836"/>
                    <a:gd name="T28" fmla="*/ 3378962 w 550"/>
                    <a:gd name="T29" fmla="*/ 16080207 h 836"/>
                    <a:gd name="T30" fmla="*/ 3482151 w 550"/>
                    <a:gd name="T31" fmla="*/ 16407299 h 836"/>
                    <a:gd name="T32" fmla="*/ 3551521 w 550"/>
                    <a:gd name="T33" fmla="*/ 16839929 h 836"/>
                    <a:gd name="T34" fmla="*/ 4457688 w 550"/>
                    <a:gd name="T35" fmla="*/ 17050289 h 836"/>
                    <a:gd name="T36" fmla="*/ 4710219 w 550"/>
                    <a:gd name="T37" fmla="*/ 16204618 h 836"/>
                    <a:gd name="T38" fmla="*/ 4371209 w 550"/>
                    <a:gd name="T39" fmla="*/ 15937017 h 836"/>
                    <a:gd name="T40" fmla="*/ 4371209 w 550"/>
                    <a:gd name="T41" fmla="*/ 15937017 h 836"/>
                    <a:gd name="T42" fmla="*/ 4094150 w 550"/>
                    <a:gd name="T43" fmla="*/ 15686156 h 836"/>
                    <a:gd name="T44" fmla="*/ 5858205 w 550"/>
                    <a:gd name="T45" fmla="*/ 14715897 h 836"/>
                    <a:gd name="T46" fmla="*/ 4894302 w 550"/>
                    <a:gd name="T47" fmla="*/ 11340047 h 836"/>
                    <a:gd name="T48" fmla="*/ 12125480 w 550"/>
                    <a:gd name="T49" fmla="*/ 4564936 h 836"/>
                    <a:gd name="T50" fmla="*/ 12125480 w 550"/>
                    <a:gd name="T51" fmla="*/ 2957352 h 836"/>
                    <a:gd name="T52" fmla="*/ 12125480 w 550"/>
                    <a:gd name="T53" fmla="*/ 2720265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zh-CN" altLang="en-US"/>
                </a:p>
              </p:txBody>
            </p:sp>
            <p:sp>
              <p:nvSpPr>
                <p:cNvPr id="54343" name="Freeform 16"/>
                <p:cNvSpPr>
                  <a:spLocks/>
                </p:cNvSpPr>
                <p:nvPr/>
              </p:nvSpPr>
              <p:spPr bwMode="gray">
                <a:xfrm>
                  <a:off x="2764" y="1387"/>
                  <a:ext cx="912" cy="1210"/>
                </a:xfrm>
                <a:custGeom>
                  <a:avLst/>
                  <a:gdLst>
                    <a:gd name="T0" fmla="*/ 1530665 w 621"/>
                    <a:gd name="T1" fmla="*/ 0 h 826"/>
                    <a:gd name="T2" fmla="*/ 1530665 w 621"/>
                    <a:gd name="T3" fmla="*/ 1680939 h 826"/>
                    <a:gd name="T4" fmla="*/ 1530665 w 621"/>
                    <a:gd name="T5" fmla="*/ 1807954 h 826"/>
                    <a:gd name="T6" fmla="*/ 1455177 w 621"/>
                    <a:gd name="T7" fmla="*/ 1861844 h 826"/>
                    <a:gd name="T8" fmla="*/ 1073114 w 621"/>
                    <a:gd name="T9" fmla="*/ 1805518 h 826"/>
                    <a:gd name="T10" fmla="*/ 642494 w 621"/>
                    <a:gd name="T11" fmla="*/ 1625700 h 826"/>
                    <a:gd name="T12" fmla="*/ 0 w 621"/>
                    <a:gd name="T13" fmla="*/ 2277123 h 826"/>
                    <a:gd name="T14" fmla="*/ 642494 w 621"/>
                    <a:gd name="T15" fmla="*/ 2889200 h 826"/>
                    <a:gd name="T16" fmla="*/ 1073114 w 621"/>
                    <a:gd name="T17" fmla="*/ 2727399 h 826"/>
                    <a:gd name="T18" fmla="*/ 1073114 w 621"/>
                    <a:gd name="T19" fmla="*/ 2727399 h 826"/>
                    <a:gd name="T20" fmla="*/ 1455177 w 621"/>
                    <a:gd name="T21" fmla="*/ 2648456 h 826"/>
                    <a:gd name="T22" fmla="*/ 1530665 w 621"/>
                    <a:gd name="T23" fmla="*/ 2702526 h 826"/>
                    <a:gd name="T24" fmla="*/ 1530665 w 621"/>
                    <a:gd name="T25" fmla="*/ 2916015 h 826"/>
                    <a:gd name="T26" fmla="*/ 1530665 w 621"/>
                    <a:gd name="T27" fmla="*/ 4537195 h 826"/>
                    <a:gd name="T28" fmla="*/ 1530665 w 621"/>
                    <a:gd name="T29" fmla="*/ 4537195 h 826"/>
                    <a:gd name="T30" fmla="*/ 8704145 w 621"/>
                    <a:gd name="T31" fmla="*/ 11259832 h 826"/>
                    <a:gd name="T32" fmla="*/ 7740615 w 621"/>
                    <a:gd name="T33" fmla="*/ 14604262 h 826"/>
                    <a:gd name="T34" fmla="*/ 9466542 w 621"/>
                    <a:gd name="T35" fmla="*/ 15530272 h 826"/>
                    <a:gd name="T36" fmla="*/ 9523229 w 621"/>
                    <a:gd name="T37" fmla="*/ 15503482 h 826"/>
                    <a:gd name="T38" fmla="*/ 9685181 w 621"/>
                    <a:gd name="T39" fmla="*/ 15139006 h 826"/>
                    <a:gd name="T40" fmla="*/ 9685181 w 621"/>
                    <a:gd name="T41" fmla="*/ 15139006 h 826"/>
                    <a:gd name="T42" fmla="*/ 9747009 w 621"/>
                    <a:gd name="T43" fmla="*/ 14730219 h 826"/>
                    <a:gd name="T44" fmla="*/ 10639734 w 621"/>
                    <a:gd name="T45" fmla="*/ 14516380 h 826"/>
                    <a:gd name="T46" fmla="*/ 10880502 w 621"/>
                    <a:gd name="T47" fmla="*/ 15348145 h 826"/>
                    <a:gd name="T48" fmla="*/ 10536374 w 621"/>
                    <a:gd name="T49" fmla="*/ 15615189 h 826"/>
                    <a:gd name="T50" fmla="*/ 10266287 w 621"/>
                    <a:gd name="T51" fmla="*/ 15894889 h 826"/>
                    <a:gd name="T52" fmla="*/ 10266287 w 621"/>
                    <a:gd name="T53" fmla="*/ 15979970 h 826"/>
                    <a:gd name="T54" fmla="*/ 11940578 w 621"/>
                    <a:gd name="T55" fmla="*/ 16899652 h 826"/>
                    <a:gd name="T56" fmla="*/ 13562054 w 621"/>
                    <a:gd name="T57" fmla="*/ 11259832 h 826"/>
                    <a:gd name="T58" fmla="*/ 1530665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zh-CN" altLang="en-US"/>
                </a:p>
              </p:txBody>
            </p:sp>
            <p:sp>
              <p:nvSpPr>
                <p:cNvPr id="54344" name="Freeform 17"/>
                <p:cNvSpPr>
                  <a:spLocks/>
                </p:cNvSpPr>
                <p:nvPr/>
              </p:nvSpPr>
              <p:spPr bwMode="gray">
                <a:xfrm>
                  <a:off x="2169" y="2414"/>
                  <a:ext cx="1397" cy="587"/>
                </a:xfrm>
                <a:custGeom>
                  <a:avLst/>
                  <a:gdLst>
                    <a:gd name="T0" fmla="*/ 18242845 w 953"/>
                    <a:gd name="T1" fmla="*/ 1710932 h 400"/>
                    <a:gd name="T2" fmla="*/ 18242845 w 953"/>
                    <a:gd name="T3" fmla="*/ 1634889 h 400"/>
                    <a:gd name="T4" fmla="*/ 18502532 w 953"/>
                    <a:gd name="T5" fmla="*/ 1334844 h 400"/>
                    <a:gd name="T6" fmla="*/ 18824466 w 953"/>
                    <a:gd name="T7" fmla="*/ 1057230 h 400"/>
                    <a:gd name="T8" fmla="*/ 18601685 w 953"/>
                    <a:gd name="T9" fmla="*/ 175255 h 400"/>
                    <a:gd name="T10" fmla="*/ 17747782 w 953"/>
                    <a:gd name="T11" fmla="*/ 404786 h 400"/>
                    <a:gd name="T12" fmla="*/ 17689205 w 953"/>
                    <a:gd name="T13" fmla="*/ 835468 h 400"/>
                    <a:gd name="T14" fmla="*/ 17689205 w 953"/>
                    <a:gd name="T15" fmla="*/ 835468 h 400"/>
                    <a:gd name="T16" fmla="*/ 17537057 w 953"/>
                    <a:gd name="T17" fmla="*/ 1226049 h 400"/>
                    <a:gd name="T18" fmla="*/ 17477213 w 953"/>
                    <a:gd name="T19" fmla="*/ 1244697 h 400"/>
                    <a:gd name="T20" fmla="*/ 15829756 w 953"/>
                    <a:gd name="T21" fmla="*/ 275834 h 400"/>
                    <a:gd name="T22" fmla="*/ 9921896 w 953"/>
                    <a:gd name="T23" fmla="*/ 3803972 h 400"/>
                    <a:gd name="T24" fmla="*/ 3990835 w 953"/>
                    <a:gd name="T25" fmla="*/ 275834 h 400"/>
                    <a:gd name="T26" fmla="*/ 2325908 w 953"/>
                    <a:gd name="T27" fmla="*/ 1279262 h 400"/>
                    <a:gd name="T28" fmla="*/ 2584935 w 953"/>
                    <a:gd name="T29" fmla="*/ 1551487 h 400"/>
                    <a:gd name="T30" fmla="*/ 2584935 w 953"/>
                    <a:gd name="T31" fmla="*/ 1551487 h 400"/>
                    <a:gd name="T32" fmla="*/ 2914111 w 953"/>
                    <a:gd name="T33" fmla="*/ 1826593 h 400"/>
                    <a:gd name="T34" fmla="*/ 2680566 w 953"/>
                    <a:gd name="T35" fmla="*/ 2698706 h 400"/>
                    <a:gd name="T36" fmla="*/ 1828615 w 953"/>
                    <a:gd name="T37" fmla="*/ 2478147 h 400"/>
                    <a:gd name="T38" fmla="*/ 1743889 w 953"/>
                    <a:gd name="T39" fmla="*/ 2027351 h 400"/>
                    <a:gd name="T40" fmla="*/ 1645307 w 953"/>
                    <a:gd name="T41" fmla="*/ 1688686 h 400"/>
                    <a:gd name="T42" fmla="*/ 0 w 953"/>
                    <a:gd name="T43" fmla="*/ 2657885 h 400"/>
                    <a:gd name="T44" fmla="*/ 9921896 w 953"/>
                    <a:gd name="T45" fmla="*/ 8572366 h 400"/>
                    <a:gd name="T46" fmla="*/ 19853045 w 953"/>
                    <a:gd name="T47" fmla="*/ 2680525 h 400"/>
                    <a:gd name="T48" fmla="*/ 18242845 w 953"/>
                    <a:gd name="T49" fmla="*/ 171093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zh-CN" altLang="en-US"/>
                </a:p>
              </p:txBody>
            </p:sp>
          </p:grpSp>
        </p:grpSp>
        <p:sp>
          <p:nvSpPr>
            <p:cNvPr id="54339" name="Oval 18"/>
            <p:cNvSpPr>
              <a:spLocks noChangeArrowheads="1"/>
            </p:cNvSpPr>
            <p:nvPr/>
          </p:nvSpPr>
          <p:spPr bwMode="auto">
            <a:xfrm>
              <a:off x="1460" y="1637"/>
              <a:ext cx="345" cy="344"/>
            </a:xfrm>
            <a:prstGeom prst="ellipse">
              <a:avLst/>
            </a:prstGeom>
            <a:gradFill rotWithShape="1">
              <a:gsLst>
                <a:gs pos="0">
                  <a:srgbClr val="DDDDDD"/>
                </a:gs>
                <a:gs pos="100000">
                  <a:srgbClr val="F8F8F8"/>
                </a:gs>
              </a:gsLst>
              <a:lin ang="5400000" scaled="1"/>
            </a:gradFill>
            <a:ln w="12700" algn="ctr">
              <a:solidFill>
                <a:schemeClr val="bg1"/>
              </a:solidFill>
              <a:round/>
              <a:headEnd/>
              <a:tailEnd/>
            </a:ln>
          </p:spPr>
          <p:txBody>
            <a:bodyPr wrap="none" anchor="ctr"/>
            <a:lstStyle/>
            <a:p>
              <a:pPr algn="ctr"/>
              <a:endParaRPr lang="zh-CN" altLang="zh-CN" sz="3800" noProof="1">
                <a:solidFill>
                  <a:srgbClr val="000000"/>
                </a:solidFill>
              </a:endParaRPr>
            </a:p>
          </p:txBody>
        </p:sp>
      </p:grpSp>
      <p:sp>
        <p:nvSpPr>
          <p:cNvPr id="34" name="Freeform 2"/>
          <p:cNvSpPr>
            <a:spLocks/>
          </p:cNvSpPr>
          <p:nvPr/>
        </p:nvSpPr>
        <p:spPr bwMode="auto">
          <a:xfrm>
            <a:off x="311151" y="1331913"/>
            <a:ext cx="2046271" cy="4905375"/>
          </a:xfrm>
          <a:custGeom>
            <a:avLst/>
            <a:gdLst>
              <a:gd name="T0" fmla="*/ 0 w 1414"/>
              <a:gd name="T1" fmla="*/ 2147483647 h 2410"/>
              <a:gd name="T2" fmla="*/ 2147483647 w 1414"/>
              <a:gd name="T3" fmla="*/ 0 h 2410"/>
              <a:gd name="T4" fmla="*/ 2147483647 w 1414"/>
              <a:gd name="T5" fmla="*/ 2147483647 h 2410"/>
              <a:gd name="T6" fmla="*/ 2147483647 w 1414"/>
              <a:gd name="T7" fmla="*/ 2147483647 h 2410"/>
              <a:gd name="T8" fmla="*/ 0 w 1414"/>
              <a:gd name="T9" fmla="*/ 2147483647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grpSp>
        <p:nvGrpSpPr>
          <p:cNvPr id="6" name="Group 7"/>
          <p:cNvGrpSpPr>
            <a:grpSpLocks/>
          </p:cNvGrpSpPr>
          <p:nvPr/>
        </p:nvGrpSpPr>
        <p:grpSpPr bwMode="auto">
          <a:xfrm>
            <a:off x="-34925" y="5565775"/>
            <a:ext cx="9144000" cy="1176338"/>
            <a:chOff x="0" y="0"/>
            <a:chExt cx="5761" cy="1364"/>
          </a:xfrm>
        </p:grpSpPr>
        <p:sp>
          <p:nvSpPr>
            <p:cNvPr id="54283" name="Line 115"/>
            <p:cNvSpPr>
              <a:spLocks noChangeShapeType="1"/>
            </p:cNvSpPr>
            <p:nvPr/>
          </p:nvSpPr>
          <p:spPr bwMode="auto">
            <a:xfrm>
              <a:off x="2880" y="0"/>
              <a:ext cx="2881" cy="103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4" name="Line 116"/>
            <p:cNvSpPr>
              <a:spLocks noChangeShapeType="1"/>
            </p:cNvSpPr>
            <p:nvPr/>
          </p:nvSpPr>
          <p:spPr bwMode="auto">
            <a:xfrm>
              <a:off x="2880" y="0"/>
              <a:ext cx="2881" cy="1222"/>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5" name="Line 117"/>
            <p:cNvSpPr>
              <a:spLocks noChangeShapeType="1"/>
            </p:cNvSpPr>
            <p:nvPr/>
          </p:nvSpPr>
          <p:spPr bwMode="auto">
            <a:xfrm>
              <a:off x="2880" y="0"/>
              <a:ext cx="273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6" name="Line 118"/>
            <p:cNvSpPr>
              <a:spLocks noChangeShapeType="1"/>
            </p:cNvSpPr>
            <p:nvPr/>
          </p:nvSpPr>
          <p:spPr bwMode="auto">
            <a:xfrm>
              <a:off x="2880" y="0"/>
              <a:ext cx="2289"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7" name="Line 119"/>
            <p:cNvSpPr>
              <a:spLocks noChangeShapeType="1"/>
            </p:cNvSpPr>
            <p:nvPr/>
          </p:nvSpPr>
          <p:spPr bwMode="auto">
            <a:xfrm>
              <a:off x="2880" y="0"/>
              <a:ext cx="187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8" name="Line 120"/>
            <p:cNvSpPr>
              <a:spLocks noChangeShapeType="1"/>
            </p:cNvSpPr>
            <p:nvPr/>
          </p:nvSpPr>
          <p:spPr bwMode="auto">
            <a:xfrm>
              <a:off x="2880" y="0"/>
              <a:ext cx="1453"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89" name="Line 121"/>
            <p:cNvSpPr>
              <a:spLocks noChangeShapeType="1"/>
            </p:cNvSpPr>
            <p:nvPr/>
          </p:nvSpPr>
          <p:spPr bwMode="auto">
            <a:xfrm>
              <a:off x="2880" y="0"/>
              <a:ext cx="1083"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0" name="Line 122"/>
            <p:cNvSpPr>
              <a:spLocks noChangeShapeType="1"/>
            </p:cNvSpPr>
            <p:nvPr/>
          </p:nvSpPr>
          <p:spPr bwMode="auto">
            <a:xfrm>
              <a:off x="2880" y="0"/>
              <a:ext cx="715"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1" name="Line 123"/>
            <p:cNvSpPr>
              <a:spLocks noChangeShapeType="1"/>
            </p:cNvSpPr>
            <p:nvPr/>
          </p:nvSpPr>
          <p:spPr bwMode="auto">
            <a:xfrm>
              <a:off x="2880" y="0"/>
              <a:ext cx="346"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2" name="Line 124"/>
            <p:cNvSpPr>
              <a:spLocks noChangeShapeType="1"/>
            </p:cNvSpPr>
            <p:nvPr/>
          </p:nvSpPr>
          <p:spPr bwMode="auto">
            <a:xfrm>
              <a:off x="2880" y="0"/>
              <a:ext cx="1"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3" name="Line 125"/>
            <p:cNvSpPr>
              <a:spLocks noChangeShapeType="1"/>
            </p:cNvSpPr>
            <p:nvPr/>
          </p:nvSpPr>
          <p:spPr bwMode="auto">
            <a:xfrm>
              <a:off x="2880" y="0"/>
              <a:ext cx="2881" cy="89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4" name="Line 126"/>
            <p:cNvSpPr>
              <a:spLocks noChangeShapeType="1"/>
            </p:cNvSpPr>
            <p:nvPr/>
          </p:nvSpPr>
          <p:spPr bwMode="auto">
            <a:xfrm>
              <a:off x="2880" y="0"/>
              <a:ext cx="2881" cy="77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5" name="Line 127"/>
            <p:cNvSpPr>
              <a:spLocks noChangeShapeType="1"/>
            </p:cNvSpPr>
            <p:nvPr/>
          </p:nvSpPr>
          <p:spPr bwMode="auto">
            <a:xfrm>
              <a:off x="2880" y="0"/>
              <a:ext cx="2881" cy="6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6" name="Line 128"/>
            <p:cNvSpPr>
              <a:spLocks noChangeShapeType="1"/>
            </p:cNvSpPr>
            <p:nvPr/>
          </p:nvSpPr>
          <p:spPr bwMode="auto">
            <a:xfrm>
              <a:off x="2880" y="0"/>
              <a:ext cx="2881" cy="557"/>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7" name="Line 129"/>
            <p:cNvSpPr>
              <a:spLocks noChangeShapeType="1"/>
            </p:cNvSpPr>
            <p:nvPr/>
          </p:nvSpPr>
          <p:spPr bwMode="auto">
            <a:xfrm>
              <a:off x="2906" y="0"/>
              <a:ext cx="2855" cy="4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8" name="Line 130"/>
            <p:cNvSpPr>
              <a:spLocks noChangeShapeType="1"/>
            </p:cNvSpPr>
            <p:nvPr/>
          </p:nvSpPr>
          <p:spPr bwMode="auto">
            <a:xfrm>
              <a:off x="2880" y="0"/>
              <a:ext cx="2881" cy="37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299" name="Line 131"/>
            <p:cNvSpPr>
              <a:spLocks noChangeShapeType="1"/>
            </p:cNvSpPr>
            <p:nvPr/>
          </p:nvSpPr>
          <p:spPr bwMode="auto">
            <a:xfrm>
              <a:off x="2880" y="0"/>
              <a:ext cx="2881" cy="29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0" name="Line 132"/>
            <p:cNvSpPr>
              <a:spLocks noChangeShapeType="1"/>
            </p:cNvSpPr>
            <p:nvPr/>
          </p:nvSpPr>
          <p:spPr bwMode="auto">
            <a:xfrm>
              <a:off x="2880" y="0"/>
              <a:ext cx="2881" cy="21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1" name="Line 133"/>
            <p:cNvSpPr>
              <a:spLocks noChangeShapeType="1"/>
            </p:cNvSpPr>
            <p:nvPr/>
          </p:nvSpPr>
          <p:spPr bwMode="auto">
            <a:xfrm>
              <a:off x="2880" y="0"/>
              <a:ext cx="2881" cy="155"/>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2" name="Line 134"/>
            <p:cNvSpPr>
              <a:spLocks noChangeShapeType="1"/>
            </p:cNvSpPr>
            <p:nvPr/>
          </p:nvSpPr>
          <p:spPr bwMode="auto">
            <a:xfrm>
              <a:off x="2880" y="0"/>
              <a:ext cx="2881" cy="9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3" name="Line 135"/>
            <p:cNvSpPr>
              <a:spLocks noChangeShapeType="1"/>
            </p:cNvSpPr>
            <p:nvPr/>
          </p:nvSpPr>
          <p:spPr bwMode="auto">
            <a:xfrm>
              <a:off x="2880" y="0"/>
              <a:ext cx="2881" cy="4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4" name="Line 136"/>
            <p:cNvSpPr>
              <a:spLocks noChangeShapeType="1"/>
            </p:cNvSpPr>
            <p:nvPr/>
          </p:nvSpPr>
          <p:spPr bwMode="auto">
            <a:xfrm flipH="1">
              <a:off x="0" y="0"/>
              <a:ext cx="2880"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5" name="Line 137"/>
            <p:cNvSpPr>
              <a:spLocks noChangeShapeType="1"/>
            </p:cNvSpPr>
            <p:nvPr/>
          </p:nvSpPr>
          <p:spPr bwMode="auto">
            <a:xfrm flipH="1">
              <a:off x="0" y="0"/>
              <a:ext cx="2880" cy="103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6" name="Line 138"/>
            <p:cNvSpPr>
              <a:spLocks noChangeShapeType="1"/>
            </p:cNvSpPr>
            <p:nvPr/>
          </p:nvSpPr>
          <p:spPr bwMode="auto">
            <a:xfrm flipH="1">
              <a:off x="0" y="0"/>
              <a:ext cx="2880" cy="1222"/>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7" name="Line 139"/>
            <p:cNvSpPr>
              <a:spLocks noChangeShapeType="1"/>
            </p:cNvSpPr>
            <p:nvPr/>
          </p:nvSpPr>
          <p:spPr bwMode="auto">
            <a:xfrm flipH="1">
              <a:off x="151" y="0"/>
              <a:ext cx="2729"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8" name="Line 140"/>
            <p:cNvSpPr>
              <a:spLocks noChangeShapeType="1"/>
            </p:cNvSpPr>
            <p:nvPr/>
          </p:nvSpPr>
          <p:spPr bwMode="auto">
            <a:xfrm flipH="1">
              <a:off x="594" y="0"/>
              <a:ext cx="2286"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09" name="Line 141"/>
            <p:cNvSpPr>
              <a:spLocks noChangeShapeType="1"/>
            </p:cNvSpPr>
            <p:nvPr/>
          </p:nvSpPr>
          <p:spPr bwMode="auto">
            <a:xfrm flipH="1">
              <a:off x="1010" y="0"/>
              <a:ext cx="1870"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0" name="Line 142"/>
            <p:cNvSpPr>
              <a:spLocks noChangeShapeType="1"/>
            </p:cNvSpPr>
            <p:nvPr/>
          </p:nvSpPr>
          <p:spPr bwMode="auto">
            <a:xfrm flipH="1">
              <a:off x="1429" y="0"/>
              <a:ext cx="1451"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1" name="Line 143"/>
            <p:cNvSpPr>
              <a:spLocks noChangeShapeType="1"/>
            </p:cNvSpPr>
            <p:nvPr/>
          </p:nvSpPr>
          <p:spPr bwMode="auto">
            <a:xfrm flipH="1">
              <a:off x="1802" y="0"/>
              <a:ext cx="1078"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2" name="Line 144"/>
            <p:cNvSpPr>
              <a:spLocks noChangeShapeType="1"/>
            </p:cNvSpPr>
            <p:nvPr/>
          </p:nvSpPr>
          <p:spPr bwMode="auto">
            <a:xfrm flipH="1">
              <a:off x="2168" y="0"/>
              <a:ext cx="71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3" name="Line 145"/>
            <p:cNvSpPr>
              <a:spLocks noChangeShapeType="1"/>
            </p:cNvSpPr>
            <p:nvPr/>
          </p:nvSpPr>
          <p:spPr bwMode="auto">
            <a:xfrm flipH="1">
              <a:off x="2538" y="0"/>
              <a:ext cx="34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4" name="Line 146"/>
            <p:cNvSpPr>
              <a:spLocks noChangeShapeType="1"/>
            </p:cNvSpPr>
            <p:nvPr/>
          </p:nvSpPr>
          <p:spPr bwMode="auto">
            <a:xfrm flipH="1">
              <a:off x="0" y="0"/>
              <a:ext cx="2880" cy="89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5" name="Line 147"/>
            <p:cNvSpPr>
              <a:spLocks noChangeShapeType="1"/>
            </p:cNvSpPr>
            <p:nvPr/>
          </p:nvSpPr>
          <p:spPr bwMode="auto">
            <a:xfrm flipH="1">
              <a:off x="0" y="0"/>
              <a:ext cx="2880" cy="77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6" name="Line 148"/>
            <p:cNvSpPr>
              <a:spLocks noChangeShapeType="1"/>
            </p:cNvSpPr>
            <p:nvPr/>
          </p:nvSpPr>
          <p:spPr bwMode="auto">
            <a:xfrm flipH="1">
              <a:off x="0" y="0"/>
              <a:ext cx="2880" cy="6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7" name="Line 149"/>
            <p:cNvSpPr>
              <a:spLocks noChangeShapeType="1"/>
            </p:cNvSpPr>
            <p:nvPr/>
          </p:nvSpPr>
          <p:spPr bwMode="auto">
            <a:xfrm flipH="1">
              <a:off x="0" y="0"/>
              <a:ext cx="2880" cy="557"/>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8" name="Line 150"/>
            <p:cNvSpPr>
              <a:spLocks noChangeShapeType="1"/>
            </p:cNvSpPr>
            <p:nvPr/>
          </p:nvSpPr>
          <p:spPr bwMode="auto">
            <a:xfrm flipH="1">
              <a:off x="0" y="0"/>
              <a:ext cx="2856" cy="4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19" name="Line 151"/>
            <p:cNvSpPr>
              <a:spLocks noChangeShapeType="1"/>
            </p:cNvSpPr>
            <p:nvPr/>
          </p:nvSpPr>
          <p:spPr bwMode="auto">
            <a:xfrm flipH="1">
              <a:off x="0" y="0"/>
              <a:ext cx="2880" cy="37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0" name="Line 152"/>
            <p:cNvSpPr>
              <a:spLocks noChangeShapeType="1"/>
            </p:cNvSpPr>
            <p:nvPr/>
          </p:nvSpPr>
          <p:spPr bwMode="auto">
            <a:xfrm flipH="1">
              <a:off x="0" y="0"/>
              <a:ext cx="2880" cy="29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1" name="Line 153"/>
            <p:cNvSpPr>
              <a:spLocks noChangeShapeType="1"/>
            </p:cNvSpPr>
            <p:nvPr/>
          </p:nvSpPr>
          <p:spPr bwMode="auto">
            <a:xfrm flipH="1">
              <a:off x="0" y="0"/>
              <a:ext cx="2880" cy="21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2" name="Line 154"/>
            <p:cNvSpPr>
              <a:spLocks noChangeShapeType="1"/>
            </p:cNvSpPr>
            <p:nvPr/>
          </p:nvSpPr>
          <p:spPr bwMode="auto">
            <a:xfrm flipH="1">
              <a:off x="0" y="0"/>
              <a:ext cx="2880" cy="155"/>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3" name="Line 155"/>
            <p:cNvSpPr>
              <a:spLocks noChangeShapeType="1"/>
            </p:cNvSpPr>
            <p:nvPr/>
          </p:nvSpPr>
          <p:spPr bwMode="auto">
            <a:xfrm flipH="1">
              <a:off x="0" y="0"/>
              <a:ext cx="2880" cy="9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4" name="Line 156"/>
            <p:cNvSpPr>
              <a:spLocks noChangeShapeType="1"/>
            </p:cNvSpPr>
            <p:nvPr/>
          </p:nvSpPr>
          <p:spPr bwMode="auto">
            <a:xfrm flipH="1">
              <a:off x="0" y="0"/>
              <a:ext cx="2880" cy="4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5" name="Line 157"/>
            <p:cNvSpPr>
              <a:spLocks noChangeShapeType="1"/>
            </p:cNvSpPr>
            <p:nvPr/>
          </p:nvSpPr>
          <p:spPr bwMode="auto">
            <a:xfrm>
              <a:off x="0" y="1177"/>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6" name="Line 158"/>
            <p:cNvSpPr>
              <a:spLocks noChangeShapeType="1"/>
            </p:cNvSpPr>
            <p:nvPr/>
          </p:nvSpPr>
          <p:spPr bwMode="auto">
            <a:xfrm>
              <a:off x="0" y="990"/>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7" name="Line 159"/>
            <p:cNvSpPr>
              <a:spLocks noChangeShapeType="1"/>
            </p:cNvSpPr>
            <p:nvPr/>
          </p:nvSpPr>
          <p:spPr bwMode="auto">
            <a:xfrm>
              <a:off x="0" y="821"/>
              <a:ext cx="5758"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8" name="Line 160"/>
            <p:cNvSpPr>
              <a:spLocks noChangeShapeType="1"/>
            </p:cNvSpPr>
            <p:nvPr/>
          </p:nvSpPr>
          <p:spPr bwMode="auto">
            <a:xfrm>
              <a:off x="0" y="671"/>
              <a:ext cx="5758"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29" name="Line 161"/>
            <p:cNvSpPr>
              <a:spLocks noChangeShapeType="1"/>
            </p:cNvSpPr>
            <p:nvPr/>
          </p:nvSpPr>
          <p:spPr bwMode="auto">
            <a:xfrm>
              <a:off x="0" y="541"/>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0" name="Line 162"/>
            <p:cNvSpPr>
              <a:spLocks noChangeShapeType="1"/>
            </p:cNvSpPr>
            <p:nvPr/>
          </p:nvSpPr>
          <p:spPr bwMode="auto">
            <a:xfrm>
              <a:off x="0" y="418"/>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1" name="Line 163"/>
            <p:cNvSpPr>
              <a:spLocks noChangeShapeType="1"/>
            </p:cNvSpPr>
            <p:nvPr/>
          </p:nvSpPr>
          <p:spPr bwMode="auto">
            <a:xfrm>
              <a:off x="0" y="305"/>
              <a:ext cx="5761" cy="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2" name="Line 164"/>
            <p:cNvSpPr>
              <a:spLocks noChangeShapeType="1"/>
            </p:cNvSpPr>
            <p:nvPr/>
          </p:nvSpPr>
          <p:spPr bwMode="auto">
            <a:xfrm>
              <a:off x="0" y="216"/>
              <a:ext cx="5734"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3" name="Line 165"/>
            <p:cNvSpPr>
              <a:spLocks noChangeShapeType="1"/>
            </p:cNvSpPr>
            <p:nvPr/>
          </p:nvSpPr>
          <p:spPr bwMode="auto">
            <a:xfrm flipV="1">
              <a:off x="0" y="139"/>
              <a:ext cx="5761" cy="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4" name="Line 166"/>
            <p:cNvSpPr>
              <a:spLocks noChangeShapeType="1"/>
            </p:cNvSpPr>
            <p:nvPr/>
          </p:nvSpPr>
          <p:spPr bwMode="auto">
            <a:xfrm>
              <a:off x="0" y="88"/>
              <a:ext cx="5761" cy="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5" name="Line 167"/>
            <p:cNvSpPr>
              <a:spLocks noChangeShapeType="1"/>
            </p:cNvSpPr>
            <p:nvPr/>
          </p:nvSpPr>
          <p:spPr bwMode="auto">
            <a:xfrm flipV="1">
              <a:off x="0" y="61"/>
              <a:ext cx="5761" cy="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6" name="Line 168"/>
            <p:cNvSpPr>
              <a:spLocks noChangeShapeType="1"/>
            </p:cNvSpPr>
            <p:nvPr/>
          </p:nvSpPr>
          <p:spPr bwMode="auto">
            <a:xfrm>
              <a:off x="26" y="30"/>
              <a:ext cx="5735"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337" name="Line 169"/>
            <p:cNvSpPr>
              <a:spLocks noChangeShapeType="1"/>
            </p:cNvSpPr>
            <p:nvPr/>
          </p:nvSpPr>
          <p:spPr bwMode="auto">
            <a:xfrm>
              <a:off x="0" y="14"/>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grpSp>
      <p:pic>
        <p:nvPicPr>
          <p:cNvPr id="79" name="图片 9" descr="GERAPID"/>
          <p:cNvPicPr>
            <a:picLocks noChangeAspect="1" noChangeArrowheads="1"/>
          </p:cNvPicPr>
          <p:nvPr/>
        </p:nvPicPr>
        <p:blipFill>
          <a:blip r:embed="rId4"/>
          <a:srcRect/>
          <a:stretch>
            <a:fillRect/>
          </a:stretch>
        </p:blipFill>
        <p:spPr bwMode="auto">
          <a:xfrm>
            <a:off x="6286512" y="2214554"/>
            <a:ext cx="1875536" cy="2390763"/>
          </a:xfrm>
          <a:prstGeom prst="rect">
            <a:avLst/>
          </a:prstGeom>
          <a:noFill/>
          <a:ln w="9525">
            <a:noFill/>
            <a:miter lim="800000"/>
            <a:headEnd/>
            <a:tailEnd/>
          </a:ln>
        </p:spPr>
      </p:pic>
      <p:sp>
        <p:nvSpPr>
          <p:cNvPr id="80" name="Rectangle 7"/>
          <p:cNvSpPr>
            <a:spLocks noChangeArrowheads="1"/>
          </p:cNvSpPr>
          <p:nvPr/>
        </p:nvSpPr>
        <p:spPr bwMode="auto">
          <a:xfrm>
            <a:off x="2571736" y="2357431"/>
            <a:ext cx="3714776" cy="3477875"/>
          </a:xfrm>
          <a:prstGeom prst="rect">
            <a:avLst/>
          </a:prstGeom>
          <a:noFill/>
          <a:ln w="9525">
            <a:noFill/>
            <a:miter lim="800000"/>
            <a:headEnd/>
            <a:tailEnd/>
          </a:ln>
        </p:spPr>
        <p:txBody>
          <a:bodyPr wrap="square" anchor="ctr">
            <a:spAutoFit/>
          </a:bodyPr>
          <a:lstStyle/>
          <a:p>
            <a:pPr lvl="1">
              <a:defRPr/>
            </a:pPr>
            <a:r>
              <a:rPr lang="zh-CN" altLang="en-US" sz="2000" dirty="0">
                <a:solidFill>
                  <a:schemeClr val="tx1"/>
                </a:solidFill>
                <a:latin typeface="微软雅黑" pitchFamily="34" charset="-122"/>
                <a:ea typeface="微软雅黑" pitchFamily="34" charset="-122"/>
              </a:rPr>
              <a:t>型号</a:t>
            </a:r>
            <a:r>
              <a:rPr lang="en-US" altLang="zh-CN" sz="2000" dirty="0">
                <a:solidFill>
                  <a:schemeClr val="tx1"/>
                </a:solidFill>
                <a:latin typeface="微软雅黑" pitchFamily="34" charset="-122"/>
                <a:ea typeface="微软雅黑" pitchFamily="34" charset="-122"/>
              </a:rPr>
              <a:t>: </a:t>
            </a:r>
            <a:r>
              <a:rPr lang="en-US" altLang="zh-CN" sz="2000" dirty="0" err="1">
                <a:solidFill>
                  <a:schemeClr val="tx1"/>
                </a:solidFill>
                <a:latin typeface="微软雅黑" pitchFamily="34" charset="-122"/>
                <a:ea typeface="微软雅黑" pitchFamily="34" charset="-122"/>
              </a:rPr>
              <a:t>GERapid</a:t>
            </a:r>
            <a:r>
              <a:rPr lang="en-US" altLang="zh-CN" sz="2000" dirty="0">
                <a:solidFill>
                  <a:schemeClr val="tx1"/>
                </a:solidFill>
                <a:latin typeface="微软雅黑" pitchFamily="34" charset="-122"/>
                <a:ea typeface="微软雅黑" pitchFamily="34" charset="-122"/>
              </a:rPr>
              <a:t> 8007 2×2</a:t>
            </a:r>
            <a:endParaRPr lang="zh-CN" altLang="en-US" sz="2000" dirty="0">
              <a:solidFill>
                <a:schemeClr val="tx1"/>
              </a:solidFill>
              <a:latin typeface="微软雅黑" pitchFamily="34" charset="-122"/>
              <a:ea typeface="微软雅黑" pitchFamily="34" charset="-122"/>
            </a:endParaRPr>
          </a:p>
          <a:p>
            <a:pPr lvl="1">
              <a:defRPr/>
            </a:pPr>
            <a:endParaRPr lang="zh-CN" altLang="en-US" sz="2000" dirty="0">
              <a:solidFill>
                <a:schemeClr val="tx1"/>
              </a:solidFill>
              <a:latin typeface="微软雅黑" pitchFamily="34" charset="-122"/>
              <a:ea typeface="微软雅黑" pitchFamily="34" charset="-122"/>
            </a:endParaRPr>
          </a:p>
          <a:p>
            <a:pPr lvl="1">
              <a:defRPr/>
            </a:pPr>
            <a:r>
              <a:rPr lang="zh-CN" altLang="en-US" sz="2000" dirty="0" smtClean="0">
                <a:solidFill>
                  <a:schemeClr val="tx1"/>
                </a:solidFill>
                <a:latin typeface="微软雅黑" pitchFamily="34" charset="-122"/>
                <a:ea typeface="微软雅黑" pitchFamily="34" charset="-122"/>
              </a:rPr>
              <a:t>额定电压</a:t>
            </a:r>
            <a:r>
              <a:rPr lang="zh-CN" altLang="en-US" sz="2000" dirty="0">
                <a:solidFill>
                  <a:schemeClr val="tx1"/>
                </a:solidFill>
                <a:latin typeface="微软雅黑" pitchFamily="34" charset="-122"/>
                <a:ea typeface="微软雅黑" pitchFamily="34" charset="-122"/>
              </a:rPr>
              <a:t>：</a:t>
            </a:r>
            <a:r>
              <a:rPr lang="en-US" altLang="zh-CN" sz="2000" dirty="0">
                <a:solidFill>
                  <a:schemeClr val="tx1"/>
                </a:solidFill>
                <a:latin typeface="微软雅黑" pitchFamily="34" charset="-122"/>
                <a:ea typeface="微软雅黑" pitchFamily="34" charset="-122"/>
              </a:rPr>
              <a:t>2000V</a:t>
            </a:r>
          </a:p>
          <a:p>
            <a:pPr lvl="1">
              <a:defRPr/>
            </a:pPr>
            <a:endParaRPr lang="zh-CN" altLang="en-US" sz="2000" dirty="0">
              <a:solidFill>
                <a:schemeClr val="tx1"/>
              </a:solidFill>
              <a:latin typeface="微软雅黑" pitchFamily="34" charset="-122"/>
              <a:ea typeface="微软雅黑" pitchFamily="34" charset="-122"/>
            </a:endParaRPr>
          </a:p>
          <a:p>
            <a:pPr lvl="1">
              <a:defRPr/>
            </a:pPr>
            <a:r>
              <a:rPr lang="zh-CN" altLang="en-US" sz="2000" dirty="0" smtClean="0">
                <a:solidFill>
                  <a:schemeClr val="tx1"/>
                </a:solidFill>
                <a:latin typeface="微软雅黑" pitchFamily="34" charset="-122"/>
                <a:ea typeface="微软雅黑" pitchFamily="34" charset="-122"/>
              </a:rPr>
              <a:t>断弧电压：</a:t>
            </a:r>
            <a:r>
              <a:rPr lang="en-US" altLang="zh-CN" sz="2000" dirty="0" smtClean="0">
                <a:solidFill>
                  <a:schemeClr val="tx1"/>
                </a:solidFill>
                <a:latin typeface="微软雅黑" pitchFamily="34" charset="-122"/>
                <a:ea typeface="微软雅黑" pitchFamily="34" charset="-122"/>
              </a:rPr>
              <a:t>4000V</a:t>
            </a:r>
          </a:p>
          <a:p>
            <a:pPr lvl="1">
              <a:defRPr/>
            </a:pPr>
            <a:endParaRPr lang="zh-CN" altLang="en-US" sz="2000" dirty="0" smtClean="0">
              <a:solidFill>
                <a:schemeClr val="tx1"/>
              </a:solidFill>
              <a:latin typeface="微软雅黑" pitchFamily="34" charset="-122"/>
              <a:ea typeface="微软雅黑" pitchFamily="34" charset="-122"/>
            </a:endParaRPr>
          </a:p>
          <a:p>
            <a:pPr lvl="1">
              <a:defRPr/>
            </a:pPr>
            <a:r>
              <a:rPr lang="zh-CN" altLang="en-US" sz="2000" dirty="0" smtClean="0">
                <a:solidFill>
                  <a:schemeClr val="tx1"/>
                </a:solidFill>
                <a:latin typeface="微软雅黑" pitchFamily="34" charset="-122"/>
                <a:ea typeface="微软雅黑" pitchFamily="34" charset="-122"/>
              </a:rPr>
              <a:t>额定电流</a:t>
            </a:r>
            <a:r>
              <a:rPr lang="zh-CN" altLang="en-US" sz="2000" dirty="0">
                <a:solidFill>
                  <a:schemeClr val="tx1"/>
                </a:solidFill>
                <a:latin typeface="微软雅黑" pitchFamily="34" charset="-122"/>
                <a:ea typeface="微软雅黑" pitchFamily="34" charset="-122"/>
              </a:rPr>
              <a:t>：</a:t>
            </a:r>
            <a:r>
              <a:rPr lang="en-US" altLang="zh-CN" sz="2000" dirty="0">
                <a:solidFill>
                  <a:schemeClr val="tx1"/>
                </a:solidFill>
                <a:latin typeface="微软雅黑" pitchFamily="34" charset="-122"/>
                <a:ea typeface="微软雅黑" pitchFamily="34" charset="-122"/>
              </a:rPr>
              <a:t>8000A</a:t>
            </a:r>
          </a:p>
          <a:p>
            <a:pPr lvl="1">
              <a:defRPr/>
            </a:pPr>
            <a:endParaRPr lang="zh-CN" altLang="en-US" sz="2000" dirty="0">
              <a:solidFill>
                <a:schemeClr val="tx1"/>
              </a:solidFill>
              <a:latin typeface="微软雅黑" pitchFamily="34" charset="-122"/>
              <a:ea typeface="微软雅黑" pitchFamily="34" charset="-122"/>
            </a:endParaRPr>
          </a:p>
          <a:p>
            <a:pPr lvl="1">
              <a:defRPr/>
            </a:pPr>
            <a:r>
              <a:rPr lang="zh-CN" altLang="en-US" sz="2000" dirty="0">
                <a:solidFill>
                  <a:schemeClr val="tx1"/>
                </a:solidFill>
                <a:latin typeface="微软雅黑" pitchFamily="34" charset="-122"/>
                <a:ea typeface="微软雅黑" pitchFamily="34" charset="-122"/>
              </a:rPr>
              <a:t>额定直流极限断开电流：</a:t>
            </a:r>
            <a:r>
              <a:rPr lang="en-US" altLang="zh-CN" sz="2000" dirty="0">
                <a:solidFill>
                  <a:schemeClr val="tx1"/>
                </a:solidFill>
                <a:latin typeface="微软雅黑" pitchFamily="34" charset="-122"/>
                <a:ea typeface="微软雅黑" pitchFamily="34" charset="-122"/>
              </a:rPr>
              <a:t>150kA</a:t>
            </a:r>
          </a:p>
          <a:p>
            <a:pPr lvl="1">
              <a:defRPr/>
            </a:pPr>
            <a:endParaRPr lang="zh-CN" altLang="en-US" sz="2000" dirty="0">
              <a:solidFill>
                <a:schemeClr val="accent2">
                  <a:lumMod val="75000"/>
                </a:schemeClr>
              </a:solidFill>
              <a:latin typeface="黑体" pitchFamily="2" charset="-122"/>
              <a:ea typeface="黑体" pitchFamily="2" charset="-122"/>
            </a:endParaRPr>
          </a:p>
        </p:txBody>
      </p:sp>
      <p:sp>
        <p:nvSpPr>
          <p:cNvPr id="81" name="矩形 80"/>
          <p:cNvSpPr/>
          <p:nvPr/>
        </p:nvSpPr>
        <p:spPr>
          <a:xfrm>
            <a:off x="2357422" y="5929330"/>
            <a:ext cx="6572296" cy="400110"/>
          </a:xfrm>
          <a:prstGeom prst="rect">
            <a:avLst/>
          </a:prstGeom>
        </p:spPr>
        <p:txBody>
          <a:bodyPr wrap="square">
            <a:spAutoFit/>
          </a:bodyPr>
          <a:lstStyle/>
          <a:p>
            <a:pPr>
              <a:defRPr/>
            </a:pPr>
            <a:r>
              <a:rPr lang="zh-CN" altLang="en-US" sz="2000" dirty="0" smtClean="0">
                <a:solidFill>
                  <a:schemeClr val="tx1"/>
                </a:solidFill>
                <a:latin typeface="微软雅黑" pitchFamily="34" charset="-122"/>
                <a:ea typeface="微软雅黑" pitchFamily="34" charset="-122"/>
              </a:rPr>
              <a:t>三门、海阳核电励磁也采用双</a:t>
            </a:r>
            <a:r>
              <a:rPr lang="en-US" altLang="zh-CN" sz="2000" dirty="0" smtClean="0">
                <a:solidFill>
                  <a:schemeClr val="tx1"/>
                </a:solidFill>
                <a:latin typeface="微软雅黑" pitchFamily="34" charset="-122"/>
                <a:ea typeface="微软雅黑" pitchFamily="34" charset="-122"/>
              </a:rPr>
              <a:t>GE</a:t>
            </a:r>
            <a:r>
              <a:rPr lang="zh-CN" altLang="en-US" sz="2000" dirty="0" smtClean="0">
                <a:solidFill>
                  <a:schemeClr val="tx1"/>
                </a:solidFill>
                <a:latin typeface="微软雅黑" pitchFamily="34" charset="-122"/>
                <a:ea typeface="微软雅黑" pitchFamily="34" charset="-122"/>
              </a:rPr>
              <a:t>开关并联运行的方式</a:t>
            </a:r>
            <a:endParaRPr lang="en-US" altLang="zh-CN" sz="2000" dirty="0" smtClean="0">
              <a:solidFill>
                <a:schemeClr val="tx1"/>
              </a:solidFill>
              <a:latin typeface="微软雅黑" pitchFamily="34" charset="-122"/>
              <a:ea typeface="微软雅黑" pitchFamily="34" charset="-122"/>
            </a:endParaRPr>
          </a:p>
        </p:txBody>
      </p:sp>
      <p:sp>
        <p:nvSpPr>
          <p:cNvPr id="77" name="矩形 76"/>
          <p:cNvSpPr/>
          <p:nvPr/>
        </p:nvSpPr>
        <p:spPr>
          <a:xfrm>
            <a:off x="5000628" y="214290"/>
            <a:ext cx="3416320" cy="523220"/>
          </a:xfrm>
          <a:prstGeom prst="rect">
            <a:avLst/>
          </a:prstGeom>
        </p:spPr>
        <p:txBody>
          <a:bodyPr wrap="none">
            <a:spAutoFit/>
          </a:bodyPr>
          <a:lstStyle/>
          <a:p>
            <a:r>
              <a:rPr lang="zh-CN" altLang="en-US" b="1" dirty="0" smtClean="0">
                <a:latin typeface="微软雅黑" pitchFamily="34" charset="-122"/>
                <a:ea typeface="微软雅黑" pitchFamily="34" charset="-122"/>
              </a:rPr>
              <a:t>技术难点及解决方案</a:t>
            </a:r>
            <a:endParaRPr lang="zh-CN" altLang="en-US" b="1" dirty="0">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childTnLst>
                          </p:cTn>
                        </p:par>
                        <p:par>
                          <p:cTn id="11" fill="hold" nodeType="afterGroup">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wipe(left)">
                                      <p:cBhvr>
                                        <p:cTn id="14" dur="500"/>
                                        <p:tgtEl>
                                          <p:spTgt spid="5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0"/>
                                        </p:tgtEl>
                                        <p:attrNameLst>
                                          <p:attrName>style.visibility</p:attrName>
                                        </p:attrNameLst>
                                      </p:cBhvr>
                                      <p:to>
                                        <p:strVal val="visible"/>
                                      </p:to>
                                    </p:set>
                                    <p:anim calcmode="lin" valueType="num">
                                      <p:cBhvr additive="base">
                                        <p:cTn id="19" dur="500" fill="hold"/>
                                        <p:tgtEl>
                                          <p:spTgt spid="80"/>
                                        </p:tgtEl>
                                        <p:attrNameLst>
                                          <p:attrName>ppt_x</p:attrName>
                                        </p:attrNameLst>
                                      </p:cBhvr>
                                      <p:tavLst>
                                        <p:tav tm="0">
                                          <p:val>
                                            <p:strVal val="#ppt_x"/>
                                          </p:val>
                                        </p:tav>
                                        <p:tav tm="100000">
                                          <p:val>
                                            <p:strVal val="#ppt_x"/>
                                          </p:val>
                                        </p:tav>
                                      </p:tavLst>
                                    </p:anim>
                                    <p:anim calcmode="lin" valueType="num">
                                      <p:cBhvr additive="base">
                                        <p:cTn id="20" dur="500" fill="hold"/>
                                        <p:tgtEl>
                                          <p:spTgt spid="8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500" fill="hold"/>
                                        <p:tgtEl>
                                          <p:spTgt spid="79"/>
                                        </p:tgtEl>
                                        <p:attrNameLst>
                                          <p:attrName>ppt_x</p:attrName>
                                        </p:attrNameLst>
                                      </p:cBhvr>
                                      <p:tavLst>
                                        <p:tav tm="0">
                                          <p:val>
                                            <p:strVal val="#ppt_x"/>
                                          </p:val>
                                        </p:tav>
                                        <p:tav tm="100000">
                                          <p:val>
                                            <p:strVal val="#ppt_x"/>
                                          </p:val>
                                        </p:tav>
                                      </p:tavLst>
                                    </p:anim>
                                    <p:anim calcmode="lin" valueType="num">
                                      <p:cBhvr additive="base">
                                        <p:cTn id="24" dur="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anim calcmode="lin" valueType="num">
                                      <p:cBhvr additive="base">
                                        <p:cTn id="27" dur="500" fill="hold"/>
                                        <p:tgtEl>
                                          <p:spTgt spid="81"/>
                                        </p:tgtEl>
                                        <p:attrNameLst>
                                          <p:attrName>ppt_x</p:attrName>
                                        </p:attrNameLst>
                                      </p:cBhvr>
                                      <p:tavLst>
                                        <p:tav tm="0">
                                          <p:val>
                                            <p:strVal val="#ppt_x"/>
                                          </p:val>
                                        </p:tav>
                                        <p:tav tm="100000">
                                          <p:val>
                                            <p:strVal val="#ppt_x"/>
                                          </p:val>
                                        </p:tav>
                                      </p:tavLst>
                                    </p:anim>
                                    <p:anim calcmode="lin" valueType="num">
                                      <p:cBhvr additive="base">
                                        <p:cTn id="28"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50" grpId="0" animBg="1"/>
      <p:bldP spid="34" grpId="0" animBg="1"/>
      <p:bldP spid="80" grpId="0"/>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6861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329736" name="Rectangle 8"/>
          <p:cNvSpPr>
            <a:spLocks noChangeArrowheads="1"/>
          </p:cNvSpPr>
          <p:nvPr/>
        </p:nvSpPr>
        <p:spPr bwMode="auto">
          <a:xfrm>
            <a:off x="1142976" y="5286388"/>
            <a:ext cx="6429420"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defRPr/>
            </a:pPr>
            <a:r>
              <a:rPr lang="en-US" altLang="zh-CN" sz="2000" b="1" dirty="0">
                <a:solidFill>
                  <a:srgbClr val="0033CC"/>
                </a:solidFill>
                <a:latin typeface="Arial" pitchFamily="34" charset="0"/>
              </a:rPr>
              <a:t>       </a:t>
            </a:r>
            <a:r>
              <a:rPr lang="en-US" altLang="en-US" sz="2000" b="1" dirty="0" smtClean="0">
                <a:solidFill>
                  <a:schemeClr val="tx1"/>
                </a:solidFill>
                <a:latin typeface="微软雅黑" pitchFamily="34" charset="-122"/>
                <a:ea typeface="微软雅黑" pitchFamily="34" charset="-122"/>
              </a:rPr>
              <a:t>CAP1400</a:t>
            </a:r>
            <a:r>
              <a:rPr lang="zh-CN" altLang="en-US" sz="2000" b="1" dirty="0" smtClean="0">
                <a:solidFill>
                  <a:schemeClr val="tx1"/>
                </a:solidFill>
                <a:latin typeface="微软雅黑" pitchFamily="34" charset="-122"/>
                <a:ea typeface="微软雅黑" pitchFamily="34" charset="-122"/>
              </a:rPr>
              <a:t>核能发电机非正常运行工况仿真模型</a:t>
            </a:r>
            <a:endParaRPr lang="en-US" altLang="zh-CN" sz="2000" b="1" dirty="0">
              <a:solidFill>
                <a:schemeClr val="tx1"/>
              </a:solidFill>
              <a:latin typeface="微软雅黑" pitchFamily="34" charset="-122"/>
              <a:ea typeface="微软雅黑" pitchFamily="34" charset="-122"/>
            </a:endParaRPr>
          </a:p>
        </p:txBody>
      </p:sp>
      <p:sp>
        <p:nvSpPr>
          <p:cNvPr id="6" name="Rectangle 9"/>
          <p:cNvSpPr>
            <a:spLocks noChangeArrowheads="1"/>
          </p:cNvSpPr>
          <p:nvPr/>
        </p:nvSpPr>
        <p:spPr bwMode="auto">
          <a:xfrm>
            <a:off x="468313" y="1196975"/>
            <a:ext cx="8032777" cy="523220"/>
          </a:xfrm>
          <a:prstGeom prst="rect">
            <a:avLst/>
          </a:prstGeom>
          <a:noFill/>
          <a:ln w="9525">
            <a:noFill/>
            <a:miter lim="800000"/>
            <a:headEnd/>
            <a:tailEnd/>
          </a:ln>
        </p:spPr>
        <p:txBody>
          <a:bodyPr wrap="square">
            <a:spAutoFit/>
          </a:bodyPr>
          <a:lstStyle/>
          <a:p>
            <a:pPr>
              <a:spcBef>
                <a:spcPct val="20000"/>
              </a:spcBef>
              <a:defRPr/>
            </a:pPr>
            <a:r>
              <a:rPr lang="en-US" altLang="en-US" dirty="0" smtClean="0">
                <a:solidFill>
                  <a:srgbClr val="FF0000"/>
                </a:solidFill>
                <a:latin typeface="微软雅黑" pitchFamily="34" charset="-122"/>
                <a:ea typeface="微软雅黑" pitchFamily="34" charset="-122"/>
              </a:rPr>
              <a:t>GERAPID </a:t>
            </a:r>
            <a:r>
              <a:rPr lang="zh-CN" altLang="en-US" dirty="0" smtClean="0">
                <a:solidFill>
                  <a:srgbClr val="FF0000"/>
                </a:solidFill>
                <a:latin typeface="微软雅黑" pitchFamily="34" charset="-122"/>
                <a:ea typeface="微软雅黑" pitchFamily="34" charset="-122"/>
              </a:rPr>
              <a:t>单开关可分断极限电流</a:t>
            </a:r>
            <a:endParaRPr lang="zh-CN" altLang="en-US" dirty="0">
              <a:solidFill>
                <a:srgbClr val="FF0000"/>
              </a:solidFill>
              <a:latin typeface="微软雅黑" pitchFamily="34" charset="-122"/>
              <a:ea typeface="微软雅黑" pitchFamily="34" charset="-122"/>
            </a:endParaRPr>
          </a:p>
        </p:txBody>
      </p:sp>
      <p:pic>
        <p:nvPicPr>
          <p:cNvPr id="63489" name="Picture 1"/>
          <p:cNvPicPr>
            <a:picLocks noChangeAspect="1" noChangeArrowheads="1"/>
          </p:cNvPicPr>
          <p:nvPr/>
        </p:nvPicPr>
        <p:blipFill>
          <a:blip r:embed="rId2"/>
          <a:srcRect/>
          <a:stretch>
            <a:fillRect/>
          </a:stretch>
        </p:blipFill>
        <p:spPr bwMode="auto">
          <a:xfrm>
            <a:off x="428596" y="2071678"/>
            <a:ext cx="8022578" cy="2857520"/>
          </a:xfrm>
          <a:prstGeom prst="rect">
            <a:avLst/>
          </a:prstGeom>
          <a:noFill/>
          <a:ln w="9525">
            <a:noFill/>
            <a:miter lim="800000"/>
            <a:headEnd/>
            <a:tailEnd/>
          </a:ln>
        </p:spPr>
      </p:pic>
      <p:sp>
        <p:nvSpPr>
          <p:cNvPr id="9" name="矩形 8"/>
          <p:cNvSpPr/>
          <p:nvPr/>
        </p:nvSpPr>
        <p:spPr>
          <a:xfrm>
            <a:off x="5000628" y="214290"/>
            <a:ext cx="3416320" cy="523220"/>
          </a:xfrm>
          <a:prstGeom prst="rect">
            <a:avLst/>
          </a:prstGeom>
        </p:spPr>
        <p:txBody>
          <a:bodyPr wrap="none">
            <a:spAutoFit/>
          </a:bodyPr>
          <a:lstStyle/>
          <a:p>
            <a:r>
              <a:rPr lang="zh-CN" altLang="en-US" b="1" dirty="0" smtClean="0">
                <a:latin typeface="微软雅黑" pitchFamily="34" charset="-122"/>
                <a:ea typeface="微软雅黑" pitchFamily="34" charset="-122"/>
              </a:rPr>
              <a:t>技术难点及解决方案</a:t>
            </a:r>
            <a:endParaRPr lang="zh-CN" altLang="en-US" b="1"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6861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329736" name="Rectangle 8"/>
          <p:cNvSpPr>
            <a:spLocks noChangeArrowheads="1"/>
          </p:cNvSpPr>
          <p:nvPr/>
        </p:nvSpPr>
        <p:spPr bwMode="auto">
          <a:xfrm>
            <a:off x="2214546" y="5429264"/>
            <a:ext cx="4929222"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defRPr/>
            </a:pPr>
            <a:r>
              <a:rPr lang="zh-CN" altLang="en-US" sz="2000" b="1" dirty="0" smtClean="0">
                <a:solidFill>
                  <a:schemeClr val="tx1"/>
                </a:solidFill>
                <a:latin typeface="微软雅黑" pitchFamily="34" charset="-122"/>
                <a:ea typeface="微软雅黑" pitchFamily="34" charset="-122"/>
              </a:rPr>
              <a:t>非正常工况下灭磁开关的分断能力分析</a:t>
            </a:r>
            <a:endParaRPr lang="en-US" altLang="zh-CN" sz="2000" b="1" dirty="0">
              <a:solidFill>
                <a:schemeClr val="tx1"/>
              </a:solidFill>
              <a:latin typeface="微软雅黑" pitchFamily="34" charset="-122"/>
              <a:ea typeface="微软雅黑" pitchFamily="34" charset="-122"/>
            </a:endParaRPr>
          </a:p>
        </p:txBody>
      </p:sp>
      <p:sp>
        <p:nvSpPr>
          <p:cNvPr id="6" name="Rectangle 9"/>
          <p:cNvSpPr>
            <a:spLocks noChangeArrowheads="1"/>
          </p:cNvSpPr>
          <p:nvPr/>
        </p:nvSpPr>
        <p:spPr bwMode="auto">
          <a:xfrm>
            <a:off x="468313" y="1196975"/>
            <a:ext cx="8104215" cy="523220"/>
          </a:xfrm>
          <a:prstGeom prst="rect">
            <a:avLst/>
          </a:prstGeom>
          <a:noFill/>
          <a:ln w="9525">
            <a:noFill/>
            <a:miter lim="800000"/>
            <a:headEnd/>
            <a:tailEnd/>
          </a:ln>
        </p:spPr>
        <p:txBody>
          <a:bodyPr wrap="square">
            <a:spAutoFit/>
          </a:bodyPr>
          <a:lstStyle/>
          <a:p>
            <a:pPr>
              <a:spcBef>
                <a:spcPct val="20000"/>
              </a:spcBef>
              <a:defRPr/>
            </a:pPr>
            <a:r>
              <a:rPr lang="en-US" altLang="en-US" dirty="0" smtClean="0">
                <a:solidFill>
                  <a:srgbClr val="FF0000"/>
                </a:solidFill>
                <a:latin typeface="微软雅黑" pitchFamily="34" charset="-122"/>
                <a:ea typeface="微软雅黑" pitchFamily="34" charset="-122"/>
              </a:rPr>
              <a:t>GERAPID </a:t>
            </a:r>
            <a:r>
              <a:rPr lang="zh-CN" altLang="en-US" dirty="0" smtClean="0">
                <a:solidFill>
                  <a:srgbClr val="FF0000"/>
                </a:solidFill>
                <a:latin typeface="微软雅黑" pitchFamily="34" charset="-122"/>
                <a:ea typeface="微软雅黑" pitchFamily="34" charset="-122"/>
              </a:rPr>
              <a:t>单开关可分断极限电流</a:t>
            </a:r>
            <a:endParaRPr lang="zh-CN" altLang="en-US" dirty="0">
              <a:solidFill>
                <a:srgbClr val="FF0000"/>
              </a:solidFill>
              <a:latin typeface="微软雅黑" pitchFamily="34" charset="-122"/>
              <a:ea typeface="微软雅黑" pitchFamily="34" charset="-122"/>
            </a:endParaRPr>
          </a:p>
        </p:txBody>
      </p:sp>
      <p:graphicFrame>
        <p:nvGraphicFramePr>
          <p:cNvPr id="8" name="表格 7"/>
          <p:cNvGraphicFramePr>
            <a:graphicFrameLocks noGrp="1"/>
          </p:cNvGraphicFramePr>
          <p:nvPr/>
        </p:nvGraphicFramePr>
        <p:xfrm>
          <a:off x="928662" y="2000240"/>
          <a:ext cx="7292372" cy="3186126"/>
        </p:xfrm>
        <a:graphic>
          <a:graphicData uri="http://schemas.openxmlformats.org/drawingml/2006/table">
            <a:tbl>
              <a:tblPr/>
              <a:tblGrid>
                <a:gridCol w="1823093"/>
                <a:gridCol w="1823093"/>
                <a:gridCol w="2498028"/>
                <a:gridCol w="1148158"/>
              </a:tblGrid>
              <a:tr h="531021">
                <a:tc>
                  <a:txBody>
                    <a:bodyPr/>
                    <a:lstStyle/>
                    <a:p>
                      <a:pPr algn="ctr" fontAlgn="b">
                        <a:lnSpc>
                          <a:spcPct val="125000"/>
                        </a:lnSpc>
                        <a:spcAft>
                          <a:spcPts val="0"/>
                        </a:spcAft>
                      </a:pPr>
                      <a:r>
                        <a:rPr lang="zh-CN" sz="1600" b="1" kern="100" dirty="0">
                          <a:latin typeface="Times New Roman"/>
                          <a:ea typeface="宋体"/>
                          <a:cs typeface="宋体"/>
                        </a:rPr>
                        <a:t>非正常工况</a:t>
                      </a:r>
                      <a:endParaRPr lang="zh-CN" sz="1600" b="1" kern="100" dirty="0">
                        <a:latin typeface="Times New Roman"/>
                        <a:ea typeface="宋体"/>
                      </a:endParaRPr>
                    </a:p>
                  </a:txBody>
                  <a:tcPr marL="68580" marR="68580"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25000"/>
                        </a:lnSpc>
                        <a:spcAft>
                          <a:spcPts val="0"/>
                        </a:spcAft>
                      </a:pPr>
                      <a:r>
                        <a:rPr lang="zh-CN" sz="1600" b="1" kern="100" dirty="0">
                          <a:latin typeface="Times New Roman"/>
                          <a:ea typeface="宋体"/>
                          <a:cs typeface="宋体"/>
                        </a:rPr>
                        <a:t>励磁电流最大值</a:t>
                      </a:r>
                      <a:endParaRPr lang="zh-CN" sz="1600" b="1"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25000"/>
                        </a:lnSpc>
                        <a:spcAft>
                          <a:spcPts val="0"/>
                        </a:spcAft>
                      </a:pPr>
                      <a:r>
                        <a:rPr lang="zh-CN" sz="1600" b="1" kern="100" dirty="0">
                          <a:latin typeface="Times New Roman"/>
                          <a:ea typeface="宋体"/>
                          <a:cs typeface="宋体"/>
                        </a:rPr>
                        <a:t>与开关最大分断电流比较</a:t>
                      </a:r>
                      <a:endParaRPr lang="zh-CN" sz="1600" b="1"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25000"/>
                        </a:lnSpc>
                        <a:spcAft>
                          <a:spcPts val="0"/>
                        </a:spcAft>
                      </a:pPr>
                      <a:r>
                        <a:rPr lang="zh-CN" sz="1600" b="1" kern="100" dirty="0">
                          <a:latin typeface="Times New Roman"/>
                          <a:ea typeface="宋体"/>
                          <a:cs typeface="宋体"/>
                        </a:rPr>
                        <a:t>结论</a:t>
                      </a:r>
                      <a:endParaRPr lang="zh-CN" sz="1600" b="1"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1021">
                <a:tc>
                  <a:txBody>
                    <a:bodyPr/>
                    <a:lstStyle/>
                    <a:p>
                      <a:pPr algn="ctr" fontAlgn="b">
                        <a:lnSpc>
                          <a:spcPct val="125000"/>
                        </a:lnSpc>
                        <a:spcAft>
                          <a:spcPts val="0"/>
                        </a:spcAft>
                      </a:pPr>
                      <a:r>
                        <a:rPr lang="zh-CN" sz="1600" b="1" kern="100" dirty="0">
                          <a:latin typeface="Times New Roman"/>
                          <a:ea typeface="宋体"/>
                        </a:rPr>
                        <a:t>三相突然短路</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b="1" kern="100" dirty="0">
                          <a:latin typeface="Times New Roman"/>
                          <a:ea typeface="宋体"/>
                        </a:rPr>
                        <a:t>12.6kA</a:t>
                      </a:r>
                      <a:endParaRPr lang="zh-CN" sz="1600" b="1"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b="1" kern="100">
                          <a:latin typeface="Times New Roman"/>
                          <a:ea typeface="宋体"/>
                        </a:rPr>
                        <a:t>12.6kA&lt;150 kA</a:t>
                      </a:r>
                      <a:endParaRPr lang="zh-CN" sz="1600" b="1"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b="1" kern="100">
                          <a:latin typeface="Times New Roman"/>
                          <a:ea typeface="宋体"/>
                        </a:rPr>
                        <a:t>OK</a:t>
                      </a:r>
                      <a:endParaRPr lang="zh-CN" sz="1600" b="1"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1021">
                <a:tc>
                  <a:txBody>
                    <a:bodyPr/>
                    <a:lstStyle/>
                    <a:p>
                      <a:pPr algn="ctr" fontAlgn="b">
                        <a:lnSpc>
                          <a:spcPct val="125000"/>
                        </a:lnSpc>
                        <a:spcAft>
                          <a:spcPts val="0"/>
                        </a:spcAft>
                      </a:pPr>
                      <a:r>
                        <a:rPr lang="zh-CN" sz="1600" b="1" kern="100" dirty="0">
                          <a:latin typeface="Times New Roman"/>
                          <a:ea typeface="宋体"/>
                        </a:rPr>
                        <a:t>两相突然短路</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b="1" kern="100" dirty="0">
                          <a:latin typeface="Times New Roman"/>
                          <a:ea typeface="宋体"/>
                        </a:rPr>
                        <a:t>9kA</a:t>
                      </a:r>
                      <a:endParaRPr lang="zh-CN" sz="1600" b="1"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b="1" kern="100" dirty="0">
                          <a:latin typeface="Times New Roman"/>
                          <a:ea typeface="宋体"/>
                        </a:rPr>
                        <a:t>9kA&lt;150 kA</a:t>
                      </a:r>
                      <a:endParaRPr lang="zh-CN" sz="1600" b="1"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b="1" kern="100">
                          <a:latin typeface="Times New Roman"/>
                          <a:ea typeface="宋体"/>
                        </a:rPr>
                        <a:t>OK</a:t>
                      </a:r>
                      <a:endParaRPr lang="zh-CN" sz="1600" b="1"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1021">
                <a:tc>
                  <a:txBody>
                    <a:bodyPr/>
                    <a:lstStyle/>
                    <a:p>
                      <a:pPr algn="ctr" fontAlgn="b">
                        <a:lnSpc>
                          <a:spcPct val="125000"/>
                        </a:lnSpc>
                        <a:spcAft>
                          <a:spcPts val="0"/>
                        </a:spcAft>
                      </a:pPr>
                      <a:r>
                        <a:rPr lang="en-US" sz="1600" b="1" kern="100">
                          <a:latin typeface="Times New Roman"/>
                          <a:ea typeface="宋体"/>
                        </a:rPr>
                        <a:t>120</a:t>
                      </a:r>
                      <a:r>
                        <a:rPr lang="zh-CN" sz="1600" b="1" kern="100">
                          <a:latin typeface="Times New Roman"/>
                          <a:ea typeface="宋体"/>
                        </a:rPr>
                        <a:t>°误并列</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b="1" kern="100" dirty="0">
                          <a:latin typeface="Times New Roman"/>
                          <a:ea typeface="宋体"/>
                        </a:rPr>
                        <a:t>11.9 kA</a:t>
                      </a:r>
                      <a:endParaRPr lang="zh-CN" sz="1600" b="1"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b="1" kern="100" dirty="0">
                          <a:latin typeface="Times New Roman"/>
                          <a:ea typeface="宋体"/>
                        </a:rPr>
                        <a:t>11.9kA&lt;150 kA</a:t>
                      </a:r>
                      <a:endParaRPr lang="zh-CN" sz="1600" b="1"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b="1" kern="100">
                          <a:latin typeface="Times New Roman"/>
                          <a:ea typeface="宋体"/>
                        </a:rPr>
                        <a:t>OK</a:t>
                      </a:r>
                      <a:endParaRPr lang="zh-CN" sz="1600" b="1"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1021">
                <a:tc>
                  <a:txBody>
                    <a:bodyPr/>
                    <a:lstStyle/>
                    <a:p>
                      <a:pPr algn="ctr" fontAlgn="b">
                        <a:lnSpc>
                          <a:spcPct val="125000"/>
                        </a:lnSpc>
                        <a:spcAft>
                          <a:spcPts val="0"/>
                        </a:spcAft>
                      </a:pPr>
                      <a:r>
                        <a:rPr lang="en-US" sz="1600" b="1" kern="100">
                          <a:latin typeface="Times New Roman"/>
                          <a:ea typeface="宋体"/>
                        </a:rPr>
                        <a:t>180</a:t>
                      </a:r>
                      <a:r>
                        <a:rPr lang="zh-CN" sz="1600" b="1" kern="100">
                          <a:latin typeface="Times New Roman"/>
                          <a:ea typeface="宋体"/>
                        </a:rPr>
                        <a:t>°误并列</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b="1" kern="100">
                          <a:latin typeface="Times New Roman"/>
                          <a:ea typeface="宋体"/>
                        </a:rPr>
                        <a:t>16.6 kA</a:t>
                      </a:r>
                      <a:endParaRPr lang="zh-CN" sz="1600" b="1"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b="1" kern="100" dirty="0">
                          <a:latin typeface="Times New Roman"/>
                          <a:ea typeface="宋体"/>
                        </a:rPr>
                        <a:t>16.6kA&lt;150 kA</a:t>
                      </a:r>
                      <a:endParaRPr lang="zh-CN" sz="1600" b="1"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b="1" kern="100" dirty="0">
                          <a:latin typeface="Times New Roman"/>
                          <a:ea typeface="宋体"/>
                        </a:rPr>
                        <a:t>OK</a:t>
                      </a:r>
                      <a:endParaRPr lang="zh-CN" sz="1600" b="1"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1021">
                <a:tc>
                  <a:txBody>
                    <a:bodyPr/>
                    <a:lstStyle/>
                    <a:p>
                      <a:pPr algn="ctr" fontAlgn="b">
                        <a:lnSpc>
                          <a:spcPct val="125000"/>
                        </a:lnSpc>
                        <a:spcAft>
                          <a:spcPts val="0"/>
                        </a:spcAft>
                      </a:pPr>
                      <a:r>
                        <a:rPr lang="zh-CN" sz="1600" b="1" kern="100">
                          <a:latin typeface="Times New Roman"/>
                          <a:ea typeface="宋体"/>
                        </a:rPr>
                        <a:t>整流桥直流侧短路</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b="1" kern="100" dirty="0">
                          <a:latin typeface="Times New Roman"/>
                          <a:ea typeface="宋体"/>
                        </a:rPr>
                        <a:t>116.9kA</a:t>
                      </a:r>
                      <a:endParaRPr lang="zh-CN" sz="1600" b="1"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b="1" kern="100" dirty="0">
                          <a:latin typeface="Times New Roman"/>
                          <a:ea typeface="宋体"/>
                        </a:rPr>
                        <a:t>116.9kA&lt;150 kA</a:t>
                      </a:r>
                      <a:endParaRPr lang="zh-CN" sz="1600" b="1"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b="1" kern="100" dirty="0">
                          <a:latin typeface="Times New Roman"/>
                          <a:ea typeface="宋体"/>
                        </a:rPr>
                        <a:t>OK</a:t>
                      </a:r>
                      <a:endParaRPr lang="zh-CN" sz="1600" b="1"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10" name="矩形 9"/>
          <p:cNvSpPr/>
          <p:nvPr/>
        </p:nvSpPr>
        <p:spPr>
          <a:xfrm>
            <a:off x="5000628" y="214290"/>
            <a:ext cx="3416320" cy="523220"/>
          </a:xfrm>
          <a:prstGeom prst="rect">
            <a:avLst/>
          </a:prstGeom>
        </p:spPr>
        <p:txBody>
          <a:bodyPr wrap="none">
            <a:spAutoFit/>
          </a:bodyPr>
          <a:lstStyle/>
          <a:p>
            <a:r>
              <a:rPr lang="zh-CN" altLang="en-US" b="1" dirty="0" smtClean="0">
                <a:latin typeface="微软雅黑" pitchFamily="34" charset="-122"/>
                <a:ea typeface="微软雅黑" pitchFamily="34" charset="-122"/>
              </a:rPr>
              <a:t>技术难点及解决方案</a:t>
            </a:r>
            <a:endParaRPr lang="zh-CN" altLang="en-US" b="1"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2"/>
          <p:cNvGrpSpPr>
            <a:grpSpLocks/>
          </p:cNvGrpSpPr>
          <p:nvPr/>
        </p:nvGrpSpPr>
        <p:grpSpPr bwMode="auto">
          <a:xfrm>
            <a:off x="1142976" y="3401997"/>
            <a:ext cx="7215238" cy="790575"/>
            <a:chOff x="1163638" y="4059238"/>
            <a:chExt cx="7215238" cy="790575"/>
          </a:xfrm>
        </p:grpSpPr>
        <p:sp>
          <p:nvSpPr>
            <p:cNvPr id="38945" name="Rectangle 12"/>
            <p:cNvSpPr>
              <a:spLocks noChangeArrowheads="1"/>
            </p:cNvSpPr>
            <p:nvPr/>
          </p:nvSpPr>
          <p:spPr bwMode="auto">
            <a:xfrm>
              <a:off x="1489076" y="4127501"/>
              <a:ext cx="6889800" cy="666750"/>
            </a:xfrm>
            <a:prstGeom prst="rect">
              <a:avLst/>
            </a:prstGeom>
            <a:gradFill rotWithShape="1">
              <a:gsLst>
                <a:gs pos="0">
                  <a:srgbClr val="F1F1F1"/>
                </a:gs>
                <a:gs pos="100000">
                  <a:srgbClr val="B2B2B2"/>
                </a:gs>
              </a:gsLst>
              <a:lin ang="0" scaled="1"/>
            </a:gradFill>
            <a:ln w="9525">
              <a:solidFill>
                <a:schemeClr val="bg2"/>
              </a:solidFill>
              <a:miter lim="800000"/>
              <a:headEnd/>
              <a:tailEnd/>
            </a:ln>
          </p:spPr>
          <p:txBody>
            <a:bodyPr rot="10800000" wrap="none" anchor="ctr"/>
            <a:lstStyle/>
            <a:p>
              <a:pPr marL="285750" lvl="1" indent="-285750" defTabSz="1422400">
                <a:lnSpc>
                  <a:spcPct val="90000"/>
                </a:lnSpc>
                <a:spcAft>
                  <a:spcPct val="15000"/>
                </a:spcAft>
                <a:buFontTx/>
                <a:buChar char="•"/>
              </a:pPr>
              <a:endParaRPr lang="zh-CN" altLang="en-US" sz="3200" b="1">
                <a:solidFill>
                  <a:srgbClr val="000000"/>
                </a:solidFill>
                <a:latin typeface="黑体" pitchFamily="2" charset="-122"/>
                <a:ea typeface="黑体" pitchFamily="2" charset="-122"/>
              </a:endParaRPr>
            </a:p>
          </p:txBody>
        </p:sp>
        <p:grpSp>
          <p:nvGrpSpPr>
            <p:cNvPr id="3" name="Group 13"/>
            <p:cNvGrpSpPr>
              <a:grpSpLocks/>
            </p:cNvGrpSpPr>
            <p:nvPr/>
          </p:nvGrpSpPr>
          <p:grpSpPr bwMode="auto">
            <a:xfrm rot="10800000">
              <a:off x="1163638" y="4059238"/>
              <a:ext cx="793750" cy="790575"/>
              <a:chOff x="0" y="0"/>
              <a:chExt cx="1590" cy="1588"/>
            </a:xfrm>
          </p:grpSpPr>
          <p:grpSp>
            <p:nvGrpSpPr>
              <p:cNvPr id="4" name="Group 14"/>
              <p:cNvGrpSpPr>
                <a:grpSpLocks/>
              </p:cNvGrpSpPr>
              <p:nvPr/>
            </p:nvGrpSpPr>
            <p:grpSpPr bwMode="auto">
              <a:xfrm>
                <a:off x="0" y="0"/>
                <a:ext cx="1590" cy="1588"/>
                <a:chOff x="0" y="0"/>
                <a:chExt cx="1136" cy="1134"/>
              </a:xfrm>
            </p:grpSpPr>
            <p:sp>
              <p:nvSpPr>
                <p:cNvPr id="33" name="Oval 15"/>
                <p:cNvSpPr>
                  <a:spLocks noChangeArrowheads="1"/>
                </p:cNvSpPr>
                <p:nvPr/>
              </p:nvSpPr>
              <p:spPr bwMode="auto">
                <a:xfrm>
                  <a:off x="0" y="0"/>
                  <a:ext cx="1136" cy="1134"/>
                </a:xfrm>
                <a:prstGeom prst="ellipse">
                  <a:avLst/>
                </a:prstGeom>
                <a:gradFill rotWithShape="1">
                  <a:gsLst>
                    <a:gs pos="0">
                      <a:schemeClr val="bg2">
                        <a:alpha val="89999"/>
                      </a:schemeClr>
                    </a:gs>
                    <a:gs pos="50000">
                      <a:schemeClr val="bg1"/>
                    </a:gs>
                    <a:gs pos="100000">
                      <a:schemeClr val="bg2">
                        <a:alpha val="89999"/>
                      </a:schemeClr>
                    </a:gs>
                  </a:gsLst>
                  <a:lin ang="2700000" scaled="1"/>
                </a:gradFill>
                <a:ln w="9525" cmpd="sng">
                  <a:solidFill>
                    <a:schemeClr val="bg2"/>
                  </a:solidFill>
                  <a:round/>
                  <a:headEnd/>
                  <a:tailEnd/>
                </a:ln>
                <a:effectLst/>
              </p:spPr>
              <p:txBody>
                <a:bodyPr wrap="none" anchor="ctr"/>
                <a:lstStyle/>
                <a:p>
                  <a:pPr>
                    <a:defRPr/>
                  </a:pPr>
                  <a:endParaRPr lang="zh-CN" altLang="en-US">
                    <a:solidFill>
                      <a:srgbClr val="000000"/>
                    </a:solidFill>
                    <a:latin typeface="+mn-lt"/>
                    <a:ea typeface="+mn-ea"/>
                  </a:endParaRPr>
                </a:p>
              </p:txBody>
            </p:sp>
            <p:sp>
              <p:nvSpPr>
                <p:cNvPr id="38953" name="Oval 16"/>
                <p:cNvSpPr>
                  <a:spLocks noChangeArrowheads="1"/>
                </p:cNvSpPr>
                <p:nvPr/>
              </p:nvSpPr>
              <p:spPr bwMode="auto">
                <a:xfrm>
                  <a:off x="64" y="62"/>
                  <a:ext cx="1008" cy="1010"/>
                </a:xfrm>
                <a:prstGeom prst="ellipse">
                  <a:avLst/>
                </a:prstGeom>
                <a:solidFill>
                  <a:srgbClr val="C00000"/>
                </a:solidFill>
                <a:ln w="9525">
                  <a:solidFill>
                    <a:schemeClr val="bg2"/>
                  </a:solidFill>
                  <a:round/>
                  <a:headEnd/>
                  <a:tailEnd/>
                </a:ln>
              </p:spPr>
              <p:txBody>
                <a:bodyPr wrap="none" anchor="ctr"/>
                <a:lstStyle/>
                <a:p>
                  <a:endParaRPr lang="zh-CN" altLang="en-US">
                    <a:solidFill>
                      <a:srgbClr val="000000"/>
                    </a:solidFill>
                  </a:endParaRPr>
                </a:p>
              </p:txBody>
            </p:sp>
          </p:grpSp>
          <p:sp>
            <p:nvSpPr>
              <p:cNvPr id="38950" name="未知"/>
              <p:cNvSpPr>
                <a:spLocks/>
              </p:cNvSpPr>
              <p:nvPr/>
            </p:nvSpPr>
            <p:spPr bwMode="auto">
              <a:xfrm rot="-5400000">
                <a:off x="390" y="490"/>
                <a:ext cx="606" cy="1210"/>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25998"/>
                    </a:scheme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sp>
            <p:nvSpPr>
              <p:cNvPr id="38951" name="未知"/>
              <p:cNvSpPr>
                <a:spLocks/>
              </p:cNvSpPr>
              <p:nvPr/>
            </p:nvSpPr>
            <p:spPr bwMode="auto">
              <a:xfrm rot="5400000">
                <a:off x="588" y="-113"/>
                <a:ext cx="606" cy="1210"/>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50000"/>
                    </a:scheme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grpSp>
        <p:sp>
          <p:nvSpPr>
            <p:cNvPr id="38947" name="Rectangle 19"/>
            <p:cNvSpPr>
              <a:spLocks noChangeArrowheads="1"/>
            </p:cNvSpPr>
            <p:nvPr/>
          </p:nvSpPr>
          <p:spPr bwMode="auto">
            <a:xfrm>
              <a:off x="2162176" y="4181476"/>
              <a:ext cx="5592762" cy="56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r>
                <a:rPr lang="zh-CN" altLang="en-US" b="1" dirty="0" smtClean="0">
                  <a:solidFill>
                    <a:srgbClr val="000000"/>
                  </a:solidFill>
                  <a:latin typeface="微软雅黑" pitchFamily="34" charset="-122"/>
                  <a:ea typeface="微软雅黑" pitchFamily="34" charset="-122"/>
                </a:rPr>
                <a:t>技术难点及解决方案</a:t>
              </a:r>
              <a:endParaRPr lang="zh-CN" altLang="en-US" sz="2800" b="1" dirty="0">
                <a:solidFill>
                  <a:srgbClr val="000000"/>
                </a:solidFill>
                <a:latin typeface="微软雅黑" pitchFamily="34" charset="-122"/>
                <a:ea typeface="微软雅黑" pitchFamily="34" charset="-122"/>
              </a:endParaRPr>
            </a:p>
          </p:txBody>
        </p:sp>
        <p:sp>
          <p:nvSpPr>
            <p:cNvPr id="38948" name="Rectangle 20"/>
            <p:cNvSpPr>
              <a:spLocks noChangeArrowheads="1"/>
            </p:cNvSpPr>
            <p:nvPr/>
          </p:nvSpPr>
          <p:spPr bwMode="auto">
            <a:xfrm>
              <a:off x="1292226" y="4168776"/>
              <a:ext cx="554037" cy="56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altLang="zh-CN" sz="3600" b="1">
                  <a:solidFill>
                    <a:srgbClr val="FFFFFF"/>
                  </a:solidFill>
                </a:rPr>
                <a:t>3</a:t>
              </a:r>
            </a:p>
          </p:txBody>
        </p:sp>
      </p:grpSp>
      <p:grpSp>
        <p:nvGrpSpPr>
          <p:cNvPr id="5" name="组合 41"/>
          <p:cNvGrpSpPr>
            <a:grpSpLocks/>
          </p:cNvGrpSpPr>
          <p:nvPr/>
        </p:nvGrpSpPr>
        <p:grpSpPr bwMode="auto">
          <a:xfrm>
            <a:off x="1142976" y="2308209"/>
            <a:ext cx="7215238" cy="790575"/>
            <a:chOff x="1163638" y="2965451"/>
            <a:chExt cx="7215238" cy="790575"/>
          </a:xfrm>
        </p:grpSpPr>
        <p:sp>
          <p:nvSpPr>
            <p:cNvPr id="38936" name="Rectangle 21"/>
            <p:cNvSpPr>
              <a:spLocks noChangeArrowheads="1"/>
            </p:cNvSpPr>
            <p:nvPr/>
          </p:nvSpPr>
          <p:spPr bwMode="auto">
            <a:xfrm>
              <a:off x="1489076" y="3033713"/>
              <a:ext cx="6889800" cy="666750"/>
            </a:xfrm>
            <a:prstGeom prst="rect">
              <a:avLst/>
            </a:prstGeom>
            <a:gradFill rotWithShape="1">
              <a:gsLst>
                <a:gs pos="0">
                  <a:srgbClr val="F1F1F1"/>
                </a:gs>
                <a:gs pos="100000">
                  <a:srgbClr val="B2B2B2"/>
                </a:gs>
              </a:gsLst>
              <a:lin ang="0" scaled="1"/>
            </a:gradFill>
            <a:ln w="9525">
              <a:solidFill>
                <a:schemeClr val="bg2"/>
              </a:solidFill>
              <a:miter lim="800000"/>
              <a:headEnd/>
              <a:tailEnd/>
            </a:ln>
          </p:spPr>
          <p:txBody>
            <a:bodyPr wrap="none" anchor="ctr"/>
            <a:lstStyle/>
            <a:p>
              <a:r>
                <a:rPr lang="en-US" altLang="zh-CN" b="1" dirty="0" smtClean="0">
                  <a:solidFill>
                    <a:srgbClr val="000000"/>
                  </a:solidFill>
                  <a:latin typeface="黑体" pitchFamily="2" charset="-122"/>
                  <a:ea typeface="黑体" pitchFamily="2" charset="-122"/>
                </a:rPr>
                <a:t>7</a:t>
              </a:r>
              <a:r>
                <a:rPr lang="zh-CN" altLang="en-US" b="1" dirty="0" smtClean="0">
                  <a:solidFill>
                    <a:srgbClr val="000000"/>
                  </a:solidFill>
                  <a:latin typeface="黑体" pitchFamily="2" charset="-122"/>
                  <a:ea typeface="黑体" pitchFamily="2" charset="-122"/>
                </a:rPr>
                <a:t>   </a:t>
              </a:r>
              <a:r>
                <a:rPr lang="en-US" altLang="zh-CN" b="1" dirty="0" smtClean="0">
                  <a:solidFill>
                    <a:srgbClr val="000000"/>
                  </a:solidFill>
                  <a:latin typeface="微软雅黑" pitchFamily="34" charset="-122"/>
                  <a:ea typeface="微软雅黑" pitchFamily="34" charset="-122"/>
                </a:rPr>
                <a:t>CAP1400</a:t>
              </a:r>
              <a:r>
                <a:rPr lang="zh-CN" altLang="en-US" b="1" dirty="0" smtClean="0">
                  <a:solidFill>
                    <a:srgbClr val="000000"/>
                  </a:solidFill>
                  <a:latin typeface="微软雅黑" pitchFamily="34" charset="-122"/>
                  <a:ea typeface="微软雅黑" pitchFamily="34" charset="-122"/>
                </a:rPr>
                <a:t>核电励磁系统设计原则</a:t>
              </a:r>
              <a:endParaRPr lang="zh-CN" altLang="en-US" sz="2800" b="1" dirty="0">
                <a:solidFill>
                  <a:srgbClr val="000000"/>
                </a:solidFill>
                <a:latin typeface="微软雅黑" pitchFamily="34" charset="-122"/>
                <a:ea typeface="微软雅黑" pitchFamily="34" charset="-122"/>
              </a:endParaRPr>
            </a:p>
          </p:txBody>
        </p:sp>
        <p:grpSp>
          <p:nvGrpSpPr>
            <p:cNvPr id="6" name="Group 22"/>
            <p:cNvGrpSpPr>
              <a:grpSpLocks/>
            </p:cNvGrpSpPr>
            <p:nvPr/>
          </p:nvGrpSpPr>
          <p:grpSpPr bwMode="auto">
            <a:xfrm rot="10800000">
              <a:off x="1163638" y="2965451"/>
              <a:ext cx="793750" cy="790575"/>
              <a:chOff x="0" y="0"/>
              <a:chExt cx="1590" cy="1588"/>
            </a:xfrm>
          </p:grpSpPr>
          <p:grpSp>
            <p:nvGrpSpPr>
              <p:cNvPr id="7" name="Group 23"/>
              <p:cNvGrpSpPr>
                <a:grpSpLocks/>
              </p:cNvGrpSpPr>
              <p:nvPr/>
            </p:nvGrpSpPr>
            <p:grpSpPr bwMode="auto">
              <a:xfrm>
                <a:off x="0" y="0"/>
                <a:ext cx="1590" cy="1588"/>
                <a:chOff x="0" y="0"/>
                <a:chExt cx="1136" cy="1134"/>
              </a:xfrm>
            </p:grpSpPr>
            <p:sp>
              <p:nvSpPr>
                <p:cNvPr id="43" name="Oval 24"/>
                <p:cNvSpPr>
                  <a:spLocks noChangeArrowheads="1"/>
                </p:cNvSpPr>
                <p:nvPr/>
              </p:nvSpPr>
              <p:spPr bwMode="auto">
                <a:xfrm>
                  <a:off x="0" y="0"/>
                  <a:ext cx="1136" cy="1134"/>
                </a:xfrm>
                <a:prstGeom prst="ellipse">
                  <a:avLst/>
                </a:prstGeom>
                <a:gradFill rotWithShape="1">
                  <a:gsLst>
                    <a:gs pos="0">
                      <a:schemeClr val="bg2">
                        <a:alpha val="89999"/>
                      </a:schemeClr>
                    </a:gs>
                    <a:gs pos="50000">
                      <a:schemeClr val="bg1"/>
                    </a:gs>
                    <a:gs pos="100000">
                      <a:schemeClr val="bg2">
                        <a:alpha val="89999"/>
                      </a:schemeClr>
                    </a:gs>
                  </a:gsLst>
                  <a:lin ang="2700000" scaled="1"/>
                </a:gradFill>
                <a:ln w="9525" cmpd="sng">
                  <a:solidFill>
                    <a:schemeClr val="bg2"/>
                  </a:solidFill>
                  <a:round/>
                  <a:headEnd/>
                  <a:tailEnd/>
                </a:ln>
                <a:effectLst/>
              </p:spPr>
              <p:txBody>
                <a:bodyPr wrap="none" anchor="ctr"/>
                <a:lstStyle/>
                <a:p>
                  <a:pPr>
                    <a:defRPr/>
                  </a:pPr>
                  <a:endParaRPr lang="zh-CN" altLang="en-US">
                    <a:solidFill>
                      <a:srgbClr val="000000"/>
                    </a:solidFill>
                    <a:latin typeface="+mn-lt"/>
                    <a:ea typeface="+mn-ea"/>
                  </a:endParaRPr>
                </a:p>
              </p:txBody>
            </p:sp>
            <p:sp>
              <p:nvSpPr>
                <p:cNvPr id="38944" name="Oval 25"/>
                <p:cNvSpPr>
                  <a:spLocks noChangeArrowheads="1"/>
                </p:cNvSpPr>
                <p:nvPr/>
              </p:nvSpPr>
              <p:spPr bwMode="auto">
                <a:xfrm>
                  <a:off x="64" y="62"/>
                  <a:ext cx="1008" cy="1010"/>
                </a:xfrm>
                <a:prstGeom prst="ellipse">
                  <a:avLst/>
                </a:prstGeom>
                <a:solidFill>
                  <a:srgbClr val="C000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zh-CN" altLang="en-US">
                    <a:solidFill>
                      <a:srgbClr val="000000"/>
                    </a:solidFill>
                  </a:endParaRPr>
                </a:p>
              </p:txBody>
            </p:sp>
          </p:grpSp>
          <p:sp>
            <p:nvSpPr>
              <p:cNvPr id="38941" name="未知"/>
              <p:cNvSpPr>
                <a:spLocks/>
              </p:cNvSpPr>
              <p:nvPr/>
            </p:nvSpPr>
            <p:spPr bwMode="auto">
              <a:xfrm rot="-5400000">
                <a:off x="390" y="490"/>
                <a:ext cx="606" cy="1210"/>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25998"/>
                    </a:scheme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sp>
            <p:nvSpPr>
              <p:cNvPr id="38942" name="未知"/>
              <p:cNvSpPr>
                <a:spLocks/>
              </p:cNvSpPr>
              <p:nvPr/>
            </p:nvSpPr>
            <p:spPr bwMode="auto">
              <a:xfrm rot="5400000">
                <a:off x="588" y="-113"/>
                <a:ext cx="606" cy="1210"/>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50000"/>
                    </a:scheme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grpSp>
        <p:sp>
          <p:nvSpPr>
            <p:cNvPr id="38938" name="Rectangle 28"/>
            <p:cNvSpPr>
              <a:spLocks noChangeArrowheads="1"/>
            </p:cNvSpPr>
            <p:nvPr/>
          </p:nvSpPr>
          <p:spPr bwMode="auto">
            <a:xfrm>
              <a:off x="2162176" y="3087688"/>
              <a:ext cx="5592762"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endParaRPr lang="zh-CN" altLang="en-US" sz="2800" b="1">
                <a:solidFill>
                  <a:srgbClr val="000000"/>
                </a:solidFill>
                <a:latin typeface="黑体" pitchFamily="2" charset="-122"/>
                <a:ea typeface="黑体" pitchFamily="2" charset="-122"/>
              </a:endParaRPr>
            </a:p>
          </p:txBody>
        </p:sp>
        <p:sp>
          <p:nvSpPr>
            <p:cNvPr id="38939" name="Rectangle 29"/>
            <p:cNvSpPr>
              <a:spLocks noChangeArrowheads="1"/>
            </p:cNvSpPr>
            <p:nvPr/>
          </p:nvSpPr>
          <p:spPr bwMode="auto">
            <a:xfrm>
              <a:off x="1292226" y="3074988"/>
              <a:ext cx="554037"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altLang="zh-CN" sz="3600" b="1">
                  <a:solidFill>
                    <a:srgbClr val="FFFFFF"/>
                  </a:solidFill>
                </a:rPr>
                <a:t>2</a:t>
              </a:r>
            </a:p>
          </p:txBody>
        </p:sp>
      </p:grpSp>
      <p:grpSp>
        <p:nvGrpSpPr>
          <p:cNvPr id="8" name="组合 40"/>
          <p:cNvGrpSpPr>
            <a:grpSpLocks/>
          </p:cNvGrpSpPr>
          <p:nvPr/>
        </p:nvGrpSpPr>
        <p:grpSpPr bwMode="auto">
          <a:xfrm>
            <a:off x="1142976" y="1214422"/>
            <a:ext cx="7215238" cy="790575"/>
            <a:chOff x="1163638" y="1871663"/>
            <a:chExt cx="7215238" cy="790575"/>
          </a:xfrm>
        </p:grpSpPr>
        <p:sp>
          <p:nvSpPr>
            <p:cNvPr id="38927" name="Rectangle 30"/>
            <p:cNvSpPr>
              <a:spLocks noChangeArrowheads="1"/>
            </p:cNvSpPr>
            <p:nvPr/>
          </p:nvSpPr>
          <p:spPr bwMode="auto">
            <a:xfrm>
              <a:off x="1489076" y="1939926"/>
              <a:ext cx="6889800" cy="666750"/>
            </a:xfrm>
            <a:prstGeom prst="rect">
              <a:avLst/>
            </a:prstGeom>
            <a:gradFill rotWithShape="1">
              <a:gsLst>
                <a:gs pos="0">
                  <a:srgbClr val="F1F1F1"/>
                </a:gs>
                <a:gs pos="100000">
                  <a:srgbClr val="B2B2B2"/>
                </a:gs>
              </a:gsLst>
              <a:lin ang="0" scaled="1"/>
            </a:gradFill>
            <a:ln w="9525">
              <a:solidFill>
                <a:schemeClr val="bg2"/>
              </a:solidFill>
              <a:miter lim="800000"/>
              <a:headEnd/>
              <a:tailEnd/>
            </a:ln>
          </p:spPr>
          <p:txBody>
            <a:bodyPr wrap="none" anchor="ctr"/>
            <a:lstStyle/>
            <a:p>
              <a:endParaRPr lang="zh-CN" altLang="en-US" sz="2800">
                <a:solidFill>
                  <a:srgbClr val="000000"/>
                </a:solidFill>
                <a:latin typeface="黑体" pitchFamily="2" charset="-122"/>
                <a:ea typeface="黑体" pitchFamily="2" charset="-122"/>
              </a:endParaRPr>
            </a:p>
          </p:txBody>
        </p:sp>
        <p:grpSp>
          <p:nvGrpSpPr>
            <p:cNvPr id="9" name="Group 31"/>
            <p:cNvGrpSpPr>
              <a:grpSpLocks/>
            </p:cNvGrpSpPr>
            <p:nvPr/>
          </p:nvGrpSpPr>
          <p:grpSpPr bwMode="auto">
            <a:xfrm rot="10800000">
              <a:off x="1163638" y="1871663"/>
              <a:ext cx="793750" cy="790575"/>
              <a:chOff x="0" y="0"/>
              <a:chExt cx="1590" cy="1588"/>
            </a:xfrm>
          </p:grpSpPr>
          <p:grpSp>
            <p:nvGrpSpPr>
              <p:cNvPr id="10" name="Group 32"/>
              <p:cNvGrpSpPr>
                <a:grpSpLocks/>
              </p:cNvGrpSpPr>
              <p:nvPr/>
            </p:nvGrpSpPr>
            <p:grpSpPr bwMode="auto">
              <a:xfrm>
                <a:off x="0" y="0"/>
                <a:ext cx="1590" cy="1588"/>
                <a:chOff x="0" y="0"/>
                <a:chExt cx="1136" cy="1134"/>
              </a:xfrm>
            </p:grpSpPr>
            <p:sp>
              <p:nvSpPr>
                <p:cNvPr id="53" name="Oval 33"/>
                <p:cNvSpPr>
                  <a:spLocks noChangeArrowheads="1"/>
                </p:cNvSpPr>
                <p:nvPr/>
              </p:nvSpPr>
              <p:spPr bwMode="auto">
                <a:xfrm>
                  <a:off x="0" y="0"/>
                  <a:ext cx="1136" cy="1134"/>
                </a:xfrm>
                <a:prstGeom prst="ellipse">
                  <a:avLst/>
                </a:prstGeom>
                <a:gradFill rotWithShape="1">
                  <a:gsLst>
                    <a:gs pos="0">
                      <a:schemeClr val="bg2">
                        <a:alpha val="89999"/>
                      </a:schemeClr>
                    </a:gs>
                    <a:gs pos="50000">
                      <a:schemeClr val="bg1"/>
                    </a:gs>
                    <a:gs pos="100000">
                      <a:schemeClr val="bg2">
                        <a:alpha val="89999"/>
                      </a:schemeClr>
                    </a:gs>
                  </a:gsLst>
                  <a:lin ang="2700000" scaled="1"/>
                </a:gradFill>
                <a:ln w="9525" cmpd="sng">
                  <a:solidFill>
                    <a:schemeClr val="bg2"/>
                  </a:solidFill>
                  <a:round/>
                  <a:headEnd/>
                  <a:tailEnd/>
                </a:ln>
                <a:effectLst/>
              </p:spPr>
              <p:txBody>
                <a:bodyPr wrap="none" anchor="ctr"/>
                <a:lstStyle/>
                <a:p>
                  <a:pPr>
                    <a:defRPr/>
                  </a:pPr>
                  <a:endParaRPr lang="zh-CN" altLang="en-US">
                    <a:solidFill>
                      <a:srgbClr val="000000"/>
                    </a:solidFill>
                    <a:latin typeface="+mn-lt"/>
                    <a:ea typeface="+mn-ea"/>
                  </a:endParaRPr>
                </a:p>
              </p:txBody>
            </p:sp>
            <p:sp>
              <p:nvSpPr>
                <p:cNvPr id="38935" name="Oval 34"/>
                <p:cNvSpPr>
                  <a:spLocks noChangeArrowheads="1"/>
                </p:cNvSpPr>
                <p:nvPr/>
              </p:nvSpPr>
              <p:spPr bwMode="auto">
                <a:xfrm>
                  <a:off x="64" y="62"/>
                  <a:ext cx="1008" cy="1010"/>
                </a:xfrm>
                <a:prstGeom prst="ellipse">
                  <a:avLst/>
                </a:prstGeom>
                <a:solidFill>
                  <a:srgbClr val="C00000"/>
                </a:solidFill>
                <a:ln w="9525">
                  <a:solidFill>
                    <a:schemeClr val="bg2"/>
                  </a:solidFill>
                  <a:round/>
                  <a:headEnd/>
                  <a:tailEnd/>
                </a:ln>
              </p:spPr>
              <p:txBody>
                <a:bodyPr wrap="none" anchor="ctr"/>
                <a:lstStyle/>
                <a:p>
                  <a:endParaRPr lang="zh-CN" altLang="en-US">
                    <a:solidFill>
                      <a:srgbClr val="000000"/>
                    </a:solidFill>
                  </a:endParaRPr>
                </a:p>
              </p:txBody>
            </p:sp>
          </p:grpSp>
          <p:sp>
            <p:nvSpPr>
              <p:cNvPr id="38932" name="未知"/>
              <p:cNvSpPr>
                <a:spLocks/>
              </p:cNvSpPr>
              <p:nvPr/>
            </p:nvSpPr>
            <p:spPr bwMode="auto">
              <a:xfrm rot="-5400000">
                <a:off x="390" y="490"/>
                <a:ext cx="606" cy="1210"/>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25998"/>
                    </a:scheme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sp>
            <p:nvSpPr>
              <p:cNvPr id="38933" name="未知"/>
              <p:cNvSpPr>
                <a:spLocks/>
              </p:cNvSpPr>
              <p:nvPr/>
            </p:nvSpPr>
            <p:spPr bwMode="auto">
              <a:xfrm rot="5400000">
                <a:off x="588" y="-113"/>
                <a:ext cx="606" cy="1210"/>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50000"/>
                    </a:scheme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grpSp>
        <p:sp>
          <p:nvSpPr>
            <p:cNvPr id="38929" name="Rectangle 37"/>
            <p:cNvSpPr>
              <a:spLocks noChangeArrowheads="1"/>
            </p:cNvSpPr>
            <p:nvPr/>
          </p:nvSpPr>
          <p:spPr bwMode="auto">
            <a:xfrm>
              <a:off x="2162176" y="1993901"/>
              <a:ext cx="5592762" cy="56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285750" lvl="1" indent="-285750" defTabSz="1422400">
                <a:lnSpc>
                  <a:spcPct val="90000"/>
                </a:lnSpc>
                <a:spcAft>
                  <a:spcPct val="15000"/>
                </a:spcAft>
              </a:pPr>
              <a:r>
                <a:rPr lang="en-US" altLang="zh-CN" b="1" dirty="0" smtClean="0">
                  <a:solidFill>
                    <a:srgbClr val="000000"/>
                  </a:solidFill>
                  <a:latin typeface="微软雅黑" pitchFamily="34" charset="-122"/>
                  <a:ea typeface="微软雅黑" pitchFamily="34" charset="-122"/>
                </a:rPr>
                <a:t>CAP1400</a:t>
              </a:r>
              <a:r>
                <a:rPr lang="zh-CN" altLang="en-US" b="1" dirty="0" smtClean="0">
                  <a:solidFill>
                    <a:srgbClr val="000000"/>
                  </a:solidFill>
                  <a:latin typeface="微软雅黑" pitchFamily="34" charset="-122"/>
                  <a:ea typeface="微软雅黑" pitchFamily="34" charset="-122"/>
                </a:rPr>
                <a:t>核电励磁系统课题背景</a:t>
              </a:r>
              <a:endParaRPr lang="zh-CN" altLang="en-US" sz="2800" b="1" dirty="0">
                <a:solidFill>
                  <a:srgbClr val="000000"/>
                </a:solidFill>
                <a:latin typeface="微软雅黑" pitchFamily="34" charset="-122"/>
                <a:ea typeface="微软雅黑" pitchFamily="34" charset="-122"/>
              </a:endParaRPr>
            </a:p>
          </p:txBody>
        </p:sp>
        <p:sp>
          <p:nvSpPr>
            <p:cNvPr id="38930" name="Rectangle 38"/>
            <p:cNvSpPr>
              <a:spLocks noChangeArrowheads="1"/>
            </p:cNvSpPr>
            <p:nvPr/>
          </p:nvSpPr>
          <p:spPr bwMode="auto">
            <a:xfrm>
              <a:off x="1292226" y="1981201"/>
              <a:ext cx="554037" cy="56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altLang="zh-CN" sz="3600" b="1">
                  <a:solidFill>
                    <a:srgbClr val="FFFFFF"/>
                  </a:solidFill>
                </a:rPr>
                <a:t>1</a:t>
              </a:r>
            </a:p>
          </p:txBody>
        </p:sp>
      </p:grpSp>
      <p:grpSp>
        <p:nvGrpSpPr>
          <p:cNvPr id="11" name="组合 44"/>
          <p:cNvGrpSpPr>
            <a:grpSpLocks/>
          </p:cNvGrpSpPr>
          <p:nvPr/>
        </p:nvGrpSpPr>
        <p:grpSpPr bwMode="auto">
          <a:xfrm>
            <a:off x="1142976" y="5572140"/>
            <a:ext cx="7215238" cy="790575"/>
            <a:chOff x="1174728" y="5146687"/>
            <a:chExt cx="7215238" cy="790575"/>
          </a:xfrm>
        </p:grpSpPr>
        <p:sp>
          <p:nvSpPr>
            <p:cNvPr id="38918" name="Rectangle 12"/>
            <p:cNvSpPr>
              <a:spLocks noChangeArrowheads="1"/>
            </p:cNvSpPr>
            <p:nvPr/>
          </p:nvSpPr>
          <p:spPr bwMode="auto">
            <a:xfrm>
              <a:off x="1500166" y="5214950"/>
              <a:ext cx="6889800" cy="666750"/>
            </a:xfrm>
            <a:prstGeom prst="rect">
              <a:avLst/>
            </a:prstGeom>
            <a:gradFill rotWithShape="1">
              <a:gsLst>
                <a:gs pos="0">
                  <a:srgbClr val="F1F1F1"/>
                </a:gs>
                <a:gs pos="100000">
                  <a:srgbClr val="B2B2B2"/>
                </a:gs>
              </a:gsLst>
              <a:lin ang="0" scaled="1"/>
            </a:gradFill>
            <a:ln w="9525">
              <a:solidFill>
                <a:schemeClr val="bg2"/>
              </a:solidFill>
              <a:miter lim="800000"/>
              <a:headEnd/>
              <a:tailEnd/>
            </a:ln>
          </p:spPr>
          <p:txBody>
            <a:bodyPr rot="10800000" wrap="none" anchor="ctr"/>
            <a:lstStyle/>
            <a:p>
              <a:pPr marL="285750" lvl="1" indent="-285750" defTabSz="1422400">
                <a:lnSpc>
                  <a:spcPct val="90000"/>
                </a:lnSpc>
                <a:spcAft>
                  <a:spcPct val="15000"/>
                </a:spcAft>
                <a:buFontTx/>
                <a:buChar char="•"/>
              </a:pPr>
              <a:endParaRPr lang="zh-CN" altLang="en-US" sz="3200" b="1">
                <a:solidFill>
                  <a:srgbClr val="000000"/>
                </a:solidFill>
                <a:latin typeface="黑体" pitchFamily="2" charset="-122"/>
                <a:ea typeface="黑体" pitchFamily="2" charset="-122"/>
              </a:endParaRPr>
            </a:p>
          </p:txBody>
        </p:sp>
        <p:grpSp>
          <p:nvGrpSpPr>
            <p:cNvPr id="12" name="Group 13"/>
            <p:cNvGrpSpPr>
              <a:grpSpLocks/>
            </p:cNvGrpSpPr>
            <p:nvPr/>
          </p:nvGrpSpPr>
          <p:grpSpPr bwMode="auto">
            <a:xfrm rot="10800000">
              <a:off x="1174728" y="5146687"/>
              <a:ext cx="793750" cy="790575"/>
              <a:chOff x="0" y="0"/>
              <a:chExt cx="1590" cy="1588"/>
            </a:xfrm>
          </p:grpSpPr>
          <p:grpSp>
            <p:nvGrpSpPr>
              <p:cNvPr id="13" name="Group 14"/>
              <p:cNvGrpSpPr>
                <a:grpSpLocks/>
              </p:cNvGrpSpPr>
              <p:nvPr/>
            </p:nvGrpSpPr>
            <p:grpSpPr bwMode="auto">
              <a:xfrm>
                <a:off x="0" y="0"/>
                <a:ext cx="1590" cy="1588"/>
                <a:chOff x="0" y="0"/>
                <a:chExt cx="1136" cy="1134"/>
              </a:xfrm>
            </p:grpSpPr>
            <p:sp>
              <p:nvSpPr>
                <p:cNvPr id="63" name="Oval 15"/>
                <p:cNvSpPr>
                  <a:spLocks noChangeArrowheads="1"/>
                </p:cNvSpPr>
                <p:nvPr/>
              </p:nvSpPr>
              <p:spPr bwMode="auto">
                <a:xfrm>
                  <a:off x="0" y="0"/>
                  <a:ext cx="1136" cy="1134"/>
                </a:xfrm>
                <a:prstGeom prst="ellipse">
                  <a:avLst/>
                </a:prstGeom>
                <a:gradFill rotWithShape="1">
                  <a:gsLst>
                    <a:gs pos="0">
                      <a:schemeClr val="bg2">
                        <a:alpha val="89999"/>
                      </a:schemeClr>
                    </a:gs>
                    <a:gs pos="50000">
                      <a:schemeClr val="bg1"/>
                    </a:gs>
                    <a:gs pos="100000">
                      <a:schemeClr val="bg2">
                        <a:alpha val="89999"/>
                      </a:schemeClr>
                    </a:gs>
                  </a:gsLst>
                  <a:lin ang="2700000" scaled="1"/>
                </a:gradFill>
                <a:ln w="9525" cmpd="sng">
                  <a:solidFill>
                    <a:schemeClr val="bg2"/>
                  </a:solidFill>
                  <a:round/>
                  <a:headEnd/>
                  <a:tailEnd/>
                </a:ln>
                <a:effectLst/>
              </p:spPr>
              <p:txBody>
                <a:bodyPr wrap="none" anchor="ctr"/>
                <a:lstStyle/>
                <a:p>
                  <a:pPr>
                    <a:defRPr/>
                  </a:pPr>
                  <a:endParaRPr lang="zh-CN" altLang="en-US">
                    <a:solidFill>
                      <a:srgbClr val="000000"/>
                    </a:solidFill>
                    <a:latin typeface="+mn-lt"/>
                    <a:ea typeface="+mn-ea"/>
                  </a:endParaRPr>
                </a:p>
              </p:txBody>
            </p:sp>
            <p:sp>
              <p:nvSpPr>
                <p:cNvPr id="38926" name="Oval 16"/>
                <p:cNvSpPr>
                  <a:spLocks noChangeArrowheads="1"/>
                </p:cNvSpPr>
                <p:nvPr/>
              </p:nvSpPr>
              <p:spPr bwMode="auto">
                <a:xfrm>
                  <a:off x="64" y="62"/>
                  <a:ext cx="1008" cy="1010"/>
                </a:xfrm>
                <a:prstGeom prst="ellipse">
                  <a:avLst/>
                </a:prstGeom>
                <a:solidFill>
                  <a:srgbClr val="C00000"/>
                </a:solidFill>
                <a:ln w="9525">
                  <a:solidFill>
                    <a:schemeClr val="bg2"/>
                  </a:solidFill>
                  <a:round/>
                  <a:headEnd/>
                  <a:tailEnd/>
                </a:ln>
              </p:spPr>
              <p:txBody>
                <a:bodyPr wrap="none" anchor="ctr"/>
                <a:lstStyle/>
                <a:p>
                  <a:endParaRPr lang="zh-CN" altLang="en-US">
                    <a:solidFill>
                      <a:srgbClr val="000000"/>
                    </a:solidFill>
                  </a:endParaRPr>
                </a:p>
              </p:txBody>
            </p:sp>
          </p:grpSp>
          <p:sp>
            <p:nvSpPr>
              <p:cNvPr id="38923" name="未知"/>
              <p:cNvSpPr>
                <a:spLocks/>
              </p:cNvSpPr>
              <p:nvPr/>
            </p:nvSpPr>
            <p:spPr bwMode="auto">
              <a:xfrm rot="-5400000">
                <a:off x="390" y="490"/>
                <a:ext cx="606" cy="1210"/>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25998"/>
                    </a:scheme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sp>
            <p:nvSpPr>
              <p:cNvPr id="38924" name="未知"/>
              <p:cNvSpPr>
                <a:spLocks/>
              </p:cNvSpPr>
              <p:nvPr/>
            </p:nvSpPr>
            <p:spPr bwMode="auto">
              <a:xfrm rot="5400000">
                <a:off x="588" y="-113"/>
                <a:ext cx="606" cy="1210"/>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50000"/>
                    </a:scheme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grpSp>
        <p:sp>
          <p:nvSpPr>
            <p:cNvPr id="38920" name="Rectangle 19"/>
            <p:cNvSpPr>
              <a:spLocks noChangeArrowheads="1"/>
            </p:cNvSpPr>
            <p:nvPr/>
          </p:nvSpPr>
          <p:spPr bwMode="auto">
            <a:xfrm>
              <a:off x="2173266" y="5268925"/>
              <a:ext cx="5592762" cy="56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285750" lvl="1" indent="-285750" defTabSz="1422400">
                <a:lnSpc>
                  <a:spcPct val="90000"/>
                </a:lnSpc>
                <a:spcAft>
                  <a:spcPct val="15000"/>
                </a:spcAft>
              </a:pPr>
              <a:r>
                <a:rPr lang="zh-CN" altLang="en-US" b="1" dirty="0" smtClean="0">
                  <a:solidFill>
                    <a:srgbClr val="000000"/>
                  </a:solidFill>
                  <a:latin typeface="微软雅黑" pitchFamily="34" charset="-122"/>
                  <a:ea typeface="微软雅黑" pitchFamily="34" charset="-122"/>
                </a:rPr>
                <a:t>课题样机试验验证</a:t>
              </a:r>
              <a:endParaRPr lang="zh-CN" altLang="en-US" sz="2800" b="1" dirty="0">
                <a:solidFill>
                  <a:srgbClr val="000000"/>
                </a:solidFill>
                <a:latin typeface="微软雅黑" pitchFamily="34" charset="-122"/>
                <a:ea typeface="微软雅黑" pitchFamily="34" charset="-122"/>
              </a:endParaRPr>
            </a:p>
          </p:txBody>
        </p:sp>
        <p:sp>
          <p:nvSpPr>
            <p:cNvPr id="38921" name="Rectangle 20"/>
            <p:cNvSpPr>
              <a:spLocks noChangeArrowheads="1"/>
            </p:cNvSpPr>
            <p:nvPr/>
          </p:nvSpPr>
          <p:spPr bwMode="auto">
            <a:xfrm>
              <a:off x="1303316" y="5256225"/>
              <a:ext cx="554037" cy="56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altLang="zh-CN" sz="3600" b="1" dirty="0">
                  <a:solidFill>
                    <a:srgbClr val="FFFFFF"/>
                  </a:solidFill>
                </a:rPr>
                <a:t>5</a:t>
              </a:r>
            </a:p>
          </p:txBody>
        </p:sp>
      </p:grpSp>
      <p:grpSp>
        <p:nvGrpSpPr>
          <p:cNvPr id="14" name="组合 44"/>
          <p:cNvGrpSpPr>
            <a:grpSpLocks/>
          </p:cNvGrpSpPr>
          <p:nvPr/>
        </p:nvGrpSpPr>
        <p:grpSpPr bwMode="auto">
          <a:xfrm>
            <a:off x="1142976" y="4500570"/>
            <a:ext cx="7215238" cy="790575"/>
            <a:chOff x="1174728" y="5146687"/>
            <a:chExt cx="7215238" cy="790575"/>
          </a:xfrm>
        </p:grpSpPr>
        <p:sp>
          <p:nvSpPr>
            <p:cNvPr id="44" name="Rectangle 12"/>
            <p:cNvSpPr>
              <a:spLocks noChangeArrowheads="1"/>
            </p:cNvSpPr>
            <p:nvPr/>
          </p:nvSpPr>
          <p:spPr bwMode="auto">
            <a:xfrm>
              <a:off x="1500166" y="5214950"/>
              <a:ext cx="6889800" cy="666750"/>
            </a:xfrm>
            <a:prstGeom prst="rect">
              <a:avLst/>
            </a:prstGeom>
            <a:gradFill rotWithShape="1">
              <a:gsLst>
                <a:gs pos="0">
                  <a:srgbClr val="F1F1F1"/>
                </a:gs>
                <a:gs pos="100000">
                  <a:srgbClr val="B2B2B2"/>
                </a:gs>
              </a:gsLst>
              <a:lin ang="0" scaled="1"/>
            </a:gradFill>
            <a:ln w="9525">
              <a:solidFill>
                <a:schemeClr val="bg2"/>
              </a:solidFill>
              <a:miter lim="800000"/>
              <a:headEnd/>
              <a:tailEnd/>
            </a:ln>
          </p:spPr>
          <p:txBody>
            <a:bodyPr rot="10800000" wrap="none" anchor="ctr"/>
            <a:lstStyle/>
            <a:p>
              <a:pPr marL="285750" lvl="1" indent="-285750" defTabSz="1422400">
                <a:lnSpc>
                  <a:spcPct val="90000"/>
                </a:lnSpc>
                <a:spcAft>
                  <a:spcPct val="15000"/>
                </a:spcAft>
                <a:buFontTx/>
                <a:buChar char="•"/>
              </a:pPr>
              <a:endParaRPr lang="zh-CN" altLang="en-US" sz="3200" b="1">
                <a:solidFill>
                  <a:srgbClr val="000000"/>
                </a:solidFill>
                <a:latin typeface="黑体" pitchFamily="2" charset="-122"/>
                <a:ea typeface="黑体" pitchFamily="2" charset="-122"/>
              </a:endParaRPr>
            </a:p>
          </p:txBody>
        </p:sp>
        <p:grpSp>
          <p:nvGrpSpPr>
            <p:cNvPr id="15" name="Group 13"/>
            <p:cNvGrpSpPr>
              <a:grpSpLocks/>
            </p:cNvGrpSpPr>
            <p:nvPr/>
          </p:nvGrpSpPr>
          <p:grpSpPr bwMode="auto">
            <a:xfrm rot="10800000">
              <a:off x="1174728" y="5146687"/>
              <a:ext cx="793750" cy="790575"/>
              <a:chOff x="0" y="0"/>
              <a:chExt cx="1590" cy="1588"/>
            </a:xfrm>
          </p:grpSpPr>
          <p:grpSp>
            <p:nvGrpSpPr>
              <p:cNvPr id="16" name="Group 14"/>
              <p:cNvGrpSpPr>
                <a:grpSpLocks/>
              </p:cNvGrpSpPr>
              <p:nvPr/>
            </p:nvGrpSpPr>
            <p:grpSpPr bwMode="auto">
              <a:xfrm>
                <a:off x="0" y="0"/>
                <a:ext cx="1590" cy="1588"/>
                <a:chOff x="0" y="0"/>
                <a:chExt cx="1136" cy="1134"/>
              </a:xfrm>
            </p:grpSpPr>
            <p:sp>
              <p:nvSpPr>
                <p:cNvPr id="51" name="Oval 15"/>
                <p:cNvSpPr>
                  <a:spLocks noChangeArrowheads="1"/>
                </p:cNvSpPr>
                <p:nvPr/>
              </p:nvSpPr>
              <p:spPr bwMode="auto">
                <a:xfrm>
                  <a:off x="0" y="0"/>
                  <a:ext cx="1136" cy="1134"/>
                </a:xfrm>
                <a:prstGeom prst="ellipse">
                  <a:avLst/>
                </a:prstGeom>
                <a:gradFill rotWithShape="1">
                  <a:gsLst>
                    <a:gs pos="0">
                      <a:schemeClr val="bg2">
                        <a:alpha val="89999"/>
                      </a:schemeClr>
                    </a:gs>
                    <a:gs pos="50000">
                      <a:schemeClr val="bg1"/>
                    </a:gs>
                    <a:gs pos="100000">
                      <a:schemeClr val="bg2">
                        <a:alpha val="89999"/>
                      </a:schemeClr>
                    </a:gs>
                  </a:gsLst>
                  <a:lin ang="2700000" scaled="1"/>
                </a:gradFill>
                <a:ln w="9525" cmpd="sng">
                  <a:solidFill>
                    <a:schemeClr val="bg2"/>
                  </a:solidFill>
                  <a:round/>
                  <a:headEnd/>
                  <a:tailEnd/>
                </a:ln>
                <a:effectLst/>
              </p:spPr>
              <p:txBody>
                <a:bodyPr wrap="none" anchor="ctr"/>
                <a:lstStyle/>
                <a:p>
                  <a:pPr>
                    <a:defRPr/>
                  </a:pPr>
                  <a:endParaRPr lang="zh-CN" altLang="en-US">
                    <a:solidFill>
                      <a:srgbClr val="000000"/>
                    </a:solidFill>
                    <a:latin typeface="+mn-lt"/>
                    <a:ea typeface="+mn-ea"/>
                  </a:endParaRPr>
                </a:p>
              </p:txBody>
            </p:sp>
            <p:sp>
              <p:nvSpPr>
                <p:cNvPr id="52" name="Oval 16"/>
                <p:cNvSpPr>
                  <a:spLocks noChangeArrowheads="1"/>
                </p:cNvSpPr>
                <p:nvPr/>
              </p:nvSpPr>
              <p:spPr bwMode="auto">
                <a:xfrm>
                  <a:off x="64" y="62"/>
                  <a:ext cx="1008" cy="1010"/>
                </a:xfrm>
                <a:prstGeom prst="ellipse">
                  <a:avLst/>
                </a:prstGeom>
                <a:solidFill>
                  <a:srgbClr val="C00000"/>
                </a:solidFill>
                <a:ln w="9525">
                  <a:solidFill>
                    <a:schemeClr val="bg2"/>
                  </a:solidFill>
                  <a:round/>
                  <a:headEnd/>
                  <a:tailEnd/>
                </a:ln>
              </p:spPr>
              <p:txBody>
                <a:bodyPr wrap="none" anchor="ctr"/>
                <a:lstStyle/>
                <a:p>
                  <a:endParaRPr lang="zh-CN" altLang="en-US">
                    <a:solidFill>
                      <a:srgbClr val="000000"/>
                    </a:solidFill>
                  </a:endParaRPr>
                </a:p>
              </p:txBody>
            </p:sp>
          </p:grpSp>
          <p:sp>
            <p:nvSpPr>
              <p:cNvPr id="49" name="未知"/>
              <p:cNvSpPr>
                <a:spLocks/>
              </p:cNvSpPr>
              <p:nvPr/>
            </p:nvSpPr>
            <p:spPr bwMode="auto">
              <a:xfrm rot="-5400000">
                <a:off x="390" y="490"/>
                <a:ext cx="606" cy="1210"/>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25998"/>
                    </a:scheme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sp>
            <p:nvSpPr>
              <p:cNvPr id="50" name="未知"/>
              <p:cNvSpPr>
                <a:spLocks/>
              </p:cNvSpPr>
              <p:nvPr/>
            </p:nvSpPr>
            <p:spPr bwMode="auto">
              <a:xfrm rot="5400000">
                <a:off x="588" y="-113"/>
                <a:ext cx="606" cy="1210"/>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50000"/>
                    </a:scheme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grpSp>
        <p:sp>
          <p:nvSpPr>
            <p:cNvPr id="46" name="Rectangle 19"/>
            <p:cNvSpPr>
              <a:spLocks noChangeArrowheads="1"/>
            </p:cNvSpPr>
            <p:nvPr/>
          </p:nvSpPr>
          <p:spPr bwMode="auto">
            <a:xfrm>
              <a:off x="2173266" y="5268925"/>
              <a:ext cx="5592762" cy="56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285750" lvl="1" indent="-285750" defTabSz="1422400">
                <a:lnSpc>
                  <a:spcPct val="90000"/>
                </a:lnSpc>
                <a:spcAft>
                  <a:spcPct val="15000"/>
                </a:spcAft>
              </a:pPr>
              <a:r>
                <a:rPr lang="zh-CN" altLang="en-US" b="1" dirty="0" smtClean="0">
                  <a:solidFill>
                    <a:srgbClr val="000000"/>
                  </a:solidFill>
                  <a:latin typeface="微软雅黑" pitchFamily="34" charset="-122"/>
                  <a:ea typeface="微软雅黑" pitchFamily="34" charset="-122"/>
                </a:rPr>
                <a:t>课题取得的阶段性成果</a:t>
              </a:r>
              <a:endParaRPr lang="zh-CN" altLang="en-US" sz="2800" b="1" dirty="0">
                <a:solidFill>
                  <a:srgbClr val="000000"/>
                </a:solidFill>
                <a:latin typeface="微软雅黑" pitchFamily="34" charset="-122"/>
                <a:ea typeface="微软雅黑" pitchFamily="34" charset="-122"/>
              </a:endParaRPr>
            </a:p>
          </p:txBody>
        </p:sp>
        <p:sp>
          <p:nvSpPr>
            <p:cNvPr id="47" name="Rectangle 20"/>
            <p:cNvSpPr>
              <a:spLocks noChangeArrowheads="1"/>
            </p:cNvSpPr>
            <p:nvPr/>
          </p:nvSpPr>
          <p:spPr bwMode="auto">
            <a:xfrm>
              <a:off x="1303316" y="5256225"/>
              <a:ext cx="554037" cy="56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altLang="zh-CN" sz="3600" b="1">
                  <a:solidFill>
                    <a:srgbClr val="FFFFFF"/>
                  </a:solidFill>
                </a:rPr>
                <a:t>4</a:t>
              </a:r>
            </a:p>
          </p:txBody>
        </p:sp>
      </p:grpSp>
      <p:sp>
        <p:nvSpPr>
          <p:cNvPr id="54" name="AutoShape 19"/>
          <p:cNvSpPr>
            <a:spLocks noChangeArrowheads="1"/>
          </p:cNvSpPr>
          <p:nvPr/>
        </p:nvSpPr>
        <p:spPr bwMode="auto">
          <a:xfrm>
            <a:off x="5929322" y="4786322"/>
            <a:ext cx="431800" cy="215900"/>
          </a:xfrm>
          <a:prstGeom prst="leftArrow">
            <a:avLst>
              <a:gd name="adj1" fmla="val 50278"/>
              <a:gd name="adj2" fmla="val 72731"/>
            </a:avLst>
          </a:prstGeom>
          <a:solidFill>
            <a:srgbClr val="0033CC"/>
          </a:solidFill>
          <a:ln w="9525">
            <a:noFill/>
            <a:miter lim="800000"/>
            <a:headEnd/>
            <a:tailEnd/>
          </a:ln>
        </p:spPr>
        <p:txBody>
          <a:bodyPr wrap="none" anchor="ctr"/>
          <a:lstStyle/>
          <a:p>
            <a:endParaRPr lang="zh-CN" altLang="en-US">
              <a:ea typeface="华文细黑"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par>
                                <p:cTn id="8" presetID="18" presetClass="entr" presetSubtype="3"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upRight)">
                                      <p:cBhvr>
                                        <p:cTn id="10" dur="500"/>
                                        <p:tgtEl>
                                          <p:spTgt spid="5"/>
                                        </p:tgtEl>
                                      </p:cBhvr>
                                    </p:animEffect>
                                  </p:childTnLst>
                                </p:cTn>
                              </p:par>
                              <p:par>
                                <p:cTn id="11" presetID="18" presetClass="entr" presetSubtype="3"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upRight)">
                                      <p:cBhvr>
                                        <p:cTn id="13" dur="500"/>
                                        <p:tgtEl>
                                          <p:spTgt spid="8"/>
                                        </p:tgtEl>
                                      </p:cBhvr>
                                    </p:animEffect>
                                  </p:childTnLst>
                                </p:cTn>
                              </p:par>
                              <p:par>
                                <p:cTn id="14" presetID="18" presetClass="entr" presetSubtype="3"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trips(upRight)">
                                      <p:cBhvr>
                                        <p:cTn id="16" dur="500"/>
                                        <p:tgtEl>
                                          <p:spTgt spid="11"/>
                                        </p:tgtEl>
                                      </p:cBhvr>
                                    </p:animEffect>
                                  </p:childTnLst>
                                </p:cTn>
                              </p:par>
                              <p:par>
                                <p:cTn id="17" presetID="18" presetClass="entr" presetSubtype="3"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strips(upRigh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2"/>
          <p:cNvSpPr>
            <a:spLocks noChangeArrowheads="1"/>
          </p:cNvSpPr>
          <p:nvPr/>
        </p:nvSpPr>
        <p:spPr bwMode="auto">
          <a:xfrm>
            <a:off x="428625" y="1185863"/>
            <a:ext cx="8208963" cy="461665"/>
          </a:xfrm>
          <a:prstGeom prst="rect">
            <a:avLst/>
          </a:prstGeom>
          <a:noFill/>
          <a:ln w="9525">
            <a:noFill/>
            <a:miter lim="800000"/>
            <a:headEnd/>
            <a:tailEnd/>
          </a:ln>
        </p:spPr>
        <p:txBody>
          <a:bodyPr anchor="ctr">
            <a:spAutoFit/>
          </a:bodyPr>
          <a:lstStyle/>
          <a:p>
            <a:pPr defTabSz="762000"/>
            <a:r>
              <a:rPr lang="zh-CN" altLang="en-US" sz="2400" b="1" dirty="0" smtClean="0">
                <a:solidFill>
                  <a:schemeClr val="tx1"/>
                </a:solidFill>
                <a:latin typeface="微软雅黑" pitchFamily="34" charset="-122"/>
                <a:ea typeface="微软雅黑" pitchFamily="34" charset="-122"/>
              </a:rPr>
              <a:t>目前已取得的阶段性成果</a:t>
            </a:r>
            <a:endParaRPr lang="zh-CN" altLang="en-US" sz="2400" b="1" dirty="0">
              <a:solidFill>
                <a:schemeClr val="tx1"/>
              </a:solidFill>
              <a:latin typeface="微软雅黑" pitchFamily="34" charset="-122"/>
              <a:ea typeface="微软雅黑" pitchFamily="34" charset="-122"/>
            </a:endParaRPr>
          </a:p>
        </p:txBody>
      </p:sp>
      <p:sp>
        <p:nvSpPr>
          <p:cNvPr id="374786" name="Rectangle 2"/>
          <p:cNvSpPr>
            <a:spLocks noChangeArrowheads="1"/>
          </p:cNvSpPr>
          <p:nvPr/>
        </p:nvSpPr>
        <p:spPr bwMode="auto">
          <a:xfrm>
            <a:off x="0" y="0"/>
            <a:ext cx="9144000" cy="457200"/>
          </a:xfrm>
          <a:prstGeom prst="rect">
            <a:avLst/>
          </a:prstGeom>
          <a:noFill/>
          <a:ln w="9525" cmpd="sng">
            <a:noFill/>
            <a:miter lim="800000"/>
            <a:headEnd/>
            <a:tailEnd/>
          </a:ln>
          <a:effectLst>
            <a:prstShdw prst="shdw17" dist="17961" dir="2700000">
              <a:schemeClr val="accent1">
                <a:gamma/>
                <a:shade val="60000"/>
                <a:invGamma/>
              </a:schemeClr>
            </a:prstShdw>
          </a:effectLst>
        </p:spPr>
        <p:txBody>
          <a:bodyPr wrap="none" anchor="ctr">
            <a:spAutoFit/>
          </a:bodyPr>
          <a:lstStyle/>
          <a:p>
            <a:pPr>
              <a:buFont typeface="Arial" charset="0"/>
              <a:buNone/>
              <a:defRPr/>
            </a:pPr>
            <a:endParaRPr lang="zh-CN" altLang="en-US"/>
          </a:p>
        </p:txBody>
      </p:sp>
      <p:sp>
        <p:nvSpPr>
          <p:cNvPr id="374788" name="Rectangle 4"/>
          <p:cNvSpPr>
            <a:spLocks noChangeArrowheads="1"/>
          </p:cNvSpPr>
          <p:nvPr/>
        </p:nvSpPr>
        <p:spPr bwMode="auto">
          <a:xfrm>
            <a:off x="0" y="0"/>
            <a:ext cx="9144000" cy="0"/>
          </a:xfrm>
          <a:prstGeom prst="rect">
            <a:avLst/>
          </a:prstGeom>
          <a:noFill/>
          <a:ln w="9525" cmpd="sng">
            <a:noFill/>
            <a:miter lim="800000"/>
            <a:headEnd/>
            <a:tailEnd/>
          </a:ln>
          <a:effectLst>
            <a:prstShdw prst="shdw17" dist="17961" dir="2700000">
              <a:schemeClr val="accent1">
                <a:gamma/>
                <a:shade val="60000"/>
                <a:invGamma/>
              </a:schemeClr>
            </a:prstShdw>
          </a:effectLst>
        </p:spPr>
        <p:txBody>
          <a:bodyPr wrap="none" anchor="ctr">
            <a:spAutoFit/>
          </a:bodyPr>
          <a:lstStyle/>
          <a:p>
            <a:pPr>
              <a:buFont typeface="Arial" charset="0"/>
              <a:buNone/>
              <a:defRPr/>
            </a:pPr>
            <a:endParaRPr lang="zh-CN" altLang="en-US"/>
          </a:p>
        </p:txBody>
      </p:sp>
      <p:pic>
        <p:nvPicPr>
          <p:cNvPr id="8" name="图片 7"/>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500034" y="1928802"/>
            <a:ext cx="2786082" cy="20717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图片 8"/>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6286512" y="1928802"/>
            <a:ext cx="2571768" cy="2000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图片 9"/>
          <p:cNvPicPr/>
          <p:nvPr/>
        </p:nvPicPr>
        <p:blipFill rotWithShape="1">
          <a:blip r:embed="rId4"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1863" t="9317" b="12367"/>
          <a:stretch/>
        </p:blipFill>
        <p:spPr bwMode="auto">
          <a:xfrm>
            <a:off x="3500430" y="1928802"/>
            <a:ext cx="2609431" cy="20736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11" name="Rectangle 7"/>
          <p:cNvSpPr>
            <a:spLocks noChangeArrowheads="1"/>
          </p:cNvSpPr>
          <p:nvPr/>
        </p:nvSpPr>
        <p:spPr bwMode="auto">
          <a:xfrm>
            <a:off x="928662" y="4286256"/>
            <a:ext cx="7072362" cy="1692771"/>
          </a:xfrm>
          <a:prstGeom prst="rect">
            <a:avLst/>
          </a:prstGeom>
          <a:noFill/>
          <a:ln w="9525">
            <a:noFill/>
            <a:miter lim="800000"/>
            <a:headEnd/>
            <a:tailEnd/>
          </a:ln>
        </p:spPr>
        <p:txBody>
          <a:bodyPr wrap="square" anchor="ctr">
            <a:spAutoFit/>
          </a:bodyPr>
          <a:lstStyle/>
          <a:p>
            <a:pPr>
              <a:lnSpc>
                <a:spcPct val="130000"/>
              </a:lnSpc>
              <a:buClr>
                <a:srgbClr val="FF0000"/>
              </a:buClr>
              <a:buFont typeface="Wingdings" pitchFamily="2" charset="2"/>
              <a:buChar char="l"/>
            </a:pPr>
            <a:r>
              <a:rPr lang="zh-CN" altLang="en-US" sz="2000" dirty="0" smtClean="0">
                <a:solidFill>
                  <a:schemeClr val="tx1"/>
                </a:solidFill>
                <a:latin typeface="微软雅黑" pitchFamily="34" charset="-122"/>
                <a:ea typeface="微软雅黑" pitchFamily="34" charset="-122"/>
              </a:rPr>
              <a:t>完成</a:t>
            </a:r>
            <a:r>
              <a:rPr lang="en-US" altLang="zh-CN" sz="2000" dirty="0" smtClean="0">
                <a:solidFill>
                  <a:schemeClr val="tx1"/>
                </a:solidFill>
                <a:latin typeface="微软雅黑" pitchFamily="34" charset="-122"/>
                <a:ea typeface="微软雅黑" pitchFamily="34" charset="-122"/>
              </a:rPr>
              <a:t>X20</a:t>
            </a:r>
            <a:r>
              <a:rPr lang="zh-CN" altLang="en-US" sz="2000" dirty="0" smtClean="0">
                <a:solidFill>
                  <a:schemeClr val="tx1"/>
                </a:solidFill>
                <a:latin typeface="微软雅黑" pitchFamily="34" charset="-122"/>
                <a:ea typeface="微软雅黑" pitchFamily="34" charset="-122"/>
              </a:rPr>
              <a:t>控制器</a:t>
            </a:r>
            <a:r>
              <a:rPr lang="en-US" altLang="zh-CN" sz="2000" dirty="0" smtClean="0">
                <a:solidFill>
                  <a:schemeClr val="tx1"/>
                </a:solidFill>
                <a:latin typeface="微软雅黑" pitchFamily="34" charset="-122"/>
                <a:ea typeface="微软雅黑" pitchFamily="34" charset="-122"/>
              </a:rPr>
              <a:t>AD</a:t>
            </a:r>
            <a:r>
              <a:rPr lang="zh-CN" altLang="en-US" sz="2000" dirty="0" smtClean="0">
                <a:solidFill>
                  <a:schemeClr val="tx1"/>
                </a:solidFill>
                <a:latin typeface="微软雅黑" pitchFamily="34" charset="-122"/>
                <a:ea typeface="微软雅黑" pitchFamily="34" charset="-122"/>
              </a:rPr>
              <a:t>模块的测试及电压电流交流采样；</a:t>
            </a:r>
            <a:endParaRPr lang="en-US" altLang="zh-CN" sz="2000" dirty="0" smtClean="0">
              <a:solidFill>
                <a:schemeClr val="tx1"/>
              </a:solidFill>
              <a:latin typeface="微软雅黑" pitchFamily="34" charset="-122"/>
              <a:ea typeface="微软雅黑" pitchFamily="34" charset="-122"/>
            </a:endParaRPr>
          </a:p>
          <a:p>
            <a:pPr>
              <a:lnSpc>
                <a:spcPct val="130000"/>
              </a:lnSpc>
              <a:buClr>
                <a:srgbClr val="FF0000"/>
              </a:buClr>
              <a:buFont typeface="Wingdings" pitchFamily="2" charset="2"/>
              <a:buChar char="l"/>
            </a:pPr>
            <a:r>
              <a:rPr lang="zh-CN" altLang="en-US" sz="2000" dirty="0" smtClean="0">
                <a:solidFill>
                  <a:schemeClr val="tx1"/>
                </a:solidFill>
                <a:latin typeface="微软雅黑" pitchFamily="34" charset="-122"/>
                <a:ea typeface="微软雅黑" pitchFamily="34" charset="-122"/>
              </a:rPr>
              <a:t>完成</a:t>
            </a:r>
            <a:r>
              <a:rPr lang="en-US" altLang="zh-CN" sz="2000" dirty="0" smtClean="0">
                <a:solidFill>
                  <a:schemeClr val="tx1"/>
                </a:solidFill>
                <a:latin typeface="微软雅黑" pitchFamily="34" charset="-122"/>
                <a:ea typeface="微软雅黑" pitchFamily="34" charset="-122"/>
              </a:rPr>
              <a:t>MODBUS/TCP</a:t>
            </a:r>
            <a:r>
              <a:rPr lang="zh-CN" altLang="en-US" sz="2000" dirty="0" smtClean="0">
                <a:solidFill>
                  <a:schemeClr val="tx1"/>
                </a:solidFill>
                <a:latin typeface="微软雅黑" pitchFamily="34" charset="-122"/>
                <a:ea typeface="微软雅黑" pitchFamily="34" charset="-122"/>
              </a:rPr>
              <a:t>通讯测试及</a:t>
            </a:r>
            <a:r>
              <a:rPr lang="en-US" altLang="zh-CN" sz="2000" dirty="0" smtClean="0">
                <a:solidFill>
                  <a:schemeClr val="tx1"/>
                </a:solidFill>
                <a:latin typeface="微软雅黑" pitchFamily="34" charset="-122"/>
                <a:ea typeface="微软雅黑" pitchFamily="34" charset="-122"/>
              </a:rPr>
              <a:t>POWERLINK</a:t>
            </a:r>
            <a:r>
              <a:rPr lang="zh-CN" altLang="en-US" sz="2000" dirty="0" smtClean="0">
                <a:solidFill>
                  <a:schemeClr val="tx1"/>
                </a:solidFill>
                <a:latin typeface="微软雅黑" pitchFamily="34" charset="-122"/>
                <a:ea typeface="微软雅黑" pitchFamily="34" charset="-122"/>
              </a:rPr>
              <a:t>通讯编程；</a:t>
            </a:r>
            <a:endParaRPr lang="zh-CN" altLang="en-US" sz="2000" dirty="0">
              <a:solidFill>
                <a:schemeClr val="tx1"/>
              </a:solidFill>
              <a:latin typeface="微软雅黑" pitchFamily="34" charset="-122"/>
              <a:ea typeface="微软雅黑" pitchFamily="34" charset="-122"/>
            </a:endParaRPr>
          </a:p>
          <a:p>
            <a:pPr>
              <a:lnSpc>
                <a:spcPct val="130000"/>
              </a:lnSpc>
              <a:buClr>
                <a:srgbClr val="FF0000"/>
              </a:buClr>
              <a:buFont typeface="Wingdings" pitchFamily="2" charset="2"/>
              <a:buChar char="l"/>
            </a:pPr>
            <a:r>
              <a:rPr lang="zh-CN" altLang="en-US" sz="2000" dirty="0" smtClean="0">
                <a:solidFill>
                  <a:schemeClr val="tx1"/>
                </a:solidFill>
                <a:latin typeface="微软雅黑" pitchFamily="34" charset="-122"/>
                <a:ea typeface="微软雅黑" pitchFamily="34" charset="-122"/>
              </a:rPr>
              <a:t>完成</a:t>
            </a:r>
            <a:r>
              <a:rPr lang="en-US" altLang="zh-CN" sz="2000" dirty="0" smtClean="0">
                <a:solidFill>
                  <a:schemeClr val="tx1"/>
                </a:solidFill>
                <a:latin typeface="微软雅黑" pitchFamily="34" charset="-122"/>
                <a:ea typeface="微软雅黑" pitchFamily="34" charset="-122"/>
              </a:rPr>
              <a:t>X20</a:t>
            </a:r>
            <a:r>
              <a:rPr lang="zh-CN" altLang="en-US" sz="2000" dirty="0" smtClean="0">
                <a:solidFill>
                  <a:schemeClr val="tx1"/>
                </a:solidFill>
                <a:latin typeface="微软雅黑" pitchFamily="34" charset="-122"/>
                <a:ea typeface="微软雅黑" pitchFamily="34" charset="-122"/>
              </a:rPr>
              <a:t>控制器脉冲形成模块的测试及小电流开环试验；</a:t>
            </a:r>
            <a:endParaRPr lang="en-US" altLang="zh-CN" sz="2000" dirty="0" smtClean="0">
              <a:solidFill>
                <a:schemeClr val="tx1"/>
              </a:solidFill>
              <a:latin typeface="微软雅黑" pitchFamily="34" charset="-122"/>
              <a:ea typeface="微软雅黑" pitchFamily="34" charset="-122"/>
            </a:endParaRPr>
          </a:p>
          <a:p>
            <a:pPr>
              <a:lnSpc>
                <a:spcPct val="130000"/>
              </a:lnSpc>
              <a:buClr>
                <a:srgbClr val="FF0000"/>
              </a:buClr>
              <a:buFont typeface="Wingdings" pitchFamily="2" charset="2"/>
              <a:buChar char="l"/>
            </a:pPr>
            <a:r>
              <a:rPr lang="zh-CN" altLang="en-US" sz="2000" dirty="0" smtClean="0">
                <a:solidFill>
                  <a:schemeClr val="tx1"/>
                </a:solidFill>
                <a:latin typeface="微软雅黑" pitchFamily="34" charset="-122"/>
                <a:ea typeface="微软雅黑" pitchFamily="34" charset="-122"/>
              </a:rPr>
              <a:t>完成自动通道的编程工作；</a:t>
            </a:r>
            <a:endParaRPr lang="zh-CN" altLang="en-US" sz="2000" dirty="0">
              <a:solidFill>
                <a:schemeClr val="tx1"/>
              </a:solidFill>
              <a:latin typeface="微软雅黑" pitchFamily="34" charset="-122"/>
              <a:ea typeface="微软雅黑" pitchFamily="34" charset="-122"/>
            </a:endParaRPr>
          </a:p>
        </p:txBody>
      </p:sp>
      <p:sp>
        <p:nvSpPr>
          <p:cNvPr id="12" name="Rectangle 2"/>
          <p:cNvSpPr txBox="1">
            <a:spLocks noChangeArrowheads="1"/>
          </p:cNvSpPr>
          <p:nvPr/>
        </p:nvSpPr>
        <p:spPr bwMode="auto">
          <a:xfrm>
            <a:off x="3357554" y="190500"/>
            <a:ext cx="5572164" cy="574675"/>
          </a:xfrm>
          <a:prstGeom prst="rect">
            <a:avLst/>
          </a:prstGeom>
          <a:noFill/>
          <a:ln w="9525">
            <a:noFill/>
            <a:miter lim="800000"/>
            <a:headEnd/>
            <a:tailEnd/>
          </a:ln>
          <a:effectLst>
            <a:outerShdw dist="56796" dir="1593903" algn="ctr" rotWithShape="0">
              <a:schemeClr val="tx1"/>
            </a:outerShdw>
          </a:effectLst>
        </p:spPr>
        <p:txBody>
          <a:bodyPr vert="horz" wrap="square" lIns="91440" tIns="45720" rIns="91440" bIns="45720" numCol="1" anchor="ctr" anchorCtr="0" compatLnSpc="1">
            <a:prstTxWarp prst="textNoShape">
              <a:avLst/>
            </a:prstTxWarp>
          </a:bodyPr>
          <a:lstStyle/>
          <a:p>
            <a:pPr marL="285750" lvl="1" indent="-285750" algn="ctr" defTabSz="1422400">
              <a:lnSpc>
                <a:spcPct val="90000"/>
              </a:lnSpc>
              <a:spcAft>
                <a:spcPct val="15000"/>
              </a:spcAft>
            </a:pPr>
            <a:r>
              <a:rPr lang="zh-CN" altLang="en-US" b="1" dirty="0" smtClean="0">
                <a:latin typeface="微软雅黑" pitchFamily="34" charset="-122"/>
                <a:ea typeface="微软雅黑" pitchFamily="34" charset="-122"/>
              </a:rPr>
              <a:t>课题取得的阶段性成果</a:t>
            </a:r>
            <a:endParaRPr lang="zh-CN" altLang="en-US" b="1"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428596" y="1000108"/>
            <a:ext cx="8215370" cy="3182923"/>
          </a:xfrm>
          <a:prstGeom prst="rect">
            <a:avLst/>
          </a:prstGeom>
          <a:noFill/>
          <a:ln w="12700" algn="ctr">
            <a:noFill/>
            <a:miter lim="800000"/>
            <a:headEnd/>
            <a:tailEnd/>
          </a:ln>
          <a:effectLst>
            <a:prstShdw prst="shdw17" dist="17961" dir="2700000">
              <a:schemeClr val="bg2"/>
            </a:prstShdw>
          </a:effectLst>
        </p:spPr>
        <p:txBody>
          <a:bodyPr wrap="square" lIns="90488" tIns="44450" rIns="90488" bIns="44450">
            <a:spAutoFit/>
          </a:bodyPr>
          <a:lstStyle/>
          <a:p>
            <a:pPr lvl="0" defTabSz="762000">
              <a:lnSpc>
                <a:spcPct val="150000"/>
              </a:lnSpc>
            </a:pPr>
            <a:r>
              <a:rPr lang="en-US" altLang="zh-CN" sz="2400" dirty="0" smtClean="0">
                <a:solidFill>
                  <a:schemeClr val="tx1"/>
                </a:solidFill>
                <a:latin typeface="+mn-ea"/>
                <a:ea typeface="+mn-ea"/>
              </a:rPr>
              <a:t>    </a:t>
            </a:r>
            <a:r>
              <a:rPr lang="en-US" altLang="zh-CN" sz="2200" dirty="0" smtClean="0">
                <a:solidFill>
                  <a:schemeClr val="tx1"/>
                </a:solidFill>
                <a:latin typeface="微软雅黑" pitchFamily="34" charset="-122"/>
                <a:ea typeface="微软雅黑" pitchFamily="34" charset="-122"/>
              </a:rPr>
              <a:t>CAP1400</a:t>
            </a:r>
            <a:r>
              <a:rPr lang="zh-CN" altLang="en-US" sz="2200" dirty="0" smtClean="0">
                <a:solidFill>
                  <a:schemeClr val="tx1"/>
                </a:solidFill>
                <a:latin typeface="微软雅黑" pitchFamily="34" charset="-122"/>
                <a:ea typeface="微软雅黑" pitchFamily="34" charset="-122"/>
              </a:rPr>
              <a:t>核电机组是我国有自主知识产权的大型先进压水堆核电机组，其示范工程在山东石岛湾。</a:t>
            </a:r>
            <a:endParaRPr lang="en-US" altLang="zh-CN" sz="2200" dirty="0" smtClean="0">
              <a:solidFill>
                <a:schemeClr val="tx1"/>
              </a:solidFill>
              <a:latin typeface="微软雅黑" pitchFamily="34" charset="-122"/>
              <a:ea typeface="微软雅黑" pitchFamily="34" charset="-122"/>
            </a:endParaRPr>
          </a:p>
          <a:p>
            <a:pPr lvl="0" defTabSz="762000">
              <a:lnSpc>
                <a:spcPct val="150000"/>
              </a:lnSpc>
            </a:pPr>
            <a:r>
              <a:rPr lang="en-US" altLang="zh-CN" sz="2200" dirty="0" smtClean="0">
                <a:solidFill>
                  <a:schemeClr val="tx1"/>
                </a:solidFill>
                <a:latin typeface="微软雅黑" pitchFamily="34" charset="-122"/>
                <a:ea typeface="微软雅黑" pitchFamily="34" charset="-122"/>
              </a:rPr>
              <a:t>      </a:t>
            </a:r>
            <a:r>
              <a:rPr lang="zh-CN" altLang="en-US" sz="2200" dirty="0" smtClean="0">
                <a:solidFill>
                  <a:schemeClr val="tx1"/>
                </a:solidFill>
                <a:latin typeface="微软雅黑" pitchFamily="34" charset="-122"/>
                <a:ea typeface="微软雅黑" pitchFamily="34" charset="-122"/>
              </a:rPr>
              <a:t>由于东方电气在核电领域的突出业绩，国家将此重大专项的常规岛关键设备的自主研发任务授予东方电气。东方电机控制设备有限公司承担了其中的一个专题：</a:t>
            </a:r>
            <a:r>
              <a:rPr lang="en-US" altLang="zh-CN" sz="2200" b="1" kern="0" dirty="0" smtClean="0">
                <a:solidFill>
                  <a:srgbClr val="FF0000"/>
                </a:solidFill>
                <a:latin typeface="微软雅黑" pitchFamily="34" charset="-122"/>
                <a:ea typeface="微软雅黑" pitchFamily="34" charset="-122"/>
              </a:rPr>
              <a:t>CAP1400</a:t>
            </a:r>
            <a:r>
              <a:rPr lang="zh-CN" altLang="en-US" sz="2200" b="1" kern="0" dirty="0" smtClean="0">
                <a:solidFill>
                  <a:srgbClr val="FF0000"/>
                </a:solidFill>
                <a:latin typeface="微软雅黑" pitchFamily="34" charset="-122"/>
                <a:ea typeface="微软雅黑" pitchFamily="34" charset="-122"/>
              </a:rPr>
              <a:t>核电励磁系统设计和研制。</a:t>
            </a:r>
            <a:endParaRPr lang="zh-CN" altLang="en-US" dirty="0">
              <a:latin typeface="黑体" pitchFamily="2" charset="-122"/>
              <a:ea typeface="黑体" pitchFamily="2" charset="-122"/>
            </a:endParaRPr>
          </a:p>
        </p:txBody>
      </p:sp>
      <p:sp>
        <p:nvSpPr>
          <p:cNvPr id="10" name="Rectangle 2"/>
          <p:cNvSpPr txBox="1">
            <a:spLocks noChangeArrowheads="1"/>
          </p:cNvSpPr>
          <p:nvPr/>
        </p:nvSpPr>
        <p:spPr bwMode="auto">
          <a:xfrm>
            <a:off x="3357554" y="190500"/>
            <a:ext cx="5572164" cy="574675"/>
          </a:xfrm>
          <a:prstGeom prst="rect">
            <a:avLst/>
          </a:prstGeom>
          <a:noFill/>
          <a:ln w="9525">
            <a:noFill/>
            <a:miter lim="800000"/>
            <a:headEnd/>
            <a:tailEnd/>
          </a:ln>
          <a:effectLst>
            <a:outerShdw dist="56796" dir="1593903" algn="ctr" rotWithShape="0">
              <a:schemeClr val="tx1"/>
            </a:outerShdw>
          </a:effectLst>
        </p:spPr>
        <p:txBody>
          <a:bodyPr vert="horz" wrap="square" lIns="91440" tIns="45720" rIns="91440" bIns="45720" numCol="1" anchor="ctr" anchorCtr="0" compatLnSpc="1">
            <a:prstTxWarp prst="textNoShape">
              <a:avLst/>
            </a:prstTxWarp>
          </a:bodyPr>
          <a:lstStyle/>
          <a:p>
            <a:pPr algn="r" eaLnBrk="0" hangingPunct="0">
              <a:defRPr/>
            </a:pPr>
            <a:r>
              <a:rPr lang="en-US" altLang="zh-CN" b="1" dirty="0" smtClean="0">
                <a:latin typeface="微软雅黑" pitchFamily="34" charset="-122"/>
                <a:ea typeface="微软雅黑" pitchFamily="34" charset="-122"/>
              </a:rPr>
              <a:t>CAP1400</a:t>
            </a:r>
            <a:r>
              <a:rPr lang="zh-CN" altLang="en-US" b="1" dirty="0" smtClean="0">
                <a:latin typeface="微软雅黑" pitchFamily="34" charset="-122"/>
                <a:ea typeface="微软雅黑" pitchFamily="34" charset="-122"/>
              </a:rPr>
              <a:t>核电励磁系统课题背景</a:t>
            </a:r>
            <a:endParaRPr kumimoji="0" lang="zh-CN" altLang="en-US" sz="2800" b="1" i="0" u="none" strike="noStrike" kern="0" cap="none" spc="0" normalizeH="0" baseline="0" noProof="0" dirty="0" smtClean="0">
              <a:ln>
                <a:noFill/>
              </a:ln>
              <a:solidFill>
                <a:schemeClr val="bg1"/>
              </a:solidFill>
              <a:effectLst/>
              <a:uLnTx/>
              <a:uFillTx/>
              <a:latin typeface="微软雅黑" pitchFamily="34" charset="-122"/>
              <a:ea typeface="微软雅黑" pitchFamily="34" charset="-122"/>
              <a:cs typeface="+mj-cs"/>
            </a:endParaRPr>
          </a:p>
        </p:txBody>
      </p:sp>
      <p:pic>
        <p:nvPicPr>
          <p:cNvPr id="5122" name="Picture 2" descr="http://img.chinaluxus.com/pic/view/2011/04/08/20110408152751255.jpg"/>
          <p:cNvPicPr>
            <a:picLocks noChangeAspect="1" noChangeArrowheads="1"/>
          </p:cNvPicPr>
          <p:nvPr/>
        </p:nvPicPr>
        <p:blipFill>
          <a:blip r:embed="rId2"/>
          <a:srcRect t="20455"/>
          <a:stretch>
            <a:fillRect/>
          </a:stretch>
        </p:blipFill>
        <p:spPr bwMode="auto">
          <a:xfrm>
            <a:off x="0" y="4214794"/>
            <a:ext cx="9144000" cy="264320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ChangeArrowheads="1"/>
          </p:cNvSpPr>
          <p:nvPr/>
        </p:nvSpPr>
        <p:spPr bwMode="auto">
          <a:xfrm>
            <a:off x="0" y="0"/>
            <a:ext cx="9144000" cy="457200"/>
          </a:xfrm>
          <a:prstGeom prst="rect">
            <a:avLst/>
          </a:prstGeom>
          <a:noFill/>
          <a:ln w="9525" cmpd="sng">
            <a:noFill/>
            <a:miter lim="800000"/>
            <a:headEnd/>
            <a:tailEnd/>
          </a:ln>
          <a:effectLst>
            <a:prstShdw prst="shdw17" dist="17961" dir="2700000">
              <a:schemeClr val="accent1">
                <a:gamma/>
                <a:shade val="60000"/>
                <a:invGamma/>
              </a:schemeClr>
            </a:prstShdw>
          </a:effectLst>
        </p:spPr>
        <p:txBody>
          <a:bodyPr wrap="none" anchor="ctr">
            <a:spAutoFit/>
          </a:bodyPr>
          <a:lstStyle/>
          <a:p>
            <a:pPr>
              <a:buFont typeface="Arial" charset="0"/>
              <a:buNone/>
              <a:defRPr/>
            </a:pPr>
            <a:endParaRPr lang="zh-CN" altLang="en-US"/>
          </a:p>
        </p:txBody>
      </p:sp>
      <p:sp>
        <p:nvSpPr>
          <p:cNvPr id="374788" name="Rectangle 4"/>
          <p:cNvSpPr>
            <a:spLocks noChangeArrowheads="1"/>
          </p:cNvSpPr>
          <p:nvPr/>
        </p:nvSpPr>
        <p:spPr bwMode="auto">
          <a:xfrm>
            <a:off x="0" y="0"/>
            <a:ext cx="9144000" cy="0"/>
          </a:xfrm>
          <a:prstGeom prst="rect">
            <a:avLst/>
          </a:prstGeom>
          <a:noFill/>
          <a:ln w="9525" cmpd="sng">
            <a:noFill/>
            <a:miter lim="800000"/>
            <a:headEnd/>
            <a:tailEnd/>
          </a:ln>
          <a:effectLst>
            <a:prstShdw prst="shdw17" dist="17961" dir="2700000">
              <a:schemeClr val="accent1">
                <a:gamma/>
                <a:shade val="60000"/>
                <a:invGamma/>
              </a:schemeClr>
            </a:prstShdw>
          </a:effectLst>
        </p:spPr>
        <p:txBody>
          <a:bodyPr wrap="none" anchor="ctr">
            <a:spAutoFit/>
          </a:bodyPr>
          <a:lstStyle/>
          <a:p>
            <a:pPr>
              <a:buFont typeface="Arial" charset="0"/>
              <a:buNone/>
              <a:defRPr/>
            </a:pPr>
            <a:endParaRPr lang="zh-CN" altLang="en-US"/>
          </a:p>
        </p:txBody>
      </p:sp>
      <p:sp>
        <p:nvSpPr>
          <p:cNvPr id="11" name="Rectangle 7"/>
          <p:cNvSpPr>
            <a:spLocks noChangeArrowheads="1"/>
          </p:cNvSpPr>
          <p:nvPr/>
        </p:nvSpPr>
        <p:spPr bwMode="auto">
          <a:xfrm>
            <a:off x="285720" y="4572008"/>
            <a:ext cx="8462963" cy="2092881"/>
          </a:xfrm>
          <a:prstGeom prst="rect">
            <a:avLst/>
          </a:prstGeom>
          <a:noFill/>
          <a:ln w="9525">
            <a:noFill/>
            <a:miter lim="800000"/>
            <a:headEnd/>
            <a:tailEnd/>
          </a:ln>
        </p:spPr>
        <p:txBody>
          <a:bodyPr anchor="ctr">
            <a:spAutoFit/>
          </a:bodyPr>
          <a:lstStyle/>
          <a:p>
            <a:pPr>
              <a:lnSpc>
                <a:spcPct val="130000"/>
              </a:lnSpc>
              <a:buClr>
                <a:srgbClr val="FF0000"/>
              </a:buClr>
              <a:buFont typeface="Wingdings" pitchFamily="2" charset="2"/>
              <a:buChar char="l"/>
            </a:pPr>
            <a:r>
              <a:rPr lang="zh-CN" altLang="en-US" sz="2000" dirty="0" smtClean="0">
                <a:solidFill>
                  <a:schemeClr val="tx1"/>
                </a:solidFill>
                <a:latin typeface="微软雅黑" pitchFamily="34" charset="-122"/>
                <a:ea typeface="微软雅黑" pitchFamily="34" charset="-122"/>
              </a:rPr>
              <a:t>完成</a:t>
            </a:r>
            <a:r>
              <a:rPr lang="en-US" altLang="zh-CN" sz="2000" dirty="0" smtClean="0">
                <a:solidFill>
                  <a:schemeClr val="tx1"/>
                </a:solidFill>
                <a:latin typeface="微软雅黑" pitchFamily="34" charset="-122"/>
                <a:ea typeface="微软雅黑" pitchFamily="34" charset="-122"/>
              </a:rPr>
              <a:t>2600A/1200V</a:t>
            </a:r>
            <a:r>
              <a:rPr lang="zh-CN" altLang="en-US" sz="2000" dirty="0" smtClean="0">
                <a:solidFill>
                  <a:schemeClr val="tx1"/>
                </a:solidFill>
                <a:latin typeface="微软雅黑" pitchFamily="34" charset="-122"/>
                <a:ea typeface="微软雅黑" pitchFamily="34" charset="-122"/>
              </a:rPr>
              <a:t>试验样柜的设计；</a:t>
            </a:r>
            <a:endParaRPr lang="en-US" altLang="zh-CN" sz="2000" dirty="0" smtClean="0">
              <a:solidFill>
                <a:schemeClr val="tx1"/>
              </a:solidFill>
              <a:latin typeface="微软雅黑" pitchFamily="34" charset="-122"/>
              <a:ea typeface="微软雅黑" pitchFamily="34" charset="-122"/>
            </a:endParaRPr>
          </a:p>
          <a:p>
            <a:pPr>
              <a:lnSpc>
                <a:spcPct val="130000"/>
              </a:lnSpc>
              <a:buClr>
                <a:srgbClr val="FF0000"/>
              </a:buClr>
              <a:buFont typeface="Wingdings" pitchFamily="2" charset="2"/>
              <a:buChar char="l"/>
            </a:pPr>
            <a:r>
              <a:rPr lang="zh-CN" altLang="en-US" sz="2000" dirty="0" smtClean="0">
                <a:solidFill>
                  <a:schemeClr val="tx1"/>
                </a:solidFill>
                <a:latin typeface="微软雅黑" pitchFamily="34" charset="-122"/>
                <a:ea typeface="微软雅黑" pitchFamily="34" charset="-122"/>
              </a:rPr>
              <a:t>完成</a:t>
            </a:r>
            <a:r>
              <a:rPr lang="en-US" altLang="zh-CN" sz="2000" dirty="0" smtClean="0">
                <a:solidFill>
                  <a:schemeClr val="tx1"/>
                </a:solidFill>
                <a:latin typeface="微软雅黑" pitchFamily="34" charset="-122"/>
                <a:ea typeface="微软雅黑" pitchFamily="34" charset="-122"/>
              </a:rPr>
              <a:t>2600A/1200V</a:t>
            </a:r>
            <a:r>
              <a:rPr lang="zh-CN" altLang="en-US" sz="2000" dirty="0" smtClean="0">
                <a:solidFill>
                  <a:schemeClr val="tx1"/>
                </a:solidFill>
                <a:latin typeface="微软雅黑" pitchFamily="34" charset="-122"/>
                <a:ea typeface="微软雅黑" pitchFamily="34" charset="-122"/>
              </a:rPr>
              <a:t>试验样柜的验证试验，包括：</a:t>
            </a:r>
            <a:endParaRPr lang="zh-CN" altLang="en-US" sz="2000" dirty="0">
              <a:solidFill>
                <a:schemeClr val="tx1"/>
              </a:solidFill>
              <a:latin typeface="微软雅黑" pitchFamily="34" charset="-122"/>
              <a:ea typeface="微软雅黑" pitchFamily="34" charset="-122"/>
            </a:endParaRPr>
          </a:p>
          <a:p>
            <a:pPr>
              <a:lnSpc>
                <a:spcPct val="130000"/>
              </a:lnSpc>
              <a:buClr>
                <a:srgbClr val="FF0000"/>
              </a:buClr>
              <a:buFont typeface="Wingdings" pitchFamily="2" charset="2"/>
              <a:buChar char="l"/>
            </a:pPr>
            <a:r>
              <a:rPr lang="zh-CN" altLang="en-US" sz="2000" dirty="0" smtClean="0">
                <a:solidFill>
                  <a:schemeClr val="tx1"/>
                </a:solidFill>
                <a:latin typeface="微软雅黑" pitchFamily="34" charset="-122"/>
                <a:ea typeface="微软雅黑" pitchFamily="34" charset="-122"/>
              </a:rPr>
              <a:t> 绝缘和耐压试验、噪声试验、风速试验、电流及温升试验、电压试验以及停风试验；</a:t>
            </a:r>
            <a:endParaRPr lang="en-US" altLang="zh-CN" sz="2000" dirty="0" smtClean="0">
              <a:solidFill>
                <a:schemeClr val="tx1"/>
              </a:solidFill>
              <a:latin typeface="微软雅黑" pitchFamily="34" charset="-122"/>
              <a:ea typeface="微软雅黑" pitchFamily="34" charset="-122"/>
            </a:endParaRPr>
          </a:p>
          <a:p>
            <a:pPr>
              <a:lnSpc>
                <a:spcPct val="130000"/>
              </a:lnSpc>
              <a:buClr>
                <a:srgbClr val="FF0000"/>
              </a:buClr>
              <a:buFont typeface="Wingdings" pitchFamily="2" charset="2"/>
              <a:buChar char="l"/>
            </a:pPr>
            <a:r>
              <a:rPr lang="zh-CN" altLang="en-US" sz="2000" dirty="0" smtClean="0">
                <a:solidFill>
                  <a:schemeClr val="tx1"/>
                </a:solidFill>
                <a:latin typeface="微软雅黑" pitchFamily="34" charset="-122"/>
                <a:ea typeface="微软雅黑" pitchFamily="34" charset="-122"/>
              </a:rPr>
              <a:t>准备</a:t>
            </a:r>
            <a:r>
              <a:rPr lang="en-US" altLang="zh-CN" sz="2000" dirty="0" smtClean="0">
                <a:solidFill>
                  <a:schemeClr val="tx1"/>
                </a:solidFill>
                <a:latin typeface="微软雅黑" pitchFamily="34" charset="-122"/>
                <a:ea typeface="微软雅黑" pitchFamily="34" charset="-122"/>
              </a:rPr>
              <a:t>3000A/1300V</a:t>
            </a:r>
            <a:r>
              <a:rPr lang="zh-CN" altLang="en-US" sz="2000" dirty="0" smtClean="0">
                <a:solidFill>
                  <a:schemeClr val="tx1"/>
                </a:solidFill>
                <a:latin typeface="微软雅黑" pitchFamily="34" charset="-122"/>
                <a:ea typeface="微软雅黑" pitchFamily="34" charset="-122"/>
              </a:rPr>
              <a:t>试验样柜的验证试验。</a:t>
            </a:r>
          </a:p>
        </p:txBody>
      </p:sp>
      <p:pic>
        <p:nvPicPr>
          <p:cNvPr id="12" name="图片 11" descr="E:\北京冶金研究院整流柜\2600A1200V大电流试验1.JPG"/>
          <p:cNvPicPr/>
          <p:nvPr/>
        </p:nvPicPr>
        <p:blipFill>
          <a:blip r:embed="rId2" cstate="print"/>
          <a:srcRect/>
          <a:stretch>
            <a:fillRect/>
          </a:stretch>
        </p:blipFill>
        <p:spPr bwMode="auto">
          <a:xfrm>
            <a:off x="500034" y="1785926"/>
            <a:ext cx="3571900" cy="25003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0467" name="Image 1"/>
          <p:cNvPicPr>
            <a:picLocks noChangeAspect="1" noChangeArrowheads="1"/>
          </p:cNvPicPr>
          <p:nvPr/>
        </p:nvPicPr>
        <p:blipFill>
          <a:blip r:embed="rId3"/>
          <a:srcRect/>
          <a:stretch>
            <a:fillRect/>
          </a:stretch>
        </p:blipFill>
        <p:spPr bwMode="auto">
          <a:xfrm>
            <a:off x="4286248" y="1785926"/>
            <a:ext cx="4429156" cy="24880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Rectangle 12"/>
          <p:cNvSpPr>
            <a:spLocks noChangeArrowheads="1"/>
          </p:cNvSpPr>
          <p:nvPr/>
        </p:nvSpPr>
        <p:spPr bwMode="auto">
          <a:xfrm>
            <a:off x="428625" y="1185863"/>
            <a:ext cx="8208963" cy="461665"/>
          </a:xfrm>
          <a:prstGeom prst="rect">
            <a:avLst/>
          </a:prstGeom>
          <a:noFill/>
          <a:ln w="9525">
            <a:noFill/>
            <a:miter lim="800000"/>
            <a:headEnd/>
            <a:tailEnd/>
          </a:ln>
        </p:spPr>
        <p:txBody>
          <a:bodyPr anchor="ctr">
            <a:spAutoFit/>
          </a:bodyPr>
          <a:lstStyle/>
          <a:p>
            <a:pPr defTabSz="762000"/>
            <a:r>
              <a:rPr lang="zh-CN" altLang="en-US" sz="2400" b="1" dirty="0" smtClean="0">
                <a:solidFill>
                  <a:schemeClr val="tx1"/>
                </a:solidFill>
                <a:latin typeface="微软雅黑" pitchFamily="34" charset="-122"/>
                <a:ea typeface="微软雅黑" pitchFamily="34" charset="-122"/>
              </a:rPr>
              <a:t>目前已取得的阶段性成果</a:t>
            </a:r>
            <a:endParaRPr lang="zh-CN" altLang="en-US" sz="2400" b="1" dirty="0">
              <a:solidFill>
                <a:schemeClr val="tx1"/>
              </a:solidFill>
              <a:latin typeface="微软雅黑" pitchFamily="34" charset="-122"/>
              <a:ea typeface="微软雅黑" pitchFamily="34" charset="-122"/>
            </a:endParaRPr>
          </a:p>
        </p:txBody>
      </p:sp>
      <p:sp>
        <p:nvSpPr>
          <p:cNvPr id="13" name="Rectangle 2"/>
          <p:cNvSpPr txBox="1">
            <a:spLocks noChangeArrowheads="1"/>
          </p:cNvSpPr>
          <p:nvPr/>
        </p:nvSpPr>
        <p:spPr bwMode="auto">
          <a:xfrm>
            <a:off x="3357554" y="190500"/>
            <a:ext cx="5572164" cy="574675"/>
          </a:xfrm>
          <a:prstGeom prst="rect">
            <a:avLst/>
          </a:prstGeom>
          <a:noFill/>
          <a:ln w="9525">
            <a:noFill/>
            <a:miter lim="800000"/>
            <a:headEnd/>
            <a:tailEnd/>
          </a:ln>
          <a:effectLst>
            <a:outerShdw dist="56796" dir="1593903" algn="ctr" rotWithShape="0">
              <a:schemeClr val="tx1"/>
            </a:outerShdw>
          </a:effectLst>
        </p:spPr>
        <p:txBody>
          <a:bodyPr vert="horz" wrap="square" lIns="91440" tIns="45720" rIns="91440" bIns="45720" numCol="1" anchor="ctr" anchorCtr="0" compatLnSpc="1">
            <a:prstTxWarp prst="textNoShape">
              <a:avLst/>
            </a:prstTxWarp>
          </a:bodyPr>
          <a:lstStyle/>
          <a:p>
            <a:pPr marL="285750" lvl="1" indent="-285750" algn="ctr" defTabSz="1422400">
              <a:lnSpc>
                <a:spcPct val="90000"/>
              </a:lnSpc>
              <a:spcAft>
                <a:spcPct val="15000"/>
              </a:spcAft>
            </a:pPr>
            <a:r>
              <a:rPr lang="zh-CN" altLang="en-US" b="1" dirty="0" smtClean="0">
                <a:latin typeface="微软雅黑" pitchFamily="34" charset="-122"/>
                <a:ea typeface="微软雅黑" pitchFamily="34" charset="-122"/>
              </a:rPr>
              <a:t>课题取得的阶段性成果</a:t>
            </a:r>
            <a:endParaRPr lang="zh-CN" altLang="en-US" b="1"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2"/>
          <p:cNvGrpSpPr>
            <a:grpSpLocks/>
          </p:cNvGrpSpPr>
          <p:nvPr/>
        </p:nvGrpSpPr>
        <p:grpSpPr bwMode="auto">
          <a:xfrm>
            <a:off x="1142976" y="3401997"/>
            <a:ext cx="7215238" cy="790575"/>
            <a:chOff x="1163638" y="4059238"/>
            <a:chExt cx="7215238" cy="790575"/>
          </a:xfrm>
        </p:grpSpPr>
        <p:sp>
          <p:nvSpPr>
            <p:cNvPr id="38945" name="Rectangle 12"/>
            <p:cNvSpPr>
              <a:spLocks noChangeArrowheads="1"/>
            </p:cNvSpPr>
            <p:nvPr/>
          </p:nvSpPr>
          <p:spPr bwMode="auto">
            <a:xfrm>
              <a:off x="1489076" y="4127501"/>
              <a:ext cx="6889800" cy="666750"/>
            </a:xfrm>
            <a:prstGeom prst="rect">
              <a:avLst/>
            </a:prstGeom>
            <a:gradFill rotWithShape="1">
              <a:gsLst>
                <a:gs pos="0">
                  <a:srgbClr val="F1F1F1"/>
                </a:gs>
                <a:gs pos="100000">
                  <a:srgbClr val="B2B2B2"/>
                </a:gs>
              </a:gsLst>
              <a:lin ang="0" scaled="1"/>
            </a:gradFill>
            <a:ln w="9525">
              <a:solidFill>
                <a:schemeClr val="bg2"/>
              </a:solidFill>
              <a:miter lim="800000"/>
              <a:headEnd/>
              <a:tailEnd/>
            </a:ln>
          </p:spPr>
          <p:txBody>
            <a:bodyPr rot="10800000" wrap="none" anchor="ctr"/>
            <a:lstStyle/>
            <a:p>
              <a:pPr marL="285750" lvl="1" indent="-285750" defTabSz="1422400">
                <a:lnSpc>
                  <a:spcPct val="90000"/>
                </a:lnSpc>
                <a:spcAft>
                  <a:spcPct val="15000"/>
                </a:spcAft>
                <a:buFontTx/>
                <a:buChar char="•"/>
              </a:pPr>
              <a:endParaRPr lang="zh-CN" altLang="en-US" sz="3200" b="1">
                <a:solidFill>
                  <a:srgbClr val="000000"/>
                </a:solidFill>
                <a:latin typeface="黑体" pitchFamily="2" charset="-122"/>
                <a:ea typeface="黑体" pitchFamily="2" charset="-122"/>
              </a:endParaRPr>
            </a:p>
          </p:txBody>
        </p:sp>
        <p:grpSp>
          <p:nvGrpSpPr>
            <p:cNvPr id="3" name="Group 13"/>
            <p:cNvGrpSpPr>
              <a:grpSpLocks/>
            </p:cNvGrpSpPr>
            <p:nvPr/>
          </p:nvGrpSpPr>
          <p:grpSpPr bwMode="auto">
            <a:xfrm rot="10800000">
              <a:off x="1163638" y="4059238"/>
              <a:ext cx="793750" cy="790575"/>
              <a:chOff x="0" y="0"/>
              <a:chExt cx="1590" cy="1588"/>
            </a:xfrm>
          </p:grpSpPr>
          <p:grpSp>
            <p:nvGrpSpPr>
              <p:cNvPr id="4" name="Group 14"/>
              <p:cNvGrpSpPr>
                <a:grpSpLocks/>
              </p:cNvGrpSpPr>
              <p:nvPr/>
            </p:nvGrpSpPr>
            <p:grpSpPr bwMode="auto">
              <a:xfrm>
                <a:off x="0" y="0"/>
                <a:ext cx="1590" cy="1588"/>
                <a:chOff x="0" y="0"/>
                <a:chExt cx="1136" cy="1134"/>
              </a:xfrm>
            </p:grpSpPr>
            <p:sp>
              <p:nvSpPr>
                <p:cNvPr id="33" name="Oval 15"/>
                <p:cNvSpPr>
                  <a:spLocks noChangeArrowheads="1"/>
                </p:cNvSpPr>
                <p:nvPr/>
              </p:nvSpPr>
              <p:spPr bwMode="auto">
                <a:xfrm>
                  <a:off x="0" y="0"/>
                  <a:ext cx="1136" cy="1134"/>
                </a:xfrm>
                <a:prstGeom prst="ellipse">
                  <a:avLst/>
                </a:prstGeom>
                <a:gradFill rotWithShape="1">
                  <a:gsLst>
                    <a:gs pos="0">
                      <a:schemeClr val="bg2">
                        <a:alpha val="89999"/>
                      </a:schemeClr>
                    </a:gs>
                    <a:gs pos="50000">
                      <a:schemeClr val="bg1"/>
                    </a:gs>
                    <a:gs pos="100000">
                      <a:schemeClr val="bg2">
                        <a:alpha val="89999"/>
                      </a:schemeClr>
                    </a:gs>
                  </a:gsLst>
                  <a:lin ang="2700000" scaled="1"/>
                </a:gradFill>
                <a:ln w="9525" cmpd="sng">
                  <a:solidFill>
                    <a:schemeClr val="bg2"/>
                  </a:solidFill>
                  <a:round/>
                  <a:headEnd/>
                  <a:tailEnd/>
                </a:ln>
                <a:effectLst/>
              </p:spPr>
              <p:txBody>
                <a:bodyPr wrap="none" anchor="ctr"/>
                <a:lstStyle/>
                <a:p>
                  <a:pPr>
                    <a:defRPr/>
                  </a:pPr>
                  <a:endParaRPr lang="zh-CN" altLang="en-US">
                    <a:solidFill>
                      <a:srgbClr val="000000"/>
                    </a:solidFill>
                    <a:latin typeface="+mn-lt"/>
                    <a:ea typeface="+mn-ea"/>
                  </a:endParaRPr>
                </a:p>
              </p:txBody>
            </p:sp>
            <p:sp>
              <p:nvSpPr>
                <p:cNvPr id="38953" name="Oval 16"/>
                <p:cNvSpPr>
                  <a:spLocks noChangeArrowheads="1"/>
                </p:cNvSpPr>
                <p:nvPr/>
              </p:nvSpPr>
              <p:spPr bwMode="auto">
                <a:xfrm>
                  <a:off x="64" y="62"/>
                  <a:ext cx="1008" cy="1010"/>
                </a:xfrm>
                <a:prstGeom prst="ellipse">
                  <a:avLst/>
                </a:prstGeom>
                <a:solidFill>
                  <a:srgbClr val="C00000"/>
                </a:solidFill>
                <a:ln w="9525">
                  <a:solidFill>
                    <a:schemeClr val="bg2"/>
                  </a:solidFill>
                  <a:round/>
                  <a:headEnd/>
                  <a:tailEnd/>
                </a:ln>
              </p:spPr>
              <p:txBody>
                <a:bodyPr wrap="none" anchor="ctr"/>
                <a:lstStyle/>
                <a:p>
                  <a:endParaRPr lang="zh-CN" altLang="en-US">
                    <a:solidFill>
                      <a:srgbClr val="000000"/>
                    </a:solidFill>
                  </a:endParaRPr>
                </a:p>
              </p:txBody>
            </p:sp>
          </p:grpSp>
          <p:sp>
            <p:nvSpPr>
              <p:cNvPr id="38950" name="未知"/>
              <p:cNvSpPr>
                <a:spLocks/>
              </p:cNvSpPr>
              <p:nvPr/>
            </p:nvSpPr>
            <p:spPr bwMode="auto">
              <a:xfrm rot="-5400000">
                <a:off x="390" y="490"/>
                <a:ext cx="606" cy="1210"/>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25998"/>
                    </a:scheme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sp>
            <p:nvSpPr>
              <p:cNvPr id="38951" name="未知"/>
              <p:cNvSpPr>
                <a:spLocks/>
              </p:cNvSpPr>
              <p:nvPr/>
            </p:nvSpPr>
            <p:spPr bwMode="auto">
              <a:xfrm rot="5400000">
                <a:off x="588" y="-113"/>
                <a:ext cx="606" cy="1210"/>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50000"/>
                    </a:scheme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grpSp>
        <p:sp>
          <p:nvSpPr>
            <p:cNvPr id="38947" name="Rectangle 19"/>
            <p:cNvSpPr>
              <a:spLocks noChangeArrowheads="1"/>
            </p:cNvSpPr>
            <p:nvPr/>
          </p:nvSpPr>
          <p:spPr bwMode="auto">
            <a:xfrm>
              <a:off x="2162176" y="4181476"/>
              <a:ext cx="5592762" cy="56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r>
                <a:rPr lang="zh-CN" altLang="en-US" b="1" dirty="0" smtClean="0">
                  <a:solidFill>
                    <a:srgbClr val="000000"/>
                  </a:solidFill>
                  <a:latin typeface="微软雅黑" pitchFamily="34" charset="-122"/>
                  <a:ea typeface="微软雅黑" pitchFamily="34" charset="-122"/>
                </a:rPr>
                <a:t>技术难点及解决方案</a:t>
              </a:r>
              <a:endParaRPr lang="zh-CN" altLang="en-US" sz="2800" b="1" dirty="0">
                <a:solidFill>
                  <a:srgbClr val="000000"/>
                </a:solidFill>
                <a:latin typeface="微软雅黑" pitchFamily="34" charset="-122"/>
                <a:ea typeface="微软雅黑" pitchFamily="34" charset="-122"/>
              </a:endParaRPr>
            </a:p>
          </p:txBody>
        </p:sp>
        <p:sp>
          <p:nvSpPr>
            <p:cNvPr id="38948" name="Rectangle 20"/>
            <p:cNvSpPr>
              <a:spLocks noChangeArrowheads="1"/>
            </p:cNvSpPr>
            <p:nvPr/>
          </p:nvSpPr>
          <p:spPr bwMode="auto">
            <a:xfrm>
              <a:off x="1292226" y="4168776"/>
              <a:ext cx="554037" cy="56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altLang="zh-CN" sz="3600" b="1">
                  <a:solidFill>
                    <a:srgbClr val="FFFFFF"/>
                  </a:solidFill>
                </a:rPr>
                <a:t>3</a:t>
              </a:r>
            </a:p>
          </p:txBody>
        </p:sp>
      </p:grpSp>
      <p:grpSp>
        <p:nvGrpSpPr>
          <p:cNvPr id="5" name="组合 41"/>
          <p:cNvGrpSpPr>
            <a:grpSpLocks/>
          </p:cNvGrpSpPr>
          <p:nvPr/>
        </p:nvGrpSpPr>
        <p:grpSpPr bwMode="auto">
          <a:xfrm>
            <a:off x="1142976" y="2308209"/>
            <a:ext cx="7215238" cy="790575"/>
            <a:chOff x="1163638" y="2965451"/>
            <a:chExt cx="7215238" cy="790575"/>
          </a:xfrm>
        </p:grpSpPr>
        <p:sp>
          <p:nvSpPr>
            <p:cNvPr id="38936" name="Rectangle 21"/>
            <p:cNvSpPr>
              <a:spLocks noChangeArrowheads="1"/>
            </p:cNvSpPr>
            <p:nvPr/>
          </p:nvSpPr>
          <p:spPr bwMode="auto">
            <a:xfrm>
              <a:off x="1489076" y="3033713"/>
              <a:ext cx="6889800" cy="666750"/>
            </a:xfrm>
            <a:prstGeom prst="rect">
              <a:avLst/>
            </a:prstGeom>
            <a:gradFill rotWithShape="1">
              <a:gsLst>
                <a:gs pos="0">
                  <a:srgbClr val="F1F1F1"/>
                </a:gs>
                <a:gs pos="100000">
                  <a:srgbClr val="B2B2B2"/>
                </a:gs>
              </a:gsLst>
              <a:lin ang="0" scaled="1"/>
            </a:gradFill>
            <a:ln w="9525">
              <a:solidFill>
                <a:schemeClr val="bg2"/>
              </a:solidFill>
              <a:miter lim="800000"/>
              <a:headEnd/>
              <a:tailEnd/>
            </a:ln>
          </p:spPr>
          <p:txBody>
            <a:bodyPr wrap="none" anchor="ctr"/>
            <a:lstStyle/>
            <a:p>
              <a:r>
                <a:rPr lang="en-US" altLang="zh-CN" b="1" dirty="0" smtClean="0">
                  <a:solidFill>
                    <a:srgbClr val="000000"/>
                  </a:solidFill>
                  <a:latin typeface="黑体" pitchFamily="2" charset="-122"/>
                  <a:ea typeface="黑体" pitchFamily="2" charset="-122"/>
                </a:rPr>
                <a:t>7</a:t>
              </a:r>
              <a:r>
                <a:rPr lang="zh-CN" altLang="en-US" b="1" dirty="0" smtClean="0">
                  <a:solidFill>
                    <a:srgbClr val="000000"/>
                  </a:solidFill>
                  <a:latin typeface="黑体" pitchFamily="2" charset="-122"/>
                  <a:ea typeface="黑体" pitchFamily="2" charset="-122"/>
                </a:rPr>
                <a:t>   </a:t>
              </a:r>
              <a:r>
                <a:rPr lang="en-US" altLang="zh-CN" b="1" dirty="0" smtClean="0">
                  <a:solidFill>
                    <a:srgbClr val="000000"/>
                  </a:solidFill>
                  <a:latin typeface="微软雅黑" pitchFamily="34" charset="-122"/>
                  <a:ea typeface="微软雅黑" pitchFamily="34" charset="-122"/>
                </a:rPr>
                <a:t>CAP1400</a:t>
              </a:r>
              <a:r>
                <a:rPr lang="zh-CN" altLang="en-US" b="1" dirty="0" smtClean="0">
                  <a:solidFill>
                    <a:srgbClr val="000000"/>
                  </a:solidFill>
                  <a:latin typeface="微软雅黑" pitchFamily="34" charset="-122"/>
                  <a:ea typeface="微软雅黑" pitchFamily="34" charset="-122"/>
                </a:rPr>
                <a:t>核电励磁系统设计原则</a:t>
              </a:r>
              <a:endParaRPr lang="zh-CN" altLang="en-US" sz="2800" b="1" dirty="0">
                <a:solidFill>
                  <a:srgbClr val="000000"/>
                </a:solidFill>
                <a:latin typeface="微软雅黑" pitchFamily="34" charset="-122"/>
                <a:ea typeface="微软雅黑" pitchFamily="34" charset="-122"/>
              </a:endParaRPr>
            </a:p>
          </p:txBody>
        </p:sp>
        <p:grpSp>
          <p:nvGrpSpPr>
            <p:cNvPr id="6" name="Group 22"/>
            <p:cNvGrpSpPr>
              <a:grpSpLocks/>
            </p:cNvGrpSpPr>
            <p:nvPr/>
          </p:nvGrpSpPr>
          <p:grpSpPr bwMode="auto">
            <a:xfrm rot="10800000">
              <a:off x="1163638" y="2965451"/>
              <a:ext cx="793750" cy="790575"/>
              <a:chOff x="0" y="0"/>
              <a:chExt cx="1590" cy="1588"/>
            </a:xfrm>
          </p:grpSpPr>
          <p:grpSp>
            <p:nvGrpSpPr>
              <p:cNvPr id="7" name="Group 23"/>
              <p:cNvGrpSpPr>
                <a:grpSpLocks/>
              </p:cNvGrpSpPr>
              <p:nvPr/>
            </p:nvGrpSpPr>
            <p:grpSpPr bwMode="auto">
              <a:xfrm>
                <a:off x="0" y="0"/>
                <a:ext cx="1590" cy="1588"/>
                <a:chOff x="0" y="0"/>
                <a:chExt cx="1136" cy="1134"/>
              </a:xfrm>
            </p:grpSpPr>
            <p:sp>
              <p:nvSpPr>
                <p:cNvPr id="43" name="Oval 24"/>
                <p:cNvSpPr>
                  <a:spLocks noChangeArrowheads="1"/>
                </p:cNvSpPr>
                <p:nvPr/>
              </p:nvSpPr>
              <p:spPr bwMode="auto">
                <a:xfrm>
                  <a:off x="0" y="0"/>
                  <a:ext cx="1136" cy="1134"/>
                </a:xfrm>
                <a:prstGeom prst="ellipse">
                  <a:avLst/>
                </a:prstGeom>
                <a:gradFill rotWithShape="1">
                  <a:gsLst>
                    <a:gs pos="0">
                      <a:schemeClr val="bg2">
                        <a:alpha val="89999"/>
                      </a:schemeClr>
                    </a:gs>
                    <a:gs pos="50000">
                      <a:schemeClr val="bg1"/>
                    </a:gs>
                    <a:gs pos="100000">
                      <a:schemeClr val="bg2">
                        <a:alpha val="89999"/>
                      </a:schemeClr>
                    </a:gs>
                  </a:gsLst>
                  <a:lin ang="2700000" scaled="1"/>
                </a:gradFill>
                <a:ln w="9525" cmpd="sng">
                  <a:solidFill>
                    <a:schemeClr val="bg2"/>
                  </a:solidFill>
                  <a:round/>
                  <a:headEnd/>
                  <a:tailEnd/>
                </a:ln>
                <a:effectLst/>
              </p:spPr>
              <p:txBody>
                <a:bodyPr wrap="none" anchor="ctr"/>
                <a:lstStyle/>
                <a:p>
                  <a:pPr>
                    <a:defRPr/>
                  </a:pPr>
                  <a:endParaRPr lang="zh-CN" altLang="en-US">
                    <a:solidFill>
                      <a:srgbClr val="000000"/>
                    </a:solidFill>
                    <a:latin typeface="+mn-lt"/>
                    <a:ea typeface="+mn-ea"/>
                  </a:endParaRPr>
                </a:p>
              </p:txBody>
            </p:sp>
            <p:sp>
              <p:nvSpPr>
                <p:cNvPr id="38944" name="Oval 25"/>
                <p:cNvSpPr>
                  <a:spLocks noChangeArrowheads="1"/>
                </p:cNvSpPr>
                <p:nvPr/>
              </p:nvSpPr>
              <p:spPr bwMode="auto">
                <a:xfrm>
                  <a:off x="64" y="62"/>
                  <a:ext cx="1008" cy="1010"/>
                </a:xfrm>
                <a:prstGeom prst="ellipse">
                  <a:avLst/>
                </a:prstGeom>
                <a:solidFill>
                  <a:srgbClr val="C000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zh-CN" altLang="en-US">
                    <a:solidFill>
                      <a:srgbClr val="000000"/>
                    </a:solidFill>
                  </a:endParaRPr>
                </a:p>
              </p:txBody>
            </p:sp>
          </p:grpSp>
          <p:sp>
            <p:nvSpPr>
              <p:cNvPr id="38941" name="未知"/>
              <p:cNvSpPr>
                <a:spLocks/>
              </p:cNvSpPr>
              <p:nvPr/>
            </p:nvSpPr>
            <p:spPr bwMode="auto">
              <a:xfrm rot="-5400000">
                <a:off x="390" y="490"/>
                <a:ext cx="606" cy="1210"/>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25998"/>
                    </a:scheme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sp>
            <p:nvSpPr>
              <p:cNvPr id="38942" name="未知"/>
              <p:cNvSpPr>
                <a:spLocks/>
              </p:cNvSpPr>
              <p:nvPr/>
            </p:nvSpPr>
            <p:spPr bwMode="auto">
              <a:xfrm rot="5400000">
                <a:off x="588" y="-113"/>
                <a:ext cx="606" cy="1210"/>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50000"/>
                    </a:scheme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grpSp>
        <p:sp>
          <p:nvSpPr>
            <p:cNvPr id="38938" name="Rectangle 28"/>
            <p:cNvSpPr>
              <a:spLocks noChangeArrowheads="1"/>
            </p:cNvSpPr>
            <p:nvPr/>
          </p:nvSpPr>
          <p:spPr bwMode="auto">
            <a:xfrm>
              <a:off x="2162176" y="3087688"/>
              <a:ext cx="5592762"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endParaRPr lang="zh-CN" altLang="en-US" sz="2800" b="1">
                <a:solidFill>
                  <a:srgbClr val="000000"/>
                </a:solidFill>
                <a:latin typeface="黑体" pitchFamily="2" charset="-122"/>
                <a:ea typeface="黑体" pitchFamily="2" charset="-122"/>
              </a:endParaRPr>
            </a:p>
          </p:txBody>
        </p:sp>
        <p:sp>
          <p:nvSpPr>
            <p:cNvPr id="38939" name="Rectangle 29"/>
            <p:cNvSpPr>
              <a:spLocks noChangeArrowheads="1"/>
            </p:cNvSpPr>
            <p:nvPr/>
          </p:nvSpPr>
          <p:spPr bwMode="auto">
            <a:xfrm>
              <a:off x="1292226" y="3074988"/>
              <a:ext cx="554037"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altLang="zh-CN" sz="3600" b="1">
                  <a:solidFill>
                    <a:srgbClr val="FFFFFF"/>
                  </a:solidFill>
                </a:rPr>
                <a:t>2</a:t>
              </a:r>
            </a:p>
          </p:txBody>
        </p:sp>
      </p:grpSp>
      <p:grpSp>
        <p:nvGrpSpPr>
          <p:cNvPr id="8" name="组合 40"/>
          <p:cNvGrpSpPr>
            <a:grpSpLocks/>
          </p:cNvGrpSpPr>
          <p:nvPr/>
        </p:nvGrpSpPr>
        <p:grpSpPr bwMode="auto">
          <a:xfrm>
            <a:off x="1142976" y="1214422"/>
            <a:ext cx="7215238" cy="790575"/>
            <a:chOff x="1163638" y="1871663"/>
            <a:chExt cx="7215238" cy="790575"/>
          </a:xfrm>
        </p:grpSpPr>
        <p:sp>
          <p:nvSpPr>
            <p:cNvPr id="38927" name="Rectangle 30"/>
            <p:cNvSpPr>
              <a:spLocks noChangeArrowheads="1"/>
            </p:cNvSpPr>
            <p:nvPr/>
          </p:nvSpPr>
          <p:spPr bwMode="auto">
            <a:xfrm>
              <a:off x="1489076" y="1939926"/>
              <a:ext cx="6889800" cy="666750"/>
            </a:xfrm>
            <a:prstGeom prst="rect">
              <a:avLst/>
            </a:prstGeom>
            <a:gradFill rotWithShape="1">
              <a:gsLst>
                <a:gs pos="0">
                  <a:srgbClr val="F1F1F1"/>
                </a:gs>
                <a:gs pos="100000">
                  <a:srgbClr val="B2B2B2"/>
                </a:gs>
              </a:gsLst>
              <a:lin ang="0" scaled="1"/>
            </a:gradFill>
            <a:ln w="9525">
              <a:solidFill>
                <a:schemeClr val="bg2"/>
              </a:solidFill>
              <a:miter lim="800000"/>
              <a:headEnd/>
              <a:tailEnd/>
            </a:ln>
          </p:spPr>
          <p:txBody>
            <a:bodyPr wrap="none" anchor="ctr"/>
            <a:lstStyle/>
            <a:p>
              <a:endParaRPr lang="zh-CN" altLang="en-US" sz="2800">
                <a:solidFill>
                  <a:srgbClr val="000000"/>
                </a:solidFill>
                <a:latin typeface="黑体" pitchFamily="2" charset="-122"/>
                <a:ea typeface="黑体" pitchFamily="2" charset="-122"/>
              </a:endParaRPr>
            </a:p>
          </p:txBody>
        </p:sp>
        <p:grpSp>
          <p:nvGrpSpPr>
            <p:cNvPr id="9" name="Group 31"/>
            <p:cNvGrpSpPr>
              <a:grpSpLocks/>
            </p:cNvGrpSpPr>
            <p:nvPr/>
          </p:nvGrpSpPr>
          <p:grpSpPr bwMode="auto">
            <a:xfrm rot="10800000">
              <a:off x="1163638" y="1871663"/>
              <a:ext cx="793750" cy="790575"/>
              <a:chOff x="0" y="0"/>
              <a:chExt cx="1590" cy="1588"/>
            </a:xfrm>
          </p:grpSpPr>
          <p:grpSp>
            <p:nvGrpSpPr>
              <p:cNvPr id="10" name="Group 32"/>
              <p:cNvGrpSpPr>
                <a:grpSpLocks/>
              </p:cNvGrpSpPr>
              <p:nvPr/>
            </p:nvGrpSpPr>
            <p:grpSpPr bwMode="auto">
              <a:xfrm>
                <a:off x="0" y="0"/>
                <a:ext cx="1590" cy="1588"/>
                <a:chOff x="0" y="0"/>
                <a:chExt cx="1136" cy="1134"/>
              </a:xfrm>
            </p:grpSpPr>
            <p:sp>
              <p:nvSpPr>
                <p:cNvPr id="53" name="Oval 33"/>
                <p:cNvSpPr>
                  <a:spLocks noChangeArrowheads="1"/>
                </p:cNvSpPr>
                <p:nvPr/>
              </p:nvSpPr>
              <p:spPr bwMode="auto">
                <a:xfrm>
                  <a:off x="0" y="0"/>
                  <a:ext cx="1136" cy="1134"/>
                </a:xfrm>
                <a:prstGeom prst="ellipse">
                  <a:avLst/>
                </a:prstGeom>
                <a:gradFill rotWithShape="1">
                  <a:gsLst>
                    <a:gs pos="0">
                      <a:schemeClr val="bg2">
                        <a:alpha val="89999"/>
                      </a:schemeClr>
                    </a:gs>
                    <a:gs pos="50000">
                      <a:schemeClr val="bg1"/>
                    </a:gs>
                    <a:gs pos="100000">
                      <a:schemeClr val="bg2">
                        <a:alpha val="89999"/>
                      </a:schemeClr>
                    </a:gs>
                  </a:gsLst>
                  <a:lin ang="2700000" scaled="1"/>
                </a:gradFill>
                <a:ln w="9525" cmpd="sng">
                  <a:solidFill>
                    <a:schemeClr val="bg2"/>
                  </a:solidFill>
                  <a:round/>
                  <a:headEnd/>
                  <a:tailEnd/>
                </a:ln>
                <a:effectLst/>
              </p:spPr>
              <p:txBody>
                <a:bodyPr wrap="none" anchor="ctr"/>
                <a:lstStyle/>
                <a:p>
                  <a:pPr>
                    <a:defRPr/>
                  </a:pPr>
                  <a:endParaRPr lang="zh-CN" altLang="en-US">
                    <a:solidFill>
                      <a:srgbClr val="000000"/>
                    </a:solidFill>
                    <a:latin typeface="+mn-lt"/>
                    <a:ea typeface="+mn-ea"/>
                  </a:endParaRPr>
                </a:p>
              </p:txBody>
            </p:sp>
            <p:sp>
              <p:nvSpPr>
                <p:cNvPr id="38935" name="Oval 34"/>
                <p:cNvSpPr>
                  <a:spLocks noChangeArrowheads="1"/>
                </p:cNvSpPr>
                <p:nvPr/>
              </p:nvSpPr>
              <p:spPr bwMode="auto">
                <a:xfrm>
                  <a:off x="64" y="62"/>
                  <a:ext cx="1008" cy="1010"/>
                </a:xfrm>
                <a:prstGeom prst="ellipse">
                  <a:avLst/>
                </a:prstGeom>
                <a:solidFill>
                  <a:srgbClr val="C00000"/>
                </a:solidFill>
                <a:ln w="9525">
                  <a:solidFill>
                    <a:schemeClr val="bg2"/>
                  </a:solidFill>
                  <a:round/>
                  <a:headEnd/>
                  <a:tailEnd/>
                </a:ln>
              </p:spPr>
              <p:txBody>
                <a:bodyPr wrap="none" anchor="ctr"/>
                <a:lstStyle/>
                <a:p>
                  <a:endParaRPr lang="zh-CN" altLang="en-US">
                    <a:solidFill>
                      <a:srgbClr val="000000"/>
                    </a:solidFill>
                  </a:endParaRPr>
                </a:p>
              </p:txBody>
            </p:sp>
          </p:grpSp>
          <p:sp>
            <p:nvSpPr>
              <p:cNvPr id="38932" name="未知"/>
              <p:cNvSpPr>
                <a:spLocks/>
              </p:cNvSpPr>
              <p:nvPr/>
            </p:nvSpPr>
            <p:spPr bwMode="auto">
              <a:xfrm rot="-5400000">
                <a:off x="390" y="490"/>
                <a:ext cx="606" cy="1210"/>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25998"/>
                    </a:scheme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sp>
            <p:nvSpPr>
              <p:cNvPr id="38933" name="未知"/>
              <p:cNvSpPr>
                <a:spLocks/>
              </p:cNvSpPr>
              <p:nvPr/>
            </p:nvSpPr>
            <p:spPr bwMode="auto">
              <a:xfrm rot="5400000">
                <a:off x="588" y="-113"/>
                <a:ext cx="606" cy="1210"/>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50000"/>
                    </a:scheme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grpSp>
        <p:sp>
          <p:nvSpPr>
            <p:cNvPr id="38929" name="Rectangle 37"/>
            <p:cNvSpPr>
              <a:spLocks noChangeArrowheads="1"/>
            </p:cNvSpPr>
            <p:nvPr/>
          </p:nvSpPr>
          <p:spPr bwMode="auto">
            <a:xfrm>
              <a:off x="2162176" y="1993901"/>
              <a:ext cx="5592762" cy="56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285750" lvl="1" indent="-285750" defTabSz="1422400">
                <a:lnSpc>
                  <a:spcPct val="90000"/>
                </a:lnSpc>
                <a:spcAft>
                  <a:spcPct val="15000"/>
                </a:spcAft>
              </a:pPr>
              <a:r>
                <a:rPr lang="en-US" altLang="zh-CN" b="1" dirty="0" smtClean="0">
                  <a:solidFill>
                    <a:srgbClr val="000000"/>
                  </a:solidFill>
                  <a:latin typeface="微软雅黑" pitchFamily="34" charset="-122"/>
                  <a:ea typeface="微软雅黑" pitchFamily="34" charset="-122"/>
                </a:rPr>
                <a:t>CAP1400</a:t>
              </a:r>
              <a:r>
                <a:rPr lang="zh-CN" altLang="en-US" b="1" dirty="0" smtClean="0">
                  <a:solidFill>
                    <a:srgbClr val="000000"/>
                  </a:solidFill>
                  <a:latin typeface="微软雅黑" pitchFamily="34" charset="-122"/>
                  <a:ea typeface="微软雅黑" pitchFamily="34" charset="-122"/>
                </a:rPr>
                <a:t>核电励磁系统课题背景</a:t>
              </a:r>
              <a:endParaRPr lang="zh-CN" altLang="en-US" sz="2800" b="1" dirty="0">
                <a:solidFill>
                  <a:srgbClr val="000000"/>
                </a:solidFill>
                <a:latin typeface="微软雅黑" pitchFamily="34" charset="-122"/>
                <a:ea typeface="微软雅黑" pitchFamily="34" charset="-122"/>
              </a:endParaRPr>
            </a:p>
          </p:txBody>
        </p:sp>
        <p:sp>
          <p:nvSpPr>
            <p:cNvPr id="38930" name="Rectangle 38"/>
            <p:cNvSpPr>
              <a:spLocks noChangeArrowheads="1"/>
            </p:cNvSpPr>
            <p:nvPr/>
          </p:nvSpPr>
          <p:spPr bwMode="auto">
            <a:xfrm>
              <a:off x="1292226" y="1981201"/>
              <a:ext cx="554037" cy="56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altLang="zh-CN" sz="3600" b="1">
                  <a:solidFill>
                    <a:srgbClr val="FFFFFF"/>
                  </a:solidFill>
                </a:rPr>
                <a:t>1</a:t>
              </a:r>
            </a:p>
          </p:txBody>
        </p:sp>
      </p:grpSp>
      <p:grpSp>
        <p:nvGrpSpPr>
          <p:cNvPr id="11" name="组合 44"/>
          <p:cNvGrpSpPr>
            <a:grpSpLocks/>
          </p:cNvGrpSpPr>
          <p:nvPr/>
        </p:nvGrpSpPr>
        <p:grpSpPr bwMode="auto">
          <a:xfrm>
            <a:off x="1142976" y="5572140"/>
            <a:ext cx="7215238" cy="790575"/>
            <a:chOff x="1174728" y="5146687"/>
            <a:chExt cx="7215238" cy="790575"/>
          </a:xfrm>
        </p:grpSpPr>
        <p:sp>
          <p:nvSpPr>
            <p:cNvPr id="38918" name="Rectangle 12"/>
            <p:cNvSpPr>
              <a:spLocks noChangeArrowheads="1"/>
            </p:cNvSpPr>
            <p:nvPr/>
          </p:nvSpPr>
          <p:spPr bwMode="auto">
            <a:xfrm>
              <a:off x="1500166" y="5214950"/>
              <a:ext cx="6889800" cy="666750"/>
            </a:xfrm>
            <a:prstGeom prst="rect">
              <a:avLst/>
            </a:prstGeom>
            <a:gradFill rotWithShape="1">
              <a:gsLst>
                <a:gs pos="0">
                  <a:srgbClr val="F1F1F1"/>
                </a:gs>
                <a:gs pos="100000">
                  <a:srgbClr val="B2B2B2"/>
                </a:gs>
              </a:gsLst>
              <a:lin ang="0" scaled="1"/>
            </a:gradFill>
            <a:ln w="9525">
              <a:solidFill>
                <a:schemeClr val="bg2"/>
              </a:solidFill>
              <a:miter lim="800000"/>
              <a:headEnd/>
              <a:tailEnd/>
            </a:ln>
          </p:spPr>
          <p:txBody>
            <a:bodyPr rot="10800000" wrap="none" anchor="ctr"/>
            <a:lstStyle/>
            <a:p>
              <a:pPr marL="285750" lvl="1" indent="-285750" defTabSz="1422400">
                <a:lnSpc>
                  <a:spcPct val="90000"/>
                </a:lnSpc>
                <a:spcAft>
                  <a:spcPct val="15000"/>
                </a:spcAft>
                <a:buFontTx/>
                <a:buChar char="•"/>
              </a:pPr>
              <a:endParaRPr lang="zh-CN" altLang="en-US" sz="3200" b="1">
                <a:solidFill>
                  <a:srgbClr val="000000"/>
                </a:solidFill>
                <a:latin typeface="黑体" pitchFamily="2" charset="-122"/>
                <a:ea typeface="黑体" pitchFamily="2" charset="-122"/>
              </a:endParaRPr>
            </a:p>
          </p:txBody>
        </p:sp>
        <p:grpSp>
          <p:nvGrpSpPr>
            <p:cNvPr id="12" name="Group 13"/>
            <p:cNvGrpSpPr>
              <a:grpSpLocks/>
            </p:cNvGrpSpPr>
            <p:nvPr/>
          </p:nvGrpSpPr>
          <p:grpSpPr bwMode="auto">
            <a:xfrm rot="10800000">
              <a:off x="1174728" y="5146687"/>
              <a:ext cx="793750" cy="790575"/>
              <a:chOff x="0" y="0"/>
              <a:chExt cx="1590" cy="1588"/>
            </a:xfrm>
          </p:grpSpPr>
          <p:grpSp>
            <p:nvGrpSpPr>
              <p:cNvPr id="13" name="Group 14"/>
              <p:cNvGrpSpPr>
                <a:grpSpLocks/>
              </p:cNvGrpSpPr>
              <p:nvPr/>
            </p:nvGrpSpPr>
            <p:grpSpPr bwMode="auto">
              <a:xfrm>
                <a:off x="0" y="0"/>
                <a:ext cx="1590" cy="1588"/>
                <a:chOff x="0" y="0"/>
                <a:chExt cx="1136" cy="1134"/>
              </a:xfrm>
            </p:grpSpPr>
            <p:sp>
              <p:nvSpPr>
                <p:cNvPr id="63" name="Oval 15"/>
                <p:cNvSpPr>
                  <a:spLocks noChangeArrowheads="1"/>
                </p:cNvSpPr>
                <p:nvPr/>
              </p:nvSpPr>
              <p:spPr bwMode="auto">
                <a:xfrm>
                  <a:off x="0" y="0"/>
                  <a:ext cx="1136" cy="1134"/>
                </a:xfrm>
                <a:prstGeom prst="ellipse">
                  <a:avLst/>
                </a:prstGeom>
                <a:gradFill rotWithShape="1">
                  <a:gsLst>
                    <a:gs pos="0">
                      <a:schemeClr val="bg2">
                        <a:alpha val="89999"/>
                      </a:schemeClr>
                    </a:gs>
                    <a:gs pos="50000">
                      <a:schemeClr val="bg1"/>
                    </a:gs>
                    <a:gs pos="100000">
                      <a:schemeClr val="bg2">
                        <a:alpha val="89999"/>
                      </a:schemeClr>
                    </a:gs>
                  </a:gsLst>
                  <a:lin ang="2700000" scaled="1"/>
                </a:gradFill>
                <a:ln w="9525" cmpd="sng">
                  <a:solidFill>
                    <a:schemeClr val="bg2"/>
                  </a:solidFill>
                  <a:round/>
                  <a:headEnd/>
                  <a:tailEnd/>
                </a:ln>
                <a:effectLst/>
              </p:spPr>
              <p:txBody>
                <a:bodyPr wrap="none" anchor="ctr"/>
                <a:lstStyle/>
                <a:p>
                  <a:pPr>
                    <a:defRPr/>
                  </a:pPr>
                  <a:endParaRPr lang="zh-CN" altLang="en-US">
                    <a:solidFill>
                      <a:srgbClr val="000000"/>
                    </a:solidFill>
                    <a:latin typeface="+mn-lt"/>
                    <a:ea typeface="+mn-ea"/>
                  </a:endParaRPr>
                </a:p>
              </p:txBody>
            </p:sp>
            <p:sp>
              <p:nvSpPr>
                <p:cNvPr id="38926" name="Oval 16"/>
                <p:cNvSpPr>
                  <a:spLocks noChangeArrowheads="1"/>
                </p:cNvSpPr>
                <p:nvPr/>
              </p:nvSpPr>
              <p:spPr bwMode="auto">
                <a:xfrm>
                  <a:off x="64" y="62"/>
                  <a:ext cx="1008" cy="1010"/>
                </a:xfrm>
                <a:prstGeom prst="ellipse">
                  <a:avLst/>
                </a:prstGeom>
                <a:solidFill>
                  <a:srgbClr val="C00000"/>
                </a:solidFill>
                <a:ln w="9525">
                  <a:solidFill>
                    <a:schemeClr val="bg2"/>
                  </a:solidFill>
                  <a:round/>
                  <a:headEnd/>
                  <a:tailEnd/>
                </a:ln>
              </p:spPr>
              <p:txBody>
                <a:bodyPr wrap="none" anchor="ctr"/>
                <a:lstStyle/>
                <a:p>
                  <a:endParaRPr lang="zh-CN" altLang="en-US">
                    <a:solidFill>
                      <a:srgbClr val="000000"/>
                    </a:solidFill>
                  </a:endParaRPr>
                </a:p>
              </p:txBody>
            </p:sp>
          </p:grpSp>
          <p:sp>
            <p:nvSpPr>
              <p:cNvPr id="38923" name="未知"/>
              <p:cNvSpPr>
                <a:spLocks/>
              </p:cNvSpPr>
              <p:nvPr/>
            </p:nvSpPr>
            <p:spPr bwMode="auto">
              <a:xfrm rot="-5400000">
                <a:off x="390" y="490"/>
                <a:ext cx="606" cy="1210"/>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25998"/>
                    </a:scheme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sp>
            <p:nvSpPr>
              <p:cNvPr id="38924" name="未知"/>
              <p:cNvSpPr>
                <a:spLocks/>
              </p:cNvSpPr>
              <p:nvPr/>
            </p:nvSpPr>
            <p:spPr bwMode="auto">
              <a:xfrm rot="5400000">
                <a:off x="588" y="-113"/>
                <a:ext cx="606" cy="1210"/>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50000"/>
                    </a:scheme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grpSp>
        <p:sp>
          <p:nvSpPr>
            <p:cNvPr id="38920" name="Rectangle 19"/>
            <p:cNvSpPr>
              <a:spLocks noChangeArrowheads="1"/>
            </p:cNvSpPr>
            <p:nvPr/>
          </p:nvSpPr>
          <p:spPr bwMode="auto">
            <a:xfrm>
              <a:off x="2173266" y="5268925"/>
              <a:ext cx="5592762" cy="56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285750" lvl="1" indent="-285750" defTabSz="1422400">
                <a:lnSpc>
                  <a:spcPct val="90000"/>
                </a:lnSpc>
                <a:spcAft>
                  <a:spcPct val="15000"/>
                </a:spcAft>
              </a:pPr>
              <a:r>
                <a:rPr lang="zh-CN" altLang="en-US" b="1" dirty="0" smtClean="0">
                  <a:solidFill>
                    <a:srgbClr val="000000"/>
                  </a:solidFill>
                  <a:latin typeface="微软雅黑" pitchFamily="34" charset="-122"/>
                  <a:ea typeface="微软雅黑" pitchFamily="34" charset="-122"/>
                </a:rPr>
                <a:t>课题样机试验验证</a:t>
              </a:r>
              <a:endParaRPr lang="zh-CN" altLang="en-US" sz="2800" b="1" dirty="0">
                <a:solidFill>
                  <a:srgbClr val="000000"/>
                </a:solidFill>
                <a:latin typeface="微软雅黑" pitchFamily="34" charset="-122"/>
                <a:ea typeface="微软雅黑" pitchFamily="34" charset="-122"/>
              </a:endParaRPr>
            </a:p>
          </p:txBody>
        </p:sp>
        <p:sp>
          <p:nvSpPr>
            <p:cNvPr id="38921" name="Rectangle 20"/>
            <p:cNvSpPr>
              <a:spLocks noChangeArrowheads="1"/>
            </p:cNvSpPr>
            <p:nvPr/>
          </p:nvSpPr>
          <p:spPr bwMode="auto">
            <a:xfrm>
              <a:off x="1303316" y="5256225"/>
              <a:ext cx="554037" cy="56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altLang="zh-CN" sz="3600" b="1" dirty="0">
                  <a:solidFill>
                    <a:srgbClr val="FFFFFF"/>
                  </a:solidFill>
                </a:rPr>
                <a:t>5</a:t>
              </a:r>
            </a:p>
          </p:txBody>
        </p:sp>
      </p:grpSp>
      <p:grpSp>
        <p:nvGrpSpPr>
          <p:cNvPr id="14" name="组合 44"/>
          <p:cNvGrpSpPr>
            <a:grpSpLocks/>
          </p:cNvGrpSpPr>
          <p:nvPr/>
        </p:nvGrpSpPr>
        <p:grpSpPr bwMode="auto">
          <a:xfrm>
            <a:off x="1142976" y="4500570"/>
            <a:ext cx="7215238" cy="790575"/>
            <a:chOff x="1174728" y="5146687"/>
            <a:chExt cx="7215238" cy="790575"/>
          </a:xfrm>
        </p:grpSpPr>
        <p:sp>
          <p:nvSpPr>
            <p:cNvPr id="44" name="Rectangle 12"/>
            <p:cNvSpPr>
              <a:spLocks noChangeArrowheads="1"/>
            </p:cNvSpPr>
            <p:nvPr/>
          </p:nvSpPr>
          <p:spPr bwMode="auto">
            <a:xfrm>
              <a:off x="1500166" y="5214950"/>
              <a:ext cx="6889800" cy="666750"/>
            </a:xfrm>
            <a:prstGeom prst="rect">
              <a:avLst/>
            </a:prstGeom>
            <a:gradFill rotWithShape="1">
              <a:gsLst>
                <a:gs pos="0">
                  <a:srgbClr val="F1F1F1"/>
                </a:gs>
                <a:gs pos="100000">
                  <a:srgbClr val="B2B2B2"/>
                </a:gs>
              </a:gsLst>
              <a:lin ang="0" scaled="1"/>
            </a:gradFill>
            <a:ln w="9525">
              <a:solidFill>
                <a:schemeClr val="bg2"/>
              </a:solidFill>
              <a:miter lim="800000"/>
              <a:headEnd/>
              <a:tailEnd/>
            </a:ln>
          </p:spPr>
          <p:txBody>
            <a:bodyPr rot="10800000" wrap="none" anchor="ctr"/>
            <a:lstStyle/>
            <a:p>
              <a:pPr marL="285750" lvl="1" indent="-285750" defTabSz="1422400">
                <a:lnSpc>
                  <a:spcPct val="90000"/>
                </a:lnSpc>
                <a:spcAft>
                  <a:spcPct val="15000"/>
                </a:spcAft>
                <a:buFontTx/>
                <a:buChar char="•"/>
              </a:pPr>
              <a:endParaRPr lang="zh-CN" altLang="en-US" sz="3200" b="1">
                <a:solidFill>
                  <a:srgbClr val="000000"/>
                </a:solidFill>
                <a:latin typeface="黑体" pitchFamily="2" charset="-122"/>
                <a:ea typeface="黑体" pitchFamily="2" charset="-122"/>
              </a:endParaRPr>
            </a:p>
          </p:txBody>
        </p:sp>
        <p:grpSp>
          <p:nvGrpSpPr>
            <p:cNvPr id="15" name="Group 13"/>
            <p:cNvGrpSpPr>
              <a:grpSpLocks/>
            </p:cNvGrpSpPr>
            <p:nvPr/>
          </p:nvGrpSpPr>
          <p:grpSpPr bwMode="auto">
            <a:xfrm rot="10800000">
              <a:off x="1174728" y="5146687"/>
              <a:ext cx="793750" cy="790575"/>
              <a:chOff x="0" y="0"/>
              <a:chExt cx="1590" cy="1588"/>
            </a:xfrm>
          </p:grpSpPr>
          <p:grpSp>
            <p:nvGrpSpPr>
              <p:cNvPr id="16" name="Group 14"/>
              <p:cNvGrpSpPr>
                <a:grpSpLocks/>
              </p:cNvGrpSpPr>
              <p:nvPr/>
            </p:nvGrpSpPr>
            <p:grpSpPr bwMode="auto">
              <a:xfrm>
                <a:off x="0" y="0"/>
                <a:ext cx="1590" cy="1588"/>
                <a:chOff x="0" y="0"/>
                <a:chExt cx="1136" cy="1134"/>
              </a:xfrm>
            </p:grpSpPr>
            <p:sp>
              <p:nvSpPr>
                <p:cNvPr id="51" name="Oval 15"/>
                <p:cNvSpPr>
                  <a:spLocks noChangeArrowheads="1"/>
                </p:cNvSpPr>
                <p:nvPr/>
              </p:nvSpPr>
              <p:spPr bwMode="auto">
                <a:xfrm>
                  <a:off x="0" y="0"/>
                  <a:ext cx="1136" cy="1134"/>
                </a:xfrm>
                <a:prstGeom prst="ellipse">
                  <a:avLst/>
                </a:prstGeom>
                <a:gradFill rotWithShape="1">
                  <a:gsLst>
                    <a:gs pos="0">
                      <a:schemeClr val="bg2">
                        <a:alpha val="89999"/>
                      </a:schemeClr>
                    </a:gs>
                    <a:gs pos="50000">
                      <a:schemeClr val="bg1"/>
                    </a:gs>
                    <a:gs pos="100000">
                      <a:schemeClr val="bg2">
                        <a:alpha val="89999"/>
                      </a:schemeClr>
                    </a:gs>
                  </a:gsLst>
                  <a:lin ang="2700000" scaled="1"/>
                </a:gradFill>
                <a:ln w="9525" cmpd="sng">
                  <a:solidFill>
                    <a:schemeClr val="bg2"/>
                  </a:solidFill>
                  <a:round/>
                  <a:headEnd/>
                  <a:tailEnd/>
                </a:ln>
                <a:effectLst/>
              </p:spPr>
              <p:txBody>
                <a:bodyPr wrap="none" anchor="ctr"/>
                <a:lstStyle/>
                <a:p>
                  <a:pPr>
                    <a:defRPr/>
                  </a:pPr>
                  <a:endParaRPr lang="zh-CN" altLang="en-US">
                    <a:solidFill>
                      <a:srgbClr val="000000"/>
                    </a:solidFill>
                    <a:latin typeface="+mn-lt"/>
                    <a:ea typeface="+mn-ea"/>
                  </a:endParaRPr>
                </a:p>
              </p:txBody>
            </p:sp>
            <p:sp>
              <p:nvSpPr>
                <p:cNvPr id="52" name="Oval 16"/>
                <p:cNvSpPr>
                  <a:spLocks noChangeArrowheads="1"/>
                </p:cNvSpPr>
                <p:nvPr/>
              </p:nvSpPr>
              <p:spPr bwMode="auto">
                <a:xfrm>
                  <a:off x="64" y="62"/>
                  <a:ext cx="1008" cy="1010"/>
                </a:xfrm>
                <a:prstGeom prst="ellipse">
                  <a:avLst/>
                </a:prstGeom>
                <a:solidFill>
                  <a:srgbClr val="C00000"/>
                </a:solidFill>
                <a:ln w="9525">
                  <a:solidFill>
                    <a:schemeClr val="bg2"/>
                  </a:solidFill>
                  <a:round/>
                  <a:headEnd/>
                  <a:tailEnd/>
                </a:ln>
              </p:spPr>
              <p:txBody>
                <a:bodyPr wrap="none" anchor="ctr"/>
                <a:lstStyle/>
                <a:p>
                  <a:endParaRPr lang="zh-CN" altLang="en-US">
                    <a:solidFill>
                      <a:srgbClr val="000000"/>
                    </a:solidFill>
                  </a:endParaRPr>
                </a:p>
              </p:txBody>
            </p:sp>
          </p:grpSp>
          <p:sp>
            <p:nvSpPr>
              <p:cNvPr id="49" name="未知"/>
              <p:cNvSpPr>
                <a:spLocks/>
              </p:cNvSpPr>
              <p:nvPr/>
            </p:nvSpPr>
            <p:spPr bwMode="auto">
              <a:xfrm rot="-5400000">
                <a:off x="390" y="490"/>
                <a:ext cx="606" cy="1210"/>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25998"/>
                    </a:scheme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sp>
            <p:nvSpPr>
              <p:cNvPr id="50" name="未知"/>
              <p:cNvSpPr>
                <a:spLocks/>
              </p:cNvSpPr>
              <p:nvPr/>
            </p:nvSpPr>
            <p:spPr bwMode="auto">
              <a:xfrm rot="5400000">
                <a:off x="588" y="-113"/>
                <a:ext cx="606" cy="1210"/>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50000"/>
                    </a:scheme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grpSp>
        <p:sp>
          <p:nvSpPr>
            <p:cNvPr id="46" name="Rectangle 19"/>
            <p:cNvSpPr>
              <a:spLocks noChangeArrowheads="1"/>
            </p:cNvSpPr>
            <p:nvPr/>
          </p:nvSpPr>
          <p:spPr bwMode="auto">
            <a:xfrm>
              <a:off x="2173266" y="5268925"/>
              <a:ext cx="5592762" cy="56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285750" lvl="1" indent="-285750" defTabSz="1422400">
                <a:lnSpc>
                  <a:spcPct val="90000"/>
                </a:lnSpc>
                <a:spcAft>
                  <a:spcPct val="15000"/>
                </a:spcAft>
              </a:pPr>
              <a:r>
                <a:rPr lang="zh-CN" altLang="en-US" b="1" dirty="0" smtClean="0">
                  <a:solidFill>
                    <a:srgbClr val="000000"/>
                  </a:solidFill>
                  <a:latin typeface="微软雅黑" pitchFamily="34" charset="-122"/>
                  <a:ea typeface="微软雅黑" pitchFamily="34" charset="-122"/>
                </a:rPr>
                <a:t>课题取得的阶段性成果</a:t>
              </a:r>
              <a:endParaRPr lang="zh-CN" altLang="en-US" sz="2800" b="1" dirty="0">
                <a:solidFill>
                  <a:srgbClr val="000000"/>
                </a:solidFill>
                <a:latin typeface="微软雅黑" pitchFamily="34" charset="-122"/>
                <a:ea typeface="微软雅黑" pitchFamily="34" charset="-122"/>
              </a:endParaRPr>
            </a:p>
          </p:txBody>
        </p:sp>
        <p:sp>
          <p:nvSpPr>
            <p:cNvPr id="47" name="Rectangle 20"/>
            <p:cNvSpPr>
              <a:spLocks noChangeArrowheads="1"/>
            </p:cNvSpPr>
            <p:nvPr/>
          </p:nvSpPr>
          <p:spPr bwMode="auto">
            <a:xfrm>
              <a:off x="1303316" y="5256225"/>
              <a:ext cx="554037" cy="56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altLang="zh-CN" sz="3600" b="1">
                  <a:solidFill>
                    <a:srgbClr val="FFFFFF"/>
                  </a:solidFill>
                </a:rPr>
                <a:t>4</a:t>
              </a:r>
            </a:p>
          </p:txBody>
        </p:sp>
      </p:grpSp>
      <p:sp>
        <p:nvSpPr>
          <p:cNvPr id="54" name="AutoShape 19"/>
          <p:cNvSpPr>
            <a:spLocks noChangeArrowheads="1"/>
          </p:cNvSpPr>
          <p:nvPr/>
        </p:nvSpPr>
        <p:spPr bwMode="auto">
          <a:xfrm>
            <a:off x="5357818" y="5857892"/>
            <a:ext cx="431800" cy="215900"/>
          </a:xfrm>
          <a:prstGeom prst="leftArrow">
            <a:avLst>
              <a:gd name="adj1" fmla="val 50278"/>
              <a:gd name="adj2" fmla="val 72731"/>
            </a:avLst>
          </a:prstGeom>
          <a:solidFill>
            <a:srgbClr val="0033CC"/>
          </a:solidFill>
          <a:ln w="9525">
            <a:noFill/>
            <a:miter lim="800000"/>
            <a:headEnd/>
            <a:tailEnd/>
          </a:ln>
        </p:spPr>
        <p:txBody>
          <a:bodyPr wrap="none" anchor="ctr"/>
          <a:lstStyle/>
          <a:p>
            <a:endParaRPr lang="zh-CN" altLang="en-US">
              <a:ea typeface="华文细黑"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par>
                                <p:cTn id="8" presetID="18" presetClass="entr" presetSubtype="3"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upRight)">
                                      <p:cBhvr>
                                        <p:cTn id="10" dur="500"/>
                                        <p:tgtEl>
                                          <p:spTgt spid="5"/>
                                        </p:tgtEl>
                                      </p:cBhvr>
                                    </p:animEffect>
                                  </p:childTnLst>
                                </p:cTn>
                              </p:par>
                              <p:par>
                                <p:cTn id="11" presetID="18" presetClass="entr" presetSubtype="3"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upRight)">
                                      <p:cBhvr>
                                        <p:cTn id="13" dur="500"/>
                                        <p:tgtEl>
                                          <p:spTgt spid="8"/>
                                        </p:tgtEl>
                                      </p:cBhvr>
                                    </p:animEffect>
                                  </p:childTnLst>
                                </p:cTn>
                              </p:par>
                              <p:par>
                                <p:cTn id="14" presetID="18" presetClass="entr" presetSubtype="3"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trips(upRight)">
                                      <p:cBhvr>
                                        <p:cTn id="16" dur="500"/>
                                        <p:tgtEl>
                                          <p:spTgt spid="11"/>
                                        </p:tgtEl>
                                      </p:cBhvr>
                                    </p:animEffect>
                                  </p:childTnLst>
                                </p:cTn>
                              </p:par>
                              <p:par>
                                <p:cTn id="17" presetID="18" presetClass="entr" presetSubtype="3"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strips(upRigh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2"/>
          <p:cNvSpPr>
            <a:spLocks noChangeArrowheads="1"/>
          </p:cNvSpPr>
          <p:nvPr/>
        </p:nvSpPr>
        <p:spPr bwMode="auto">
          <a:xfrm>
            <a:off x="500034" y="1071546"/>
            <a:ext cx="8208962" cy="597921"/>
          </a:xfrm>
          <a:prstGeom prst="rect">
            <a:avLst/>
          </a:prstGeom>
          <a:noFill/>
          <a:ln w="9525">
            <a:noFill/>
            <a:miter lim="800000"/>
            <a:headEnd/>
            <a:tailEnd/>
          </a:ln>
        </p:spPr>
        <p:txBody>
          <a:bodyPr anchor="ctr">
            <a:spAutoFit/>
          </a:bodyPr>
          <a:lstStyle/>
          <a:p>
            <a:pPr indent="152400">
              <a:lnSpc>
                <a:spcPct val="130000"/>
              </a:lnSpc>
            </a:pPr>
            <a:r>
              <a:rPr lang="zh-CN" altLang="en-US" b="1" dirty="0" smtClean="0">
                <a:solidFill>
                  <a:schemeClr val="tx1"/>
                </a:solidFill>
                <a:latin typeface="微软雅黑" pitchFamily="34" charset="-122"/>
                <a:ea typeface="微软雅黑" pitchFamily="34" charset="-122"/>
              </a:rPr>
              <a:t>样机试验</a:t>
            </a:r>
            <a:r>
              <a:rPr lang="zh-CN" altLang="en-US" b="1" dirty="0">
                <a:solidFill>
                  <a:schemeClr val="tx1"/>
                </a:solidFill>
                <a:latin typeface="微软雅黑" pitchFamily="34" charset="-122"/>
                <a:ea typeface="微软雅黑" pitchFamily="34" charset="-122"/>
              </a:rPr>
              <a:t>验证</a:t>
            </a:r>
            <a:r>
              <a:rPr lang="zh-CN" altLang="en-US" sz="2000" dirty="0">
                <a:solidFill>
                  <a:schemeClr val="tx1"/>
                </a:solidFill>
                <a:latin typeface="微软雅黑" pitchFamily="34" charset="-122"/>
                <a:ea typeface="微软雅黑" pitchFamily="34" charset="-122"/>
              </a:rPr>
              <a:t> </a:t>
            </a:r>
          </a:p>
        </p:txBody>
      </p:sp>
      <p:sp>
        <p:nvSpPr>
          <p:cNvPr id="4" name="矩形 3"/>
          <p:cNvSpPr/>
          <p:nvPr/>
        </p:nvSpPr>
        <p:spPr>
          <a:xfrm>
            <a:off x="611188" y="1844675"/>
            <a:ext cx="7921625" cy="4708981"/>
          </a:xfrm>
          <a:prstGeom prst="rect">
            <a:avLst/>
          </a:prstGeom>
        </p:spPr>
        <p:txBody>
          <a:bodyPr>
            <a:spAutoFit/>
          </a:bodyPr>
          <a:lstStyle/>
          <a:p>
            <a:pPr marL="342900" indent="-342900">
              <a:lnSpc>
                <a:spcPct val="150000"/>
              </a:lnSpc>
              <a:defRPr/>
            </a:pPr>
            <a:r>
              <a:rPr lang="en-US" altLang="zh-CN" sz="2000" dirty="0" smtClean="0">
                <a:solidFill>
                  <a:schemeClr val="tx1"/>
                </a:solidFill>
                <a:latin typeface="微软雅黑" pitchFamily="34" charset="-122"/>
                <a:ea typeface="微软雅黑" pitchFamily="34" charset="-122"/>
              </a:rPr>
              <a:t>1 </a:t>
            </a:r>
            <a:r>
              <a:rPr lang="zh-CN" altLang="en-US" sz="2000" dirty="0" smtClean="0">
                <a:solidFill>
                  <a:srgbClr val="FF0000"/>
                </a:solidFill>
                <a:latin typeface="微软雅黑" pitchFamily="34" charset="-122"/>
                <a:ea typeface="微软雅黑" pitchFamily="34" charset="-122"/>
              </a:rPr>
              <a:t>仿真及动模试验</a:t>
            </a:r>
            <a:endParaRPr lang="zh-CN" altLang="en-US" sz="2000" dirty="0">
              <a:solidFill>
                <a:srgbClr val="FF0000"/>
              </a:solidFill>
              <a:latin typeface="微软雅黑" pitchFamily="34" charset="-122"/>
              <a:ea typeface="微软雅黑" pitchFamily="34" charset="-122"/>
            </a:endParaRPr>
          </a:p>
          <a:p>
            <a:pPr marL="342900" indent="-342900">
              <a:lnSpc>
                <a:spcPct val="150000"/>
              </a:lnSpc>
              <a:defRPr/>
            </a:pPr>
            <a:r>
              <a:rPr lang="en-US" altLang="zh-CN" sz="2000" dirty="0">
                <a:solidFill>
                  <a:schemeClr val="tx1"/>
                </a:solidFill>
                <a:latin typeface="微软雅黑" pitchFamily="34" charset="-122"/>
                <a:ea typeface="微软雅黑" pitchFamily="34" charset="-122"/>
              </a:rPr>
              <a:t>1.1  </a:t>
            </a:r>
            <a:r>
              <a:rPr lang="zh-CN" altLang="en-US" sz="2000" dirty="0">
                <a:solidFill>
                  <a:schemeClr val="tx1"/>
                </a:solidFill>
                <a:latin typeface="微软雅黑" pitchFamily="34" charset="-122"/>
                <a:ea typeface="微软雅黑" pitchFamily="34" charset="-122"/>
              </a:rPr>
              <a:t>采用</a:t>
            </a:r>
            <a:r>
              <a:rPr lang="en-US" altLang="zh-CN" sz="2000" dirty="0">
                <a:solidFill>
                  <a:schemeClr val="tx1"/>
                </a:solidFill>
                <a:latin typeface="微软雅黑" pitchFamily="34" charset="-122"/>
                <a:ea typeface="微软雅黑" pitchFamily="34" charset="-122"/>
              </a:rPr>
              <a:t>SMTS-RT</a:t>
            </a:r>
            <a:r>
              <a:rPr lang="zh-CN" altLang="en-US" sz="2000" dirty="0">
                <a:solidFill>
                  <a:schemeClr val="tx1"/>
                </a:solidFill>
                <a:latin typeface="微软雅黑" pitchFamily="34" charset="-122"/>
                <a:ea typeface="微软雅黑" pitchFamily="34" charset="-122"/>
              </a:rPr>
              <a:t>发电机</a:t>
            </a:r>
            <a:r>
              <a:rPr lang="en-US" altLang="zh-CN" sz="2000" dirty="0">
                <a:solidFill>
                  <a:schemeClr val="tx1"/>
                </a:solidFill>
                <a:latin typeface="微软雅黑" pitchFamily="34" charset="-122"/>
                <a:ea typeface="微软雅黑" pitchFamily="34" charset="-122"/>
              </a:rPr>
              <a:t>-</a:t>
            </a:r>
            <a:r>
              <a:rPr lang="zh-CN" altLang="en-US" sz="2000" dirty="0">
                <a:solidFill>
                  <a:schemeClr val="tx1"/>
                </a:solidFill>
                <a:latin typeface="微软雅黑" pitchFamily="34" charset="-122"/>
                <a:ea typeface="微软雅黑" pitchFamily="34" charset="-122"/>
              </a:rPr>
              <a:t>电力系统实时仿真仪进行验证</a:t>
            </a:r>
          </a:p>
          <a:p>
            <a:pPr marL="342900" indent="-342900">
              <a:lnSpc>
                <a:spcPct val="150000"/>
              </a:lnSpc>
              <a:defRPr/>
            </a:pPr>
            <a:r>
              <a:rPr lang="en-US" altLang="zh-CN" sz="2000" dirty="0">
                <a:solidFill>
                  <a:schemeClr val="tx1"/>
                </a:solidFill>
                <a:latin typeface="微软雅黑" pitchFamily="34" charset="-122"/>
                <a:ea typeface="微软雅黑" pitchFamily="34" charset="-122"/>
              </a:rPr>
              <a:t>1.2  </a:t>
            </a:r>
            <a:r>
              <a:rPr lang="zh-CN" altLang="en-US" sz="2000" dirty="0">
                <a:solidFill>
                  <a:schemeClr val="tx1"/>
                </a:solidFill>
                <a:latin typeface="微软雅黑" pitchFamily="34" charset="-122"/>
                <a:ea typeface="微软雅黑" pitchFamily="34" charset="-122"/>
              </a:rPr>
              <a:t>采用试验室小型动模机组</a:t>
            </a:r>
            <a:r>
              <a:rPr lang="zh-CN" altLang="en-US" sz="2000" dirty="0" smtClean="0">
                <a:solidFill>
                  <a:schemeClr val="tx1"/>
                </a:solidFill>
                <a:latin typeface="微软雅黑" pitchFamily="34" charset="-122"/>
                <a:ea typeface="微软雅黑" pitchFamily="34" charset="-122"/>
              </a:rPr>
              <a:t>进行闭环试验验证</a:t>
            </a:r>
            <a:endParaRPr lang="zh-CN" altLang="en-US" sz="2000" dirty="0">
              <a:solidFill>
                <a:schemeClr val="tx1"/>
              </a:solidFill>
              <a:latin typeface="微软雅黑" pitchFamily="34" charset="-122"/>
              <a:ea typeface="微软雅黑" pitchFamily="34" charset="-122"/>
            </a:endParaRPr>
          </a:p>
          <a:p>
            <a:pPr marL="342900" indent="-342900">
              <a:lnSpc>
                <a:spcPct val="150000"/>
              </a:lnSpc>
              <a:defRPr/>
            </a:pPr>
            <a:r>
              <a:rPr lang="en-US" altLang="zh-CN" sz="2000" dirty="0">
                <a:solidFill>
                  <a:schemeClr val="tx1"/>
                </a:solidFill>
                <a:latin typeface="微软雅黑" pitchFamily="34" charset="-122"/>
                <a:ea typeface="微软雅黑" pitchFamily="34" charset="-122"/>
              </a:rPr>
              <a:t>2 </a:t>
            </a:r>
            <a:r>
              <a:rPr lang="zh-CN" altLang="en-US" sz="2000" dirty="0">
                <a:solidFill>
                  <a:srgbClr val="FF0000"/>
                </a:solidFill>
                <a:latin typeface="微软雅黑" pitchFamily="34" charset="-122"/>
                <a:ea typeface="微软雅黑" pitchFamily="34" charset="-122"/>
              </a:rPr>
              <a:t>功率</a:t>
            </a:r>
            <a:r>
              <a:rPr lang="zh-CN" altLang="en-US" sz="2000" dirty="0" smtClean="0">
                <a:solidFill>
                  <a:srgbClr val="FF0000"/>
                </a:solidFill>
                <a:latin typeface="微软雅黑" pitchFamily="34" charset="-122"/>
                <a:ea typeface="微软雅黑" pitchFamily="34" charset="-122"/>
              </a:rPr>
              <a:t>试验</a:t>
            </a:r>
            <a:endParaRPr lang="zh-CN" altLang="en-US" sz="2000" dirty="0">
              <a:solidFill>
                <a:srgbClr val="FF0000"/>
              </a:solidFill>
              <a:latin typeface="微软雅黑" pitchFamily="34" charset="-122"/>
              <a:ea typeface="微软雅黑" pitchFamily="34" charset="-122"/>
            </a:endParaRPr>
          </a:p>
          <a:p>
            <a:pPr marL="342900" indent="-342900">
              <a:lnSpc>
                <a:spcPct val="150000"/>
              </a:lnSpc>
              <a:defRPr/>
            </a:pPr>
            <a:r>
              <a:rPr lang="en-US" altLang="zh-CN" sz="2000" dirty="0">
                <a:solidFill>
                  <a:schemeClr val="tx1"/>
                </a:solidFill>
                <a:latin typeface="微软雅黑" pitchFamily="34" charset="-122"/>
                <a:ea typeface="微软雅黑" pitchFamily="34" charset="-122"/>
              </a:rPr>
              <a:t>2.1  </a:t>
            </a:r>
            <a:r>
              <a:rPr lang="zh-CN" altLang="en-US" sz="2000" dirty="0">
                <a:solidFill>
                  <a:schemeClr val="tx1"/>
                </a:solidFill>
                <a:latin typeface="微软雅黑" pitchFamily="34" charset="-122"/>
                <a:ea typeface="微软雅黑" pitchFamily="34" charset="-122"/>
              </a:rPr>
              <a:t>低电压、大电流试验，可达到电流</a:t>
            </a:r>
            <a:r>
              <a:rPr lang="en-US" altLang="zh-CN" sz="2000" dirty="0">
                <a:solidFill>
                  <a:schemeClr val="tx1"/>
                </a:solidFill>
                <a:latin typeface="微软雅黑" pitchFamily="34" charset="-122"/>
                <a:ea typeface="微软雅黑" pitchFamily="34" charset="-122"/>
              </a:rPr>
              <a:t>8000A</a:t>
            </a:r>
            <a:r>
              <a:rPr lang="zh-CN" altLang="en-US" sz="2000" dirty="0">
                <a:solidFill>
                  <a:schemeClr val="tx1"/>
                </a:solidFill>
                <a:latin typeface="微软雅黑" pitchFamily="34" charset="-122"/>
                <a:ea typeface="微软雅黑" pitchFamily="34" charset="-122"/>
              </a:rPr>
              <a:t>，电压</a:t>
            </a:r>
            <a:r>
              <a:rPr lang="en-US" altLang="zh-CN" sz="2000" dirty="0">
                <a:solidFill>
                  <a:schemeClr val="tx1"/>
                </a:solidFill>
                <a:latin typeface="微软雅黑" pitchFamily="34" charset="-122"/>
                <a:ea typeface="微软雅黑" pitchFamily="34" charset="-122"/>
              </a:rPr>
              <a:t>20V</a:t>
            </a:r>
          </a:p>
          <a:p>
            <a:pPr marL="342900" indent="-342900">
              <a:lnSpc>
                <a:spcPct val="150000"/>
              </a:lnSpc>
              <a:defRPr/>
            </a:pPr>
            <a:r>
              <a:rPr lang="en-US" altLang="zh-CN" sz="2000" dirty="0">
                <a:solidFill>
                  <a:schemeClr val="tx1"/>
                </a:solidFill>
                <a:latin typeface="微软雅黑" pitchFamily="34" charset="-122"/>
                <a:ea typeface="微软雅黑" pitchFamily="34" charset="-122"/>
              </a:rPr>
              <a:t>2.2  </a:t>
            </a:r>
            <a:r>
              <a:rPr lang="zh-CN" altLang="en-US" sz="2000" dirty="0">
                <a:solidFill>
                  <a:schemeClr val="tx1"/>
                </a:solidFill>
                <a:latin typeface="微软雅黑" pitchFamily="34" charset="-122"/>
                <a:ea typeface="微软雅黑" pitchFamily="34" charset="-122"/>
              </a:rPr>
              <a:t>高电压、小电流试验，达到电压</a:t>
            </a:r>
            <a:r>
              <a:rPr lang="en-US" altLang="zh-CN" sz="2000" dirty="0">
                <a:solidFill>
                  <a:schemeClr val="tx1"/>
                </a:solidFill>
                <a:latin typeface="微软雅黑" pitchFamily="34" charset="-122"/>
                <a:ea typeface="微软雅黑" pitchFamily="34" charset="-122"/>
              </a:rPr>
              <a:t>1500V</a:t>
            </a:r>
            <a:r>
              <a:rPr lang="zh-CN" altLang="en-US" sz="2000" dirty="0">
                <a:solidFill>
                  <a:schemeClr val="tx1"/>
                </a:solidFill>
                <a:latin typeface="微软雅黑" pitchFamily="34" charset="-122"/>
                <a:ea typeface="微软雅黑" pitchFamily="34" charset="-122"/>
              </a:rPr>
              <a:t>，电流</a:t>
            </a:r>
            <a:r>
              <a:rPr lang="en-US" altLang="zh-CN" sz="2000" dirty="0" smtClean="0">
                <a:solidFill>
                  <a:schemeClr val="tx1"/>
                </a:solidFill>
                <a:latin typeface="微软雅黑" pitchFamily="34" charset="-122"/>
                <a:ea typeface="微软雅黑" pitchFamily="34" charset="-122"/>
              </a:rPr>
              <a:t>200A  </a:t>
            </a:r>
            <a:endParaRPr lang="en-US" altLang="zh-CN" sz="2000" dirty="0">
              <a:solidFill>
                <a:schemeClr val="tx1"/>
              </a:solidFill>
              <a:latin typeface="微软雅黑" pitchFamily="34" charset="-122"/>
              <a:ea typeface="微软雅黑" pitchFamily="34" charset="-122"/>
            </a:endParaRPr>
          </a:p>
          <a:p>
            <a:pPr marL="342900" indent="-342900">
              <a:lnSpc>
                <a:spcPct val="150000"/>
              </a:lnSpc>
              <a:defRPr/>
            </a:pPr>
            <a:r>
              <a:rPr lang="en-US" altLang="zh-CN" sz="2000" dirty="0">
                <a:solidFill>
                  <a:schemeClr val="tx1"/>
                </a:solidFill>
                <a:latin typeface="微软雅黑" pitchFamily="34" charset="-122"/>
                <a:ea typeface="微软雅黑" pitchFamily="34" charset="-122"/>
              </a:rPr>
              <a:t>3 </a:t>
            </a:r>
            <a:r>
              <a:rPr lang="zh-CN" altLang="en-US" sz="2000" dirty="0">
                <a:solidFill>
                  <a:srgbClr val="FF0000"/>
                </a:solidFill>
                <a:latin typeface="微软雅黑" pitchFamily="34" charset="-122"/>
                <a:ea typeface="微软雅黑" pitchFamily="34" charset="-122"/>
              </a:rPr>
              <a:t>励磁</a:t>
            </a:r>
            <a:r>
              <a:rPr lang="zh-CN" altLang="en-US" sz="2000" dirty="0" smtClean="0">
                <a:solidFill>
                  <a:srgbClr val="FF0000"/>
                </a:solidFill>
                <a:latin typeface="微软雅黑" pitchFamily="34" charset="-122"/>
                <a:ea typeface="微软雅黑" pitchFamily="34" charset="-122"/>
              </a:rPr>
              <a:t>装置参加</a:t>
            </a:r>
            <a:r>
              <a:rPr lang="zh-CN" altLang="en-US" sz="2000" dirty="0">
                <a:solidFill>
                  <a:srgbClr val="FF0000"/>
                </a:solidFill>
                <a:latin typeface="微软雅黑" pitchFamily="34" charset="-122"/>
                <a:ea typeface="微软雅黑" pitchFamily="34" charset="-122"/>
              </a:rPr>
              <a:t>核电发电机型式试验</a:t>
            </a:r>
            <a:endParaRPr lang="zh-CN" altLang="en-US" sz="2000" b="1" dirty="0">
              <a:solidFill>
                <a:srgbClr val="FF0000"/>
              </a:solidFill>
              <a:latin typeface="微软雅黑" pitchFamily="34" charset="-122"/>
              <a:ea typeface="微软雅黑" pitchFamily="34" charset="-122"/>
            </a:endParaRPr>
          </a:p>
          <a:p>
            <a:pPr marL="342900" indent="-342900">
              <a:lnSpc>
                <a:spcPct val="150000"/>
              </a:lnSpc>
              <a:defRPr/>
            </a:pPr>
            <a:r>
              <a:rPr lang="en-US" altLang="zh-CN" sz="2000" dirty="0">
                <a:solidFill>
                  <a:schemeClr val="tx1"/>
                </a:solidFill>
                <a:latin typeface="微软雅黑" pitchFamily="34" charset="-122"/>
                <a:ea typeface="微软雅黑" pitchFamily="34" charset="-122"/>
              </a:rPr>
              <a:t>3.1  </a:t>
            </a:r>
            <a:r>
              <a:rPr lang="zh-CN" altLang="en-US" sz="2000" dirty="0">
                <a:solidFill>
                  <a:schemeClr val="tx1"/>
                </a:solidFill>
                <a:latin typeface="微软雅黑" pitchFamily="34" charset="-122"/>
                <a:ea typeface="微软雅黑" pitchFamily="34" charset="-122"/>
              </a:rPr>
              <a:t>取代试验站</a:t>
            </a:r>
            <a:r>
              <a:rPr lang="zh-CN" altLang="en-US" sz="2000" dirty="0" smtClean="0">
                <a:solidFill>
                  <a:schemeClr val="tx1"/>
                </a:solidFill>
                <a:latin typeface="微软雅黑" pitchFamily="34" charset="-122"/>
                <a:ea typeface="微软雅黑" pitchFamily="34" charset="-122"/>
              </a:rPr>
              <a:t>现有的</a:t>
            </a:r>
            <a:r>
              <a:rPr lang="zh-CN" altLang="en-US" sz="2000" dirty="0">
                <a:solidFill>
                  <a:schemeClr val="tx1"/>
                </a:solidFill>
                <a:latin typeface="微软雅黑" pitchFamily="34" charset="-122"/>
                <a:ea typeface="微软雅黑" pitchFamily="34" charset="-122"/>
              </a:rPr>
              <a:t>直流发电机，完成核电发电机的空载特性、短路特性等型式试验内容，同时考查励磁系统。</a:t>
            </a:r>
          </a:p>
          <a:p>
            <a:pPr marL="342900" indent="-342900">
              <a:lnSpc>
                <a:spcPct val="150000"/>
              </a:lnSpc>
              <a:defRPr/>
            </a:pPr>
            <a:r>
              <a:rPr lang="en-US" altLang="zh-CN" sz="2000" dirty="0">
                <a:solidFill>
                  <a:schemeClr val="tx1"/>
                </a:solidFill>
                <a:latin typeface="微软雅黑" pitchFamily="34" charset="-122"/>
                <a:ea typeface="微软雅黑" pitchFamily="34" charset="-122"/>
              </a:rPr>
              <a:t>3.2  </a:t>
            </a:r>
            <a:r>
              <a:rPr lang="zh-CN" altLang="en-US" sz="2000" dirty="0">
                <a:solidFill>
                  <a:schemeClr val="tx1"/>
                </a:solidFill>
                <a:latin typeface="微软雅黑" pitchFamily="34" charset="-122"/>
                <a:ea typeface="微软雅黑" pitchFamily="34" charset="-122"/>
              </a:rPr>
              <a:t>完成励磁空载灭磁、空载误强励灭磁试验等励磁关键性试验。</a:t>
            </a:r>
          </a:p>
        </p:txBody>
      </p:sp>
      <p:sp>
        <p:nvSpPr>
          <p:cNvPr id="5" name="Rectangle 2"/>
          <p:cNvSpPr txBox="1">
            <a:spLocks noChangeArrowheads="1"/>
          </p:cNvSpPr>
          <p:nvPr/>
        </p:nvSpPr>
        <p:spPr bwMode="auto">
          <a:xfrm>
            <a:off x="3357554" y="190500"/>
            <a:ext cx="5572164" cy="574675"/>
          </a:xfrm>
          <a:prstGeom prst="rect">
            <a:avLst/>
          </a:prstGeom>
          <a:noFill/>
          <a:ln w="9525">
            <a:noFill/>
            <a:miter lim="800000"/>
            <a:headEnd/>
            <a:tailEnd/>
          </a:ln>
          <a:effectLst>
            <a:outerShdw dist="56796" dir="1593903" algn="ctr" rotWithShape="0">
              <a:schemeClr val="tx1"/>
            </a:outerShdw>
          </a:effectLst>
        </p:spPr>
        <p:txBody>
          <a:bodyPr vert="horz" wrap="square" lIns="91440" tIns="45720" rIns="91440" bIns="45720" numCol="1" anchor="ctr" anchorCtr="0" compatLnSpc="1">
            <a:prstTxWarp prst="textNoShape">
              <a:avLst/>
            </a:prstTxWarp>
          </a:bodyPr>
          <a:lstStyle/>
          <a:p>
            <a:pPr marL="285750" lvl="1" indent="-285750" algn="ctr" defTabSz="1422400">
              <a:lnSpc>
                <a:spcPct val="90000"/>
              </a:lnSpc>
              <a:spcAft>
                <a:spcPct val="15000"/>
              </a:spcAft>
            </a:pPr>
            <a:r>
              <a:rPr lang="zh-CN" altLang="en-US" b="1" dirty="0" smtClean="0">
                <a:latin typeface="微软雅黑" pitchFamily="34" charset="-122"/>
                <a:ea typeface="微软雅黑" pitchFamily="34" charset="-122"/>
              </a:rPr>
              <a:t>课题样机试验验证</a:t>
            </a:r>
            <a:endParaRPr lang="zh-CN" altLang="en-US" b="1"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2"/>
          <p:cNvSpPr>
            <a:spLocks noChangeArrowheads="1"/>
          </p:cNvSpPr>
          <p:nvPr/>
        </p:nvSpPr>
        <p:spPr bwMode="auto">
          <a:xfrm>
            <a:off x="468313" y="1235075"/>
            <a:ext cx="8208962" cy="593239"/>
          </a:xfrm>
          <a:prstGeom prst="rect">
            <a:avLst/>
          </a:prstGeom>
          <a:noFill/>
          <a:ln w="9525">
            <a:noFill/>
            <a:miter lim="800000"/>
            <a:headEnd/>
            <a:tailEnd/>
          </a:ln>
        </p:spPr>
        <p:txBody>
          <a:bodyPr anchor="ctr">
            <a:spAutoFit/>
          </a:bodyPr>
          <a:lstStyle/>
          <a:p>
            <a:pPr indent="152400">
              <a:lnSpc>
                <a:spcPct val="130000"/>
              </a:lnSpc>
            </a:pPr>
            <a:r>
              <a:rPr lang="zh-CN" altLang="en-US" b="1" dirty="0">
                <a:solidFill>
                  <a:schemeClr val="tx1"/>
                </a:solidFill>
                <a:latin typeface="黑体" pitchFamily="2" charset="-122"/>
                <a:ea typeface="黑体" pitchFamily="2" charset="-122"/>
              </a:rPr>
              <a:t>  </a:t>
            </a:r>
            <a:r>
              <a:rPr lang="zh-CN" altLang="en-US" b="1" dirty="0" smtClean="0">
                <a:solidFill>
                  <a:schemeClr val="tx1"/>
                </a:solidFill>
                <a:latin typeface="微软雅黑" pitchFamily="34" charset="-122"/>
                <a:ea typeface="微软雅黑" pitchFamily="34" charset="-122"/>
              </a:rPr>
              <a:t>样机试验</a:t>
            </a:r>
            <a:r>
              <a:rPr lang="zh-CN" altLang="en-US" b="1" dirty="0">
                <a:solidFill>
                  <a:schemeClr val="tx1"/>
                </a:solidFill>
                <a:latin typeface="微软雅黑" pitchFamily="34" charset="-122"/>
                <a:ea typeface="微软雅黑" pitchFamily="34" charset="-122"/>
              </a:rPr>
              <a:t>验证</a:t>
            </a:r>
            <a:r>
              <a:rPr lang="zh-CN" altLang="en-US" dirty="0">
                <a:solidFill>
                  <a:schemeClr val="tx1"/>
                </a:solidFill>
                <a:latin typeface="微软雅黑" pitchFamily="34" charset="-122"/>
                <a:ea typeface="微软雅黑" pitchFamily="34" charset="-122"/>
              </a:rPr>
              <a:t> </a:t>
            </a:r>
          </a:p>
        </p:txBody>
      </p:sp>
      <p:sp>
        <p:nvSpPr>
          <p:cNvPr id="4" name="矩形 3"/>
          <p:cNvSpPr/>
          <p:nvPr/>
        </p:nvSpPr>
        <p:spPr>
          <a:xfrm>
            <a:off x="1331913" y="2133600"/>
            <a:ext cx="5976937" cy="2225675"/>
          </a:xfrm>
          <a:prstGeom prst="rect">
            <a:avLst/>
          </a:prstGeom>
        </p:spPr>
        <p:txBody>
          <a:bodyPr>
            <a:spAutoFit/>
          </a:bodyPr>
          <a:lstStyle/>
          <a:p>
            <a:pPr marL="342900" indent="-342900">
              <a:defRPr/>
            </a:pPr>
            <a:r>
              <a:rPr lang="zh-CN" altLang="en-US" sz="2000" dirty="0">
                <a:solidFill>
                  <a:schemeClr val="tx1"/>
                </a:solidFill>
                <a:latin typeface="微软雅黑" pitchFamily="34" charset="-122"/>
                <a:ea typeface="微软雅黑" pitchFamily="34" charset="-122"/>
              </a:rPr>
              <a:t>委托具备资质的第三方进行：</a:t>
            </a:r>
          </a:p>
          <a:p>
            <a:pPr marL="342900" indent="-342900">
              <a:defRPr/>
            </a:pPr>
            <a:endParaRPr lang="zh-CN" altLang="en-US" sz="2000" dirty="0">
              <a:solidFill>
                <a:schemeClr val="tx1"/>
              </a:solidFill>
              <a:latin typeface="微软雅黑" pitchFamily="34" charset="-122"/>
              <a:ea typeface="微软雅黑" pitchFamily="34" charset="-122"/>
            </a:endParaRPr>
          </a:p>
          <a:p>
            <a:pPr marL="342900" indent="-342900">
              <a:defRPr/>
            </a:pPr>
            <a:r>
              <a:rPr lang="zh-CN" altLang="en-US" sz="2000" dirty="0">
                <a:solidFill>
                  <a:schemeClr val="tx1"/>
                </a:solidFill>
                <a:latin typeface="微软雅黑" pitchFamily="34" charset="-122"/>
                <a:ea typeface="微软雅黑" pitchFamily="34" charset="-122"/>
              </a:rPr>
              <a:t>     </a:t>
            </a:r>
            <a:r>
              <a:rPr lang="zh-CN" altLang="en-US" sz="2000" dirty="0">
                <a:solidFill>
                  <a:srgbClr val="FF0000"/>
                </a:solidFill>
                <a:latin typeface="微软雅黑" pitchFamily="34" charset="-122"/>
                <a:ea typeface="微软雅黑" pitchFamily="34" charset="-122"/>
              </a:rPr>
              <a:t>励磁系统</a:t>
            </a:r>
            <a:r>
              <a:rPr lang="zh-CN" altLang="zh-CN" sz="2000" dirty="0">
                <a:solidFill>
                  <a:srgbClr val="FF0000"/>
                </a:solidFill>
                <a:latin typeface="微软雅黑" pitchFamily="34" charset="-122"/>
                <a:ea typeface="微软雅黑" pitchFamily="34" charset="-122"/>
              </a:rPr>
              <a:t>模型参数测试</a:t>
            </a:r>
            <a:endParaRPr lang="zh-CN" altLang="en-US" sz="2000" dirty="0">
              <a:solidFill>
                <a:srgbClr val="FF0000"/>
              </a:solidFill>
              <a:latin typeface="微软雅黑" pitchFamily="34" charset="-122"/>
              <a:ea typeface="微软雅黑" pitchFamily="34" charset="-122"/>
            </a:endParaRPr>
          </a:p>
          <a:p>
            <a:pPr marL="342900" indent="-342900">
              <a:defRPr/>
            </a:pPr>
            <a:endParaRPr lang="zh-CN" altLang="en-US" sz="2000" dirty="0">
              <a:solidFill>
                <a:srgbClr val="FF0000"/>
              </a:solidFill>
              <a:latin typeface="微软雅黑" pitchFamily="34" charset="-122"/>
              <a:ea typeface="微软雅黑" pitchFamily="34" charset="-122"/>
            </a:endParaRPr>
          </a:p>
          <a:p>
            <a:pPr marL="342900" indent="-342900">
              <a:defRPr/>
            </a:pPr>
            <a:r>
              <a:rPr lang="zh-CN" altLang="en-US" sz="2000" dirty="0">
                <a:solidFill>
                  <a:srgbClr val="FF0000"/>
                </a:solidFill>
                <a:latin typeface="微软雅黑" pitchFamily="34" charset="-122"/>
                <a:ea typeface="微软雅黑" pitchFamily="34" charset="-122"/>
              </a:rPr>
              <a:t>     采用</a:t>
            </a:r>
            <a:r>
              <a:rPr lang="en-US" altLang="zh-CN" sz="2000" dirty="0">
                <a:solidFill>
                  <a:srgbClr val="FF0000"/>
                </a:solidFill>
                <a:latin typeface="微软雅黑" pitchFamily="34" charset="-122"/>
                <a:ea typeface="微软雅黑" pitchFamily="34" charset="-122"/>
              </a:rPr>
              <a:t>RTDS</a:t>
            </a:r>
            <a:r>
              <a:rPr lang="zh-CN" altLang="en-US" sz="2000" dirty="0">
                <a:solidFill>
                  <a:srgbClr val="FF0000"/>
                </a:solidFill>
                <a:latin typeface="微软雅黑" pitchFamily="34" charset="-122"/>
                <a:ea typeface="微软雅黑" pitchFamily="34" charset="-122"/>
              </a:rPr>
              <a:t>仿真机，进行励磁系统入网检测</a:t>
            </a:r>
          </a:p>
          <a:p>
            <a:pPr marL="342900" indent="-342900">
              <a:defRPr/>
            </a:pPr>
            <a:endParaRPr lang="zh-CN" altLang="en-US" sz="2000" dirty="0">
              <a:solidFill>
                <a:srgbClr val="FF0000"/>
              </a:solidFill>
              <a:latin typeface="微软雅黑" pitchFamily="34" charset="-122"/>
              <a:ea typeface="微软雅黑" pitchFamily="34" charset="-122"/>
            </a:endParaRPr>
          </a:p>
          <a:p>
            <a:pPr marL="342900" indent="-342900">
              <a:defRPr/>
            </a:pPr>
            <a:r>
              <a:rPr lang="zh-CN" altLang="en-US" sz="2000" dirty="0">
                <a:solidFill>
                  <a:srgbClr val="FF0000"/>
                </a:solidFill>
                <a:latin typeface="微软雅黑" pitchFamily="34" charset="-122"/>
                <a:ea typeface="微软雅黑" pitchFamily="34" charset="-122"/>
              </a:rPr>
              <a:t>     按照欧州标准进行</a:t>
            </a:r>
            <a:r>
              <a:rPr lang="en-US" altLang="zh-CN" sz="2000" dirty="0">
                <a:solidFill>
                  <a:srgbClr val="FF0000"/>
                </a:solidFill>
                <a:latin typeface="微软雅黑" pitchFamily="34" charset="-122"/>
                <a:ea typeface="微软雅黑" pitchFamily="34" charset="-122"/>
              </a:rPr>
              <a:t>CE</a:t>
            </a:r>
            <a:r>
              <a:rPr lang="zh-CN" altLang="en-US" sz="2000" dirty="0">
                <a:solidFill>
                  <a:srgbClr val="FF0000"/>
                </a:solidFill>
                <a:latin typeface="微软雅黑" pitchFamily="34" charset="-122"/>
                <a:ea typeface="微软雅黑" pitchFamily="34" charset="-122"/>
              </a:rPr>
              <a:t>认证检测</a:t>
            </a:r>
          </a:p>
        </p:txBody>
      </p:sp>
      <p:sp>
        <p:nvSpPr>
          <p:cNvPr id="6" name="Rectangle 2"/>
          <p:cNvSpPr txBox="1">
            <a:spLocks noChangeArrowheads="1"/>
          </p:cNvSpPr>
          <p:nvPr/>
        </p:nvSpPr>
        <p:spPr bwMode="auto">
          <a:xfrm>
            <a:off x="3357554" y="190500"/>
            <a:ext cx="5572164" cy="574675"/>
          </a:xfrm>
          <a:prstGeom prst="rect">
            <a:avLst/>
          </a:prstGeom>
          <a:noFill/>
          <a:ln w="9525">
            <a:noFill/>
            <a:miter lim="800000"/>
            <a:headEnd/>
            <a:tailEnd/>
          </a:ln>
          <a:effectLst>
            <a:outerShdw dist="56796" dir="1593903" algn="ctr" rotWithShape="0">
              <a:schemeClr val="tx1"/>
            </a:outerShdw>
          </a:effectLst>
        </p:spPr>
        <p:txBody>
          <a:bodyPr vert="horz" wrap="square" lIns="91440" tIns="45720" rIns="91440" bIns="45720" numCol="1" anchor="ctr" anchorCtr="0" compatLnSpc="1">
            <a:prstTxWarp prst="textNoShape">
              <a:avLst/>
            </a:prstTxWarp>
          </a:bodyPr>
          <a:lstStyle/>
          <a:p>
            <a:pPr marL="285750" lvl="1" indent="-285750" algn="ctr" defTabSz="1422400">
              <a:lnSpc>
                <a:spcPct val="90000"/>
              </a:lnSpc>
              <a:spcAft>
                <a:spcPct val="15000"/>
              </a:spcAft>
            </a:pPr>
            <a:r>
              <a:rPr lang="zh-CN" altLang="en-US" b="1" dirty="0" smtClean="0">
                <a:latin typeface="微软雅黑" pitchFamily="34" charset="-122"/>
                <a:ea typeface="微软雅黑" pitchFamily="34" charset="-122"/>
              </a:rPr>
              <a:t>课题样机试验验证</a:t>
            </a:r>
            <a:endParaRPr lang="zh-CN" altLang="en-US" b="1"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547813" y="1628775"/>
            <a:ext cx="6048375" cy="4318000"/>
            <a:chOff x="1020" y="1026"/>
            <a:chExt cx="3810" cy="2720"/>
          </a:xfrm>
        </p:grpSpPr>
        <p:pic>
          <p:nvPicPr>
            <p:cNvPr id="82948" name="Picture 5" descr="MH900406924"/>
            <p:cNvPicPr>
              <a:picLocks noChangeAspect="1" noChangeArrowheads="1"/>
            </p:cNvPicPr>
            <p:nvPr/>
          </p:nvPicPr>
          <p:blipFill>
            <a:blip r:embed="rId2">
              <a:extLst>
                <a:ext uri="{28A0092B-C50C-407E-A947-70E740481C1C}">
                  <a14:useLocalDpi xmlns="" xmlns:a14="http://schemas.microsoft.com/office/drawing/2010/main" val="0"/>
                </a:ext>
              </a:extLst>
            </a:blip>
            <a:srcRect l="8315" t="16307" b="16257"/>
            <a:stretch>
              <a:fillRect/>
            </a:stretch>
          </p:blipFill>
          <p:spPr bwMode="auto">
            <a:xfrm>
              <a:off x="1726" y="1706"/>
              <a:ext cx="2354" cy="14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2949" name="AutoShape 6"/>
            <p:cNvSpPr>
              <a:spLocks noChangeArrowheads="1"/>
            </p:cNvSpPr>
            <p:nvPr/>
          </p:nvSpPr>
          <p:spPr bwMode="auto">
            <a:xfrm>
              <a:off x="1726" y="3203"/>
              <a:ext cx="2354" cy="543"/>
            </a:xfrm>
            <a:prstGeom prst="roundRect">
              <a:avLst>
                <a:gd name="adj" fmla="val 16667"/>
              </a:avLst>
            </a:prstGeom>
            <a:noFill/>
            <a:ln w="38100">
              <a:solidFill>
                <a:srgbClr val="EAEAEA"/>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zh-CN" altLang="en-US">
                <a:solidFill>
                  <a:srgbClr val="000000"/>
                </a:solidFill>
              </a:endParaRPr>
            </a:p>
          </p:txBody>
        </p:sp>
        <p:pic>
          <p:nvPicPr>
            <p:cNvPr id="82950" name="Picture 7" descr="[bbs-design"/>
            <p:cNvPicPr>
              <a:picLocks noChangeAspect="1" noChangeArrowheads="1"/>
            </p:cNvPicPr>
            <p:nvPr/>
          </p:nvPicPr>
          <p:blipFill>
            <a:blip r:embed="rId3">
              <a:lum contrast="6000"/>
              <a:extLst>
                <a:ext uri="{28A0092B-C50C-407E-A947-70E740481C1C}">
                  <a14:useLocalDpi xmlns="" xmlns:a14="http://schemas.microsoft.com/office/drawing/2010/main" val="0"/>
                </a:ext>
              </a:extLst>
            </a:blip>
            <a:srcRect/>
            <a:stretch>
              <a:fillRect/>
            </a:stretch>
          </p:blipFill>
          <p:spPr bwMode="auto">
            <a:xfrm>
              <a:off x="1020" y="1026"/>
              <a:ext cx="3810" cy="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82947" name="TextBox 6"/>
          <p:cNvSpPr txBox="1">
            <a:spLocks noChangeArrowheads="1"/>
          </p:cNvSpPr>
          <p:nvPr/>
        </p:nvSpPr>
        <p:spPr bwMode="auto">
          <a:xfrm>
            <a:off x="3500438" y="5072063"/>
            <a:ext cx="285750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5400">
                <a:solidFill>
                  <a:srgbClr val="FF0000"/>
                </a:solidFill>
                <a:latin typeface="隶书" pitchFamily="49" charset="-122"/>
                <a:ea typeface="隶书" pitchFamily="49" charset="-122"/>
              </a:rPr>
              <a:t>谢 谢！</a:t>
            </a:r>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214282" y="1500174"/>
            <a:ext cx="8358246" cy="662554"/>
          </a:xfrm>
          <a:prstGeom prst="rect">
            <a:avLst/>
          </a:prstGeom>
          <a:noFill/>
          <a:ln w="9525">
            <a:noFill/>
            <a:miter lim="800000"/>
            <a:headEnd/>
            <a:tailEnd/>
          </a:ln>
        </p:spPr>
        <p:txBody>
          <a:bodyPr wrap="square">
            <a:spAutoFit/>
          </a:bodyPr>
          <a:lstStyle/>
          <a:p>
            <a:pPr>
              <a:lnSpc>
                <a:spcPct val="150000"/>
              </a:lnSpc>
            </a:pPr>
            <a:r>
              <a:rPr lang="en-US" altLang="zh-CN" dirty="0" smtClean="0">
                <a:solidFill>
                  <a:schemeClr val="tx1"/>
                </a:solidFill>
                <a:latin typeface="微软雅黑" pitchFamily="34" charset="-122"/>
                <a:ea typeface="微软雅黑" pitchFamily="34" charset="-122"/>
              </a:rPr>
              <a:t>CAP1400</a:t>
            </a:r>
            <a:r>
              <a:rPr lang="zh-CN" altLang="en-US" dirty="0" smtClean="0">
                <a:solidFill>
                  <a:schemeClr val="tx1"/>
                </a:solidFill>
                <a:latin typeface="微软雅黑" pitchFamily="34" charset="-122"/>
                <a:ea typeface="微软雅黑" pitchFamily="34" charset="-122"/>
              </a:rPr>
              <a:t>核电励磁系统研制主要内容：</a:t>
            </a:r>
            <a:endParaRPr lang="en-US" altLang="zh-CN" dirty="0" smtClean="0">
              <a:solidFill>
                <a:schemeClr val="tx1"/>
              </a:solidFill>
              <a:latin typeface="微软雅黑" pitchFamily="34" charset="-122"/>
              <a:ea typeface="微软雅黑" pitchFamily="34" charset="-122"/>
            </a:endParaRPr>
          </a:p>
        </p:txBody>
      </p:sp>
      <p:sp>
        <p:nvSpPr>
          <p:cNvPr id="4" name="Rectangle 2"/>
          <p:cNvSpPr txBox="1">
            <a:spLocks noChangeArrowheads="1"/>
          </p:cNvSpPr>
          <p:nvPr/>
        </p:nvSpPr>
        <p:spPr bwMode="auto">
          <a:xfrm>
            <a:off x="3286116" y="214290"/>
            <a:ext cx="5572164" cy="574675"/>
          </a:xfrm>
          <a:prstGeom prst="rect">
            <a:avLst/>
          </a:prstGeom>
          <a:noFill/>
          <a:ln w="9525">
            <a:noFill/>
            <a:miter lim="800000"/>
            <a:headEnd/>
            <a:tailEnd/>
          </a:ln>
          <a:effectLst>
            <a:outerShdw dist="56796" dir="1593903" algn="ctr" rotWithShape="0">
              <a:schemeClr val="tx1"/>
            </a:outerShdw>
          </a:effectLst>
        </p:spPr>
        <p:txBody>
          <a:bodyPr vert="horz" wrap="square" lIns="91440" tIns="45720" rIns="91440" bIns="45720" numCol="1" anchor="ctr" anchorCtr="0" compatLnSpc="1">
            <a:prstTxWarp prst="textNoShape">
              <a:avLst/>
            </a:prstTxWarp>
          </a:bodyPr>
          <a:lstStyle/>
          <a:p>
            <a:pPr algn="r" eaLnBrk="0" hangingPunct="0">
              <a:defRPr/>
            </a:pPr>
            <a:r>
              <a:rPr lang="en-US" altLang="zh-CN" b="1" dirty="0" smtClean="0">
                <a:latin typeface="微软雅黑" pitchFamily="34" charset="-122"/>
                <a:ea typeface="微软雅黑" pitchFamily="34" charset="-122"/>
              </a:rPr>
              <a:t>CAP1400</a:t>
            </a:r>
            <a:r>
              <a:rPr lang="zh-CN" altLang="en-US" b="1" dirty="0" smtClean="0">
                <a:latin typeface="微软雅黑" pitchFamily="34" charset="-122"/>
                <a:ea typeface="微软雅黑" pitchFamily="34" charset="-122"/>
              </a:rPr>
              <a:t>核电励磁系统课题背景</a:t>
            </a:r>
            <a:endParaRPr kumimoji="0" lang="zh-CN" altLang="en-US" sz="2800" b="1" i="0" u="none" strike="noStrike" kern="0" cap="none" spc="0" normalizeH="0" baseline="0" noProof="0" dirty="0" smtClean="0">
              <a:ln>
                <a:noFill/>
              </a:ln>
              <a:solidFill>
                <a:schemeClr val="bg1"/>
              </a:solidFill>
              <a:effectLst/>
              <a:uLnTx/>
              <a:uFillTx/>
              <a:latin typeface="微软雅黑" pitchFamily="34" charset="-122"/>
              <a:ea typeface="微软雅黑" pitchFamily="34" charset="-122"/>
              <a:cs typeface="+mj-cs"/>
            </a:endParaRPr>
          </a:p>
        </p:txBody>
      </p:sp>
      <p:grpSp>
        <p:nvGrpSpPr>
          <p:cNvPr id="8" name="组合 7"/>
          <p:cNvGrpSpPr/>
          <p:nvPr/>
        </p:nvGrpSpPr>
        <p:grpSpPr>
          <a:xfrm>
            <a:off x="6500826" y="1142984"/>
            <a:ext cx="2260279" cy="5357826"/>
            <a:chOff x="6500826" y="1142984"/>
            <a:chExt cx="2260279" cy="5357826"/>
          </a:xfrm>
        </p:grpSpPr>
        <p:pic>
          <p:nvPicPr>
            <p:cNvPr id="9" name="图片 8" descr="CAP1400研制课题封面.bmp"/>
            <p:cNvPicPr>
              <a:picLocks noChangeAspect="1"/>
            </p:cNvPicPr>
            <p:nvPr/>
          </p:nvPicPr>
          <p:blipFill>
            <a:blip r:embed="rId2"/>
            <a:srcRect l="6076" r="31332"/>
            <a:stretch>
              <a:fillRect/>
            </a:stretch>
          </p:blipFill>
          <p:spPr>
            <a:xfrm>
              <a:off x="6500826" y="3714752"/>
              <a:ext cx="2260279" cy="278605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Picture 6"/>
            <p:cNvPicPr>
              <a:picLocks noChangeAspect="1" noChangeArrowheads="1"/>
            </p:cNvPicPr>
            <p:nvPr/>
          </p:nvPicPr>
          <p:blipFill>
            <a:blip r:embed="rId3"/>
            <a:srcRect l="30583" t="13445" r="19808" b="15717"/>
            <a:stretch>
              <a:fillRect/>
            </a:stretch>
          </p:blipFill>
          <p:spPr bwMode="auto">
            <a:xfrm>
              <a:off x="6500826" y="1142984"/>
              <a:ext cx="2214578" cy="235745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grpSp>
      <p:sp>
        <p:nvSpPr>
          <p:cNvPr id="11" name="矩形 10"/>
          <p:cNvSpPr/>
          <p:nvPr/>
        </p:nvSpPr>
        <p:spPr>
          <a:xfrm>
            <a:off x="214282" y="2428868"/>
            <a:ext cx="6429420" cy="3139321"/>
          </a:xfrm>
          <a:prstGeom prst="rect">
            <a:avLst/>
          </a:prstGeom>
        </p:spPr>
        <p:txBody>
          <a:bodyPr wrap="square">
            <a:spAutoFit/>
          </a:bodyPr>
          <a:lstStyle/>
          <a:p>
            <a:pPr lvl="0">
              <a:lnSpc>
                <a:spcPct val="150000"/>
              </a:lnSpc>
              <a:buClr>
                <a:srgbClr val="FF0000"/>
              </a:buClr>
              <a:buSzPct val="120000"/>
              <a:buFont typeface="Wingdings" pitchFamily="2" charset="2"/>
              <a:buChar char="l"/>
            </a:pPr>
            <a:r>
              <a:rPr lang="zh-CN" altLang="en-US" sz="2200" dirty="0" smtClean="0">
                <a:solidFill>
                  <a:srgbClr val="000000"/>
                </a:solidFill>
                <a:latin typeface="微软雅黑" pitchFamily="34" charset="-122"/>
                <a:ea typeface="微软雅黑" pitchFamily="34" charset="-122"/>
              </a:rPr>
              <a:t>励磁调节控制系统数字化、网络化、智能化技术研究；</a:t>
            </a:r>
            <a:endParaRPr lang="en-US" altLang="zh-CN" sz="2200" dirty="0" smtClean="0">
              <a:solidFill>
                <a:srgbClr val="000000"/>
              </a:solidFill>
              <a:latin typeface="微软雅黑" pitchFamily="34" charset="-122"/>
              <a:ea typeface="微软雅黑" pitchFamily="34" charset="-122"/>
            </a:endParaRPr>
          </a:p>
          <a:p>
            <a:pPr lvl="0">
              <a:lnSpc>
                <a:spcPct val="150000"/>
              </a:lnSpc>
              <a:buClr>
                <a:srgbClr val="FF0000"/>
              </a:buClr>
              <a:buSzPct val="120000"/>
              <a:buFont typeface="Wingdings" pitchFamily="2" charset="2"/>
              <a:buChar char="l"/>
            </a:pPr>
            <a:r>
              <a:rPr lang="zh-CN" altLang="en-US" sz="2200" dirty="0" smtClean="0">
                <a:solidFill>
                  <a:srgbClr val="000000"/>
                </a:solidFill>
                <a:latin typeface="微软雅黑" pitchFamily="34" charset="-122"/>
                <a:ea typeface="微软雅黑" pitchFamily="34" charset="-122"/>
              </a:rPr>
              <a:t>大功率可控硅整流系统散热、均流关键技术研究；</a:t>
            </a:r>
            <a:endParaRPr lang="en-US" altLang="zh-CN" sz="2200" dirty="0" smtClean="0">
              <a:solidFill>
                <a:srgbClr val="000000"/>
              </a:solidFill>
              <a:latin typeface="微软雅黑" pitchFamily="34" charset="-122"/>
              <a:ea typeface="微软雅黑" pitchFamily="34" charset="-122"/>
            </a:endParaRPr>
          </a:p>
          <a:p>
            <a:pPr lvl="0">
              <a:lnSpc>
                <a:spcPct val="150000"/>
              </a:lnSpc>
              <a:buClr>
                <a:srgbClr val="FF0000"/>
              </a:buClr>
              <a:buSzPct val="120000"/>
              <a:buFont typeface="Wingdings" pitchFamily="2" charset="2"/>
              <a:buChar char="l"/>
            </a:pPr>
            <a:r>
              <a:rPr lang="zh-CN" altLang="en-US" sz="2200" dirty="0" smtClean="0">
                <a:solidFill>
                  <a:srgbClr val="000000"/>
                </a:solidFill>
                <a:latin typeface="微软雅黑" pitchFamily="34" charset="-122"/>
                <a:ea typeface="微软雅黑" pitchFamily="34" charset="-122"/>
              </a:rPr>
              <a:t>大容量灭磁系统柔性化、无限制化技术研究；</a:t>
            </a:r>
            <a:endParaRPr lang="en-US" altLang="zh-CN" sz="2200" dirty="0" smtClean="0">
              <a:solidFill>
                <a:srgbClr val="000000"/>
              </a:solidFill>
              <a:latin typeface="微软雅黑" pitchFamily="34" charset="-122"/>
              <a:ea typeface="微软雅黑" pitchFamily="34" charset="-122"/>
            </a:endParaRPr>
          </a:p>
          <a:p>
            <a:pPr lvl="0">
              <a:lnSpc>
                <a:spcPct val="150000"/>
              </a:lnSpc>
              <a:buClr>
                <a:srgbClr val="FF0000"/>
              </a:buClr>
              <a:buSzPct val="120000"/>
              <a:buFont typeface="Wingdings" pitchFamily="2" charset="2"/>
              <a:buChar char="l"/>
            </a:pPr>
            <a:r>
              <a:rPr lang="zh-CN" altLang="en-US" sz="2200" dirty="0" smtClean="0">
                <a:solidFill>
                  <a:srgbClr val="000000"/>
                </a:solidFill>
                <a:latin typeface="微软雅黑" pitchFamily="34" charset="-122"/>
                <a:ea typeface="微软雅黑" pitchFamily="34" charset="-122"/>
              </a:rPr>
              <a:t>按照石岛湾项目合同技术要求进行样机设计、制造、试验及真机验证；</a:t>
            </a:r>
            <a:endParaRPr lang="zh-CN" altLang="en-US" sz="2200" dirty="0">
              <a:solidFill>
                <a:srgbClr val="000000"/>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2"/>
          <p:cNvGrpSpPr>
            <a:grpSpLocks/>
          </p:cNvGrpSpPr>
          <p:nvPr/>
        </p:nvGrpSpPr>
        <p:grpSpPr bwMode="auto">
          <a:xfrm>
            <a:off x="1142976" y="3401997"/>
            <a:ext cx="7215238" cy="790575"/>
            <a:chOff x="1163638" y="4059238"/>
            <a:chExt cx="7215238" cy="790575"/>
          </a:xfrm>
        </p:grpSpPr>
        <p:sp>
          <p:nvSpPr>
            <p:cNvPr id="38945" name="Rectangle 12"/>
            <p:cNvSpPr>
              <a:spLocks noChangeArrowheads="1"/>
            </p:cNvSpPr>
            <p:nvPr/>
          </p:nvSpPr>
          <p:spPr bwMode="auto">
            <a:xfrm>
              <a:off x="1489076" y="4127501"/>
              <a:ext cx="6889800" cy="666750"/>
            </a:xfrm>
            <a:prstGeom prst="rect">
              <a:avLst/>
            </a:prstGeom>
            <a:gradFill rotWithShape="1">
              <a:gsLst>
                <a:gs pos="0">
                  <a:srgbClr val="F1F1F1"/>
                </a:gs>
                <a:gs pos="100000">
                  <a:srgbClr val="B2B2B2"/>
                </a:gs>
              </a:gsLst>
              <a:lin ang="0" scaled="1"/>
            </a:gradFill>
            <a:ln w="9525">
              <a:solidFill>
                <a:schemeClr val="bg2"/>
              </a:solidFill>
              <a:miter lim="800000"/>
              <a:headEnd/>
              <a:tailEnd/>
            </a:ln>
          </p:spPr>
          <p:txBody>
            <a:bodyPr rot="10800000" wrap="none" anchor="ctr"/>
            <a:lstStyle/>
            <a:p>
              <a:pPr marL="285750" lvl="1" indent="-285750" defTabSz="1422400">
                <a:lnSpc>
                  <a:spcPct val="90000"/>
                </a:lnSpc>
                <a:spcAft>
                  <a:spcPct val="15000"/>
                </a:spcAft>
                <a:buFontTx/>
                <a:buChar char="•"/>
              </a:pPr>
              <a:endParaRPr lang="zh-CN" altLang="en-US" sz="3200" b="1">
                <a:solidFill>
                  <a:srgbClr val="000000"/>
                </a:solidFill>
                <a:latin typeface="黑体" pitchFamily="2" charset="-122"/>
                <a:ea typeface="黑体" pitchFamily="2" charset="-122"/>
              </a:endParaRPr>
            </a:p>
          </p:txBody>
        </p:sp>
        <p:grpSp>
          <p:nvGrpSpPr>
            <p:cNvPr id="3" name="Group 13"/>
            <p:cNvGrpSpPr>
              <a:grpSpLocks/>
            </p:cNvGrpSpPr>
            <p:nvPr/>
          </p:nvGrpSpPr>
          <p:grpSpPr bwMode="auto">
            <a:xfrm rot="10800000">
              <a:off x="1163638" y="4059238"/>
              <a:ext cx="793750" cy="790575"/>
              <a:chOff x="0" y="0"/>
              <a:chExt cx="1590" cy="1588"/>
            </a:xfrm>
          </p:grpSpPr>
          <p:grpSp>
            <p:nvGrpSpPr>
              <p:cNvPr id="4" name="Group 14"/>
              <p:cNvGrpSpPr>
                <a:grpSpLocks/>
              </p:cNvGrpSpPr>
              <p:nvPr/>
            </p:nvGrpSpPr>
            <p:grpSpPr bwMode="auto">
              <a:xfrm>
                <a:off x="0" y="0"/>
                <a:ext cx="1590" cy="1588"/>
                <a:chOff x="0" y="0"/>
                <a:chExt cx="1136" cy="1134"/>
              </a:xfrm>
            </p:grpSpPr>
            <p:sp>
              <p:nvSpPr>
                <p:cNvPr id="33" name="Oval 15"/>
                <p:cNvSpPr>
                  <a:spLocks noChangeArrowheads="1"/>
                </p:cNvSpPr>
                <p:nvPr/>
              </p:nvSpPr>
              <p:spPr bwMode="auto">
                <a:xfrm>
                  <a:off x="0" y="0"/>
                  <a:ext cx="1136" cy="1134"/>
                </a:xfrm>
                <a:prstGeom prst="ellipse">
                  <a:avLst/>
                </a:prstGeom>
                <a:gradFill rotWithShape="1">
                  <a:gsLst>
                    <a:gs pos="0">
                      <a:schemeClr val="bg2">
                        <a:alpha val="89999"/>
                      </a:schemeClr>
                    </a:gs>
                    <a:gs pos="50000">
                      <a:schemeClr val="bg1"/>
                    </a:gs>
                    <a:gs pos="100000">
                      <a:schemeClr val="bg2">
                        <a:alpha val="89999"/>
                      </a:schemeClr>
                    </a:gs>
                  </a:gsLst>
                  <a:lin ang="2700000" scaled="1"/>
                </a:gradFill>
                <a:ln w="9525" cmpd="sng">
                  <a:solidFill>
                    <a:schemeClr val="bg2"/>
                  </a:solidFill>
                  <a:round/>
                  <a:headEnd/>
                  <a:tailEnd/>
                </a:ln>
                <a:effectLst/>
              </p:spPr>
              <p:txBody>
                <a:bodyPr wrap="none" anchor="ctr"/>
                <a:lstStyle/>
                <a:p>
                  <a:pPr>
                    <a:defRPr/>
                  </a:pPr>
                  <a:endParaRPr lang="zh-CN" altLang="en-US">
                    <a:solidFill>
                      <a:srgbClr val="000000"/>
                    </a:solidFill>
                    <a:latin typeface="+mn-lt"/>
                    <a:ea typeface="+mn-ea"/>
                  </a:endParaRPr>
                </a:p>
              </p:txBody>
            </p:sp>
            <p:sp>
              <p:nvSpPr>
                <p:cNvPr id="38953" name="Oval 16"/>
                <p:cNvSpPr>
                  <a:spLocks noChangeArrowheads="1"/>
                </p:cNvSpPr>
                <p:nvPr/>
              </p:nvSpPr>
              <p:spPr bwMode="auto">
                <a:xfrm>
                  <a:off x="64" y="62"/>
                  <a:ext cx="1008" cy="1010"/>
                </a:xfrm>
                <a:prstGeom prst="ellipse">
                  <a:avLst/>
                </a:prstGeom>
                <a:solidFill>
                  <a:srgbClr val="C00000"/>
                </a:solidFill>
                <a:ln w="9525">
                  <a:solidFill>
                    <a:schemeClr val="bg2"/>
                  </a:solidFill>
                  <a:round/>
                  <a:headEnd/>
                  <a:tailEnd/>
                </a:ln>
              </p:spPr>
              <p:txBody>
                <a:bodyPr wrap="none" anchor="ctr"/>
                <a:lstStyle/>
                <a:p>
                  <a:endParaRPr lang="zh-CN" altLang="en-US">
                    <a:solidFill>
                      <a:srgbClr val="000000"/>
                    </a:solidFill>
                  </a:endParaRPr>
                </a:p>
              </p:txBody>
            </p:sp>
          </p:grpSp>
          <p:sp>
            <p:nvSpPr>
              <p:cNvPr id="38950" name="未知"/>
              <p:cNvSpPr>
                <a:spLocks/>
              </p:cNvSpPr>
              <p:nvPr/>
            </p:nvSpPr>
            <p:spPr bwMode="auto">
              <a:xfrm rot="-5400000">
                <a:off x="390" y="490"/>
                <a:ext cx="606" cy="1210"/>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25998"/>
                    </a:scheme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sp>
            <p:nvSpPr>
              <p:cNvPr id="38951" name="未知"/>
              <p:cNvSpPr>
                <a:spLocks/>
              </p:cNvSpPr>
              <p:nvPr/>
            </p:nvSpPr>
            <p:spPr bwMode="auto">
              <a:xfrm rot="5400000">
                <a:off x="588" y="-113"/>
                <a:ext cx="606" cy="1210"/>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50000"/>
                    </a:scheme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grpSp>
        <p:sp>
          <p:nvSpPr>
            <p:cNvPr id="38947" name="Rectangle 19"/>
            <p:cNvSpPr>
              <a:spLocks noChangeArrowheads="1"/>
            </p:cNvSpPr>
            <p:nvPr/>
          </p:nvSpPr>
          <p:spPr bwMode="auto">
            <a:xfrm>
              <a:off x="2162176" y="4181476"/>
              <a:ext cx="5592762" cy="56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r>
                <a:rPr lang="zh-CN" altLang="en-US" b="1" dirty="0" smtClean="0">
                  <a:solidFill>
                    <a:srgbClr val="000000"/>
                  </a:solidFill>
                  <a:latin typeface="微软雅黑" pitchFamily="34" charset="-122"/>
                  <a:ea typeface="微软雅黑" pitchFamily="34" charset="-122"/>
                </a:rPr>
                <a:t>技术难点及解决方案</a:t>
              </a:r>
              <a:endParaRPr lang="zh-CN" altLang="en-US" sz="2800" b="1" dirty="0">
                <a:solidFill>
                  <a:srgbClr val="000000"/>
                </a:solidFill>
                <a:latin typeface="微软雅黑" pitchFamily="34" charset="-122"/>
                <a:ea typeface="微软雅黑" pitchFamily="34" charset="-122"/>
              </a:endParaRPr>
            </a:p>
          </p:txBody>
        </p:sp>
        <p:sp>
          <p:nvSpPr>
            <p:cNvPr id="38948" name="Rectangle 20"/>
            <p:cNvSpPr>
              <a:spLocks noChangeArrowheads="1"/>
            </p:cNvSpPr>
            <p:nvPr/>
          </p:nvSpPr>
          <p:spPr bwMode="auto">
            <a:xfrm>
              <a:off x="1292226" y="4168776"/>
              <a:ext cx="554037" cy="56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altLang="zh-CN" sz="3600" b="1">
                  <a:solidFill>
                    <a:srgbClr val="FFFFFF"/>
                  </a:solidFill>
                </a:rPr>
                <a:t>3</a:t>
              </a:r>
            </a:p>
          </p:txBody>
        </p:sp>
      </p:grpSp>
      <p:grpSp>
        <p:nvGrpSpPr>
          <p:cNvPr id="5" name="组合 41"/>
          <p:cNvGrpSpPr>
            <a:grpSpLocks/>
          </p:cNvGrpSpPr>
          <p:nvPr/>
        </p:nvGrpSpPr>
        <p:grpSpPr bwMode="auto">
          <a:xfrm>
            <a:off x="1142976" y="2308209"/>
            <a:ext cx="7215238" cy="790575"/>
            <a:chOff x="1163638" y="2965451"/>
            <a:chExt cx="7215238" cy="790575"/>
          </a:xfrm>
        </p:grpSpPr>
        <p:sp>
          <p:nvSpPr>
            <p:cNvPr id="38936" name="Rectangle 21"/>
            <p:cNvSpPr>
              <a:spLocks noChangeArrowheads="1"/>
            </p:cNvSpPr>
            <p:nvPr/>
          </p:nvSpPr>
          <p:spPr bwMode="auto">
            <a:xfrm>
              <a:off x="1489076" y="3033713"/>
              <a:ext cx="6889800" cy="666750"/>
            </a:xfrm>
            <a:prstGeom prst="rect">
              <a:avLst/>
            </a:prstGeom>
            <a:gradFill rotWithShape="1">
              <a:gsLst>
                <a:gs pos="0">
                  <a:srgbClr val="F1F1F1"/>
                </a:gs>
                <a:gs pos="100000">
                  <a:srgbClr val="B2B2B2"/>
                </a:gs>
              </a:gsLst>
              <a:lin ang="0" scaled="1"/>
            </a:gradFill>
            <a:ln w="9525">
              <a:solidFill>
                <a:schemeClr val="bg2"/>
              </a:solidFill>
              <a:miter lim="800000"/>
              <a:headEnd/>
              <a:tailEnd/>
            </a:ln>
          </p:spPr>
          <p:txBody>
            <a:bodyPr wrap="none" anchor="ctr"/>
            <a:lstStyle/>
            <a:p>
              <a:r>
                <a:rPr lang="en-US" altLang="zh-CN" b="1" dirty="0" smtClean="0">
                  <a:solidFill>
                    <a:srgbClr val="000000"/>
                  </a:solidFill>
                  <a:latin typeface="黑体" pitchFamily="2" charset="-122"/>
                  <a:ea typeface="黑体" pitchFamily="2" charset="-122"/>
                </a:rPr>
                <a:t>7</a:t>
              </a:r>
              <a:r>
                <a:rPr lang="zh-CN" altLang="en-US" b="1" dirty="0" smtClean="0">
                  <a:solidFill>
                    <a:srgbClr val="000000"/>
                  </a:solidFill>
                  <a:latin typeface="黑体" pitchFamily="2" charset="-122"/>
                  <a:ea typeface="黑体" pitchFamily="2" charset="-122"/>
                </a:rPr>
                <a:t>   </a:t>
              </a:r>
              <a:r>
                <a:rPr lang="en-US" altLang="zh-CN" b="1" dirty="0" smtClean="0">
                  <a:solidFill>
                    <a:srgbClr val="000000"/>
                  </a:solidFill>
                  <a:latin typeface="微软雅黑" pitchFamily="34" charset="-122"/>
                  <a:ea typeface="微软雅黑" pitchFamily="34" charset="-122"/>
                </a:rPr>
                <a:t>CAP1400</a:t>
              </a:r>
              <a:r>
                <a:rPr lang="zh-CN" altLang="en-US" b="1" dirty="0" smtClean="0">
                  <a:solidFill>
                    <a:srgbClr val="000000"/>
                  </a:solidFill>
                  <a:latin typeface="微软雅黑" pitchFamily="34" charset="-122"/>
                  <a:ea typeface="微软雅黑" pitchFamily="34" charset="-122"/>
                </a:rPr>
                <a:t>核电励磁系统设计原则</a:t>
              </a:r>
              <a:endParaRPr lang="zh-CN" altLang="en-US" sz="2800" b="1" dirty="0">
                <a:solidFill>
                  <a:srgbClr val="000000"/>
                </a:solidFill>
                <a:latin typeface="微软雅黑" pitchFamily="34" charset="-122"/>
                <a:ea typeface="微软雅黑" pitchFamily="34" charset="-122"/>
              </a:endParaRPr>
            </a:p>
          </p:txBody>
        </p:sp>
        <p:grpSp>
          <p:nvGrpSpPr>
            <p:cNvPr id="6" name="Group 22"/>
            <p:cNvGrpSpPr>
              <a:grpSpLocks/>
            </p:cNvGrpSpPr>
            <p:nvPr/>
          </p:nvGrpSpPr>
          <p:grpSpPr bwMode="auto">
            <a:xfrm rot="10800000">
              <a:off x="1163638" y="2965451"/>
              <a:ext cx="793750" cy="790575"/>
              <a:chOff x="0" y="0"/>
              <a:chExt cx="1590" cy="1588"/>
            </a:xfrm>
          </p:grpSpPr>
          <p:grpSp>
            <p:nvGrpSpPr>
              <p:cNvPr id="7" name="Group 23"/>
              <p:cNvGrpSpPr>
                <a:grpSpLocks/>
              </p:cNvGrpSpPr>
              <p:nvPr/>
            </p:nvGrpSpPr>
            <p:grpSpPr bwMode="auto">
              <a:xfrm>
                <a:off x="0" y="0"/>
                <a:ext cx="1590" cy="1588"/>
                <a:chOff x="0" y="0"/>
                <a:chExt cx="1136" cy="1134"/>
              </a:xfrm>
            </p:grpSpPr>
            <p:sp>
              <p:nvSpPr>
                <p:cNvPr id="43" name="Oval 24"/>
                <p:cNvSpPr>
                  <a:spLocks noChangeArrowheads="1"/>
                </p:cNvSpPr>
                <p:nvPr/>
              </p:nvSpPr>
              <p:spPr bwMode="auto">
                <a:xfrm>
                  <a:off x="0" y="0"/>
                  <a:ext cx="1136" cy="1134"/>
                </a:xfrm>
                <a:prstGeom prst="ellipse">
                  <a:avLst/>
                </a:prstGeom>
                <a:gradFill rotWithShape="1">
                  <a:gsLst>
                    <a:gs pos="0">
                      <a:schemeClr val="bg2">
                        <a:alpha val="89999"/>
                      </a:schemeClr>
                    </a:gs>
                    <a:gs pos="50000">
                      <a:schemeClr val="bg1"/>
                    </a:gs>
                    <a:gs pos="100000">
                      <a:schemeClr val="bg2">
                        <a:alpha val="89999"/>
                      </a:schemeClr>
                    </a:gs>
                  </a:gsLst>
                  <a:lin ang="2700000" scaled="1"/>
                </a:gradFill>
                <a:ln w="9525" cmpd="sng">
                  <a:solidFill>
                    <a:schemeClr val="bg2"/>
                  </a:solidFill>
                  <a:round/>
                  <a:headEnd/>
                  <a:tailEnd/>
                </a:ln>
                <a:effectLst/>
              </p:spPr>
              <p:txBody>
                <a:bodyPr wrap="none" anchor="ctr"/>
                <a:lstStyle/>
                <a:p>
                  <a:pPr>
                    <a:defRPr/>
                  </a:pPr>
                  <a:endParaRPr lang="zh-CN" altLang="en-US">
                    <a:solidFill>
                      <a:srgbClr val="000000"/>
                    </a:solidFill>
                    <a:latin typeface="+mn-lt"/>
                    <a:ea typeface="+mn-ea"/>
                  </a:endParaRPr>
                </a:p>
              </p:txBody>
            </p:sp>
            <p:sp>
              <p:nvSpPr>
                <p:cNvPr id="38944" name="Oval 25"/>
                <p:cNvSpPr>
                  <a:spLocks noChangeArrowheads="1"/>
                </p:cNvSpPr>
                <p:nvPr/>
              </p:nvSpPr>
              <p:spPr bwMode="auto">
                <a:xfrm>
                  <a:off x="64" y="62"/>
                  <a:ext cx="1008" cy="1010"/>
                </a:xfrm>
                <a:prstGeom prst="ellipse">
                  <a:avLst/>
                </a:prstGeom>
                <a:solidFill>
                  <a:srgbClr val="C000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zh-CN" altLang="en-US">
                    <a:solidFill>
                      <a:srgbClr val="000000"/>
                    </a:solidFill>
                  </a:endParaRPr>
                </a:p>
              </p:txBody>
            </p:sp>
          </p:grpSp>
          <p:sp>
            <p:nvSpPr>
              <p:cNvPr id="38941" name="未知"/>
              <p:cNvSpPr>
                <a:spLocks/>
              </p:cNvSpPr>
              <p:nvPr/>
            </p:nvSpPr>
            <p:spPr bwMode="auto">
              <a:xfrm rot="-5400000">
                <a:off x="390" y="490"/>
                <a:ext cx="606" cy="1210"/>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25998"/>
                    </a:scheme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sp>
            <p:nvSpPr>
              <p:cNvPr id="38942" name="未知"/>
              <p:cNvSpPr>
                <a:spLocks/>
              </p:cNvSpPr>
              <p:nvPr/>
            </p:nvSpPr>
            <p:spPr bwMode="auto">
              <a:xfrm rot="5400000">
                <a:off x="588" y="-113"/>
                <a:ext cx="606" cy="1210"/>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50000"/>
                    </a:scheme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grpSp>
        <p:sp>
          <p:nvSpPr>
            <p:cNvPr id="38938" name="Rectangle 28"/>
            <p:cNvSpPr>
              <a:spLocks noChangeArrowheads="1"/>
            </p:cNvSpPr>
            <p:nvPr/>
          </p:nvSpPr>
          <p:spPr bwMode="auto">
            <a:xfrm>
              <a:off x="2162176" y="3087688"/>
              <a:ext cx="5592762"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endParaRPr lang="zh-CN" altLang="en-US" sz="2800" b="1">
                <a:solidFill>
                  <a:srgbClr val="000000"/>
                </a:solidFill>
                <a:latin typeface="黑体" pitchFamily="2" charset="-122"/>
                <a:ea typeface="黑体" pitchFamily="2" charset="-122"/>
              </a:endParaRPr>
            </a:p>
          </p:txBody>
        </p:sp>
        <p:sp>
          <p:nvSpPr>
            <p:cNvPr id="38939" name="Rectangle 29"/>
            <p:cNvSpPr>
              <a:spLocks noChangeArrowheads="1"/>
            </p:cNvSpPr>
            <p:nvPr/>
          </p:nvSpPr>
          <p:spPr bwMode="auto">
            <a:xfrm>
              <a:off x="1292226" y="3074988"/>
              <a:ext cx="554037"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altLang="zh-CN" sz="3600" b="1">
                  <a:solidFill>
                    <a:srgbClr val="FFFFFF"/>
                  </a:solidFill>
                </a:rPr>
                <a:t>2</a:t>
              </a:r>
            </a:p>
          </p:txBody>
        </p:sp>
      </p:grpSp>
      <p:grpSp>
        <p:nvGrpSpPr>
          <p:cNvPr id="8" name="组合 40"/>
          <p:cNvGrpSpPr>
            <a:grpSpLocks/>
          </p:cNvGrpSpPr>
          <p:nvPr/>
        </p:nvGrpSpPr>
        <p:grpSpPr bwMode="auto">
          <a:xfrm>
            <a:off x="1142976" y="1214422"/>
            <a:ext cx="7215238" cy="790575"/>
            <a:chOff x="1163638" y="1871663"/>
            <a:chExt cx="7215238" cy="790575"/>
          </a:xfrm>
        </p:grpSpPr>
        <p:sp>
          <p:nvSpPr>
            <p:cNvPr id="38927" name="Rectangle 30"/>
            <p:cNvSpPr>
              <a:spLocks noChangeArrowheads="1"/>
            </p:cNvSpPr>
            <p:nvPr/>
          </p:nvSpPr>
          <p:spPr bwMode="auto">
            <a:xfrm>
              <a:off x="1489076" y="1939926"/>
              <a:ext cx="6889800" cy="666750"/>
            </a:xfrm>
            <a:prstGeom prst="rect">
              <a:avLst/>
            </a:prstGeom>
            <a:gradFill rotWithShape="1">
              <a:gsLst>
                <a:gs pos="0">
                  <a:srgbClr val="F1F1F1"/>
                </a:gs>
                <a:gs pos="100000">
                  <a:srgbClr val="B2B2B2"/>
                </a:gs>
              </a:gsLst>
              <a:lin ang="0" scaled="1"/>
            </a:gradFill>
            <a:ln w="9525">
              <a:solidFill>
                <a:schemeClr val="bg2"/>
              </a:solidFill>
              <a:miter lim="800000"/>
              <a:headEnd/>
              <a:tailEnd/>
            </a:ln>
          </p:spPr>
          <p:txBody>
            <a:bodyPr wrap="none" anchor="ctr"/>
            <a:lstStyle/>
            <a:p>
              <a:endParaRPr lang="zh-CN" altLang="en-US" sz="2800">
                <a:solidFill>
                  <a:srgbClr val="000000"/>
                </a:solidFill>
                <a:latin typeface="黑体" pitchFamily="2" charset="-122"/>
                <a:ea typeface="黑体" pitchFamily="2" charset="-122"/>
              </a:endParaRPr>
            </a:p>
          </p:txBody>
        </p:sp>
        <p:grpSp>
          <p:nvGrpSpPr>
            <p:cNvPr id="9" name="Group 31"/>
            <p:cNvGrpSpPr>
              <a:grpSpLocks/>
            </p:cNvGrpSpPr>
            <p:nvPr/>
          </p:nvGrpSpPr>
          <p:grpSpPr bwMode="auto">
            <a:xfrm rot="10800000">
              <a:off x="1163638" y="1871663"/>
              <a:ext cx="793750" cy="790575"/>
              <a:chOff x="0" y="0"/>
              <a:chExt cx="1590" cy="1588"/>
            </a:xfrm>
          </p:grpSpPr>
          <p:grpSp>
            <p:nvGrpSpPr>
              <p:cNvPr id="10" name="Group 32"/>
              <p:cNvGrpSpPr>
                <a:grpSpLocks/>
              </p:cNvGrpSpPr>
              <p:nvPr/>
            </p:nvGrpSpPr>
            <p:grpSpPr bwMode="auto">
              <a:xfrm>
                <a:off x="0" y="0"/>
                <a:ext cx="1590" cy="1588"/>
                <a:chOff x="0" y="0"/>
                <a:chExt cx="1136" cy="1134"/>
              </a:xfrm>
            </p:grpSpPr>
            <p:sp>
              <p:nvSpPr>
                <p:cNvPr id="53" name="Oval 33"/>
                <p:cNvSpPr>
                  <a:spLocks noChangeArrowheads="1"/>
                </p:cNvSpPr>
                <p:nvPr/>
              </p:nvSpPr>
              <p:spPr bwMode="auto">
                <a:xfrm>
                  <a:off x="0" y="0"/>
                  <a:ext cx="1136" cy="1134"/>
                </a:xfrm>
                <a:prstGeom prst="ellipse">
                  <a:avLst/>
                </a:prstGeom>
                <a:gradFill rotWithShape="1">
                  <a:gsLst>
                    <a:gs pos="0">
                      <a:schemeClr val="bg2">
                        <a:alpha val="89999"/>
                      </a:schemeClr>
                    </a:gs>
                    <a:gs pos="50000">
                      <a:schemeClr val="bg1"/>
                    </a:gs>
                    <a:gs pos="100000">
                      <a:schemeClr val="bg2">
                        <a:alpha val="89999"/>
                      </a:schemeClr>
                    </a:gs>
                  </a:gsLst>
                  <a:lin ang="2700000" scaled="1"/>
                </a:gradFill>
                <a:ln w="9525" cmpd="sng">
                  <a:solidFill>
                    <a:schemeClr val="bg2"/>
                  </a:solidFill>
                  <a:round/>
                  <a:headEnd/>
                  <a:tailEnd/>
                </a:ln>
                <a:effectLst/>
              </p:spPr>
              <p:txBody>
                <a:bodyPr wrap="none" anchor="ctr"/>
                <a:lstStyle/>
                <a:p>
                  <a:pPr>
                    <a:defRPr/>
                  </a:pPr>
                  <a:endParaRPr lang="zh-CN" altLang="en-US">
                    <a:solidFill>
                      <a:srgbClr val="000000"/>
                    </a:solidFill>
                    <a:latin typeface="+mn-lt"/>
                    <a:ea typeface="+mn-ea"/>
                  </a:endParaRPr>
                </a:p>
              </p:txBody>
            </p:sp>
            <p:sp>
              <p:nvSpPr>
                <p:cNvPr id="38935" name="Oval 34"/>
                <p:cNvSpPr>
                  <a:spLocks noChangeArrowheads="1"/>
                </p:cNvSpPr>
                <p:nvPr/>
              </p:nvSpPr>
              <p:spPr bwMode="auto">
                <a:xfrm>
                  <a:off x="64" y="62"/>
                  <a:ext cx="1008" cy="1010"/>
                </a:xfrm>
                <a:prstGeom prst="ellipse">
                  <a:avLst/>
                </a:prstGeom>
                <a:solidFill>
                  <a:srgbClr val="C00000"/>
                </a:solidFill>
                <a:ln w="9525">
                  <a:solidFill>
                    <a:schemeClr val="bg2"/>
                  </a:solidFill>
                  <a:round/>
                  <a:headEnd/>
                  <a:tailEnd/>
                </a:ln>
              </p:spPr>
              <p:txBody>
                <a:bodyPr wrap="none" anchor="ctr"/>
                <a:lstStyle/>
                <a:p>
                  <a:endParaRPr lang="zh-CN" altLang="en-US">
                    <a:solidFill>
                      <a:srgbClr val="000000"/>
                    </a:solidFill>
                  </a:endParaRPr>
                </a:p>
              </p:txBody>
            </p:sp>
          </p:grpSp>
          <p:sp>
            <p:nvSpPr>
              <p:cNvPr id="38932" name="未知"/>
              <p:cNvSpPr>
                <a:spLocks/>
              </p:cNvSpPr>
              <p:nvPr/>
            </p:nvSpPr>
            <p:spPr bwMode="auto">
              <a:xfrm rot="-5400000">
                <a:off x="390" y="490"/>
                <a:ext cx="606" cy="1210"/>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25998"/>
                    </a:scheme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sp>
            <p:nvSpPr>
              <p:cNvPr id="38933" name="未知"/>
              <p:cNvSpPr>
                <a:spLocks/>
              </p:cNvSpPr>
              <p:nvPr/>
            </p:nvSpPr>
            <p:spPr bwMode="auto">
              <a:xfrm rot="5400000">
                <a:off x="588" y="-113"/>
                <a:ext cx="606" cy="1210"/>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50000"/>
                    </a:scheme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grpSp>
        <p:sp>
          <p:nvSpPr>
            <p:cNvPr id="38929" name="Rectangle 37"/>
            <p:cNvSpPr>
              <a:spLocks noChangeArrowheads="1"/>
            </p:cNvSpPr>
            <p:nvPr/>
          </p:nvSpPr>
          <p:spPr bwMode="auto">
            <a:xfrm>
              <a:off x="2162176" y="1993901"/>
              <a:ext cx="5592762" cy="56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285750" lvl="1" indent="-285750" defTabSz="1422400">
                <a:lnSpc>
                  <a:spcPct val="90000"/>
                </a:lnSpc>
                <a:spcAft>
                  <a:spcPct val="15000"/>
                </a:spcAft>
              </a:pPr>
              <a:r>
                <a:rPr lang="en-US" altLang="zh-CN" b="1" dirty="0" smtClean="0">
                  <a:solidFill>
                    <a:srgbClr val="000000"/>
                  </a:solidFill>
                  <a:latin typeface="微软雅黑" pitchFamily="34" charset="-122"/>
                  <a:ea typeface="微软雅黑" pitchFamily="34" charset="-122"/>
                </a:rPr>
                <a:t>CAP1400</a:t>
              </a:r>
              <a:r>
                <a:rPr lang="zh-CN" altLang="en-US" b="1" dirty="0" smtClean="0">
                  <a:solidFill>
                    <a:srgbClr val="000000"/>
                  </a:solidFill>
                  <a:latin typeface="微软雅黑" pitchFamily="34" charset="-122"/>
                  <a:ea typeface="微软雅黑" pitchFamily="34" charset="-122"/>
                </a:rPr>
                <a:t>核电励磁系统课题背景</a:t>
              </a:r>
              <a:endParaRPr lang="zh-CN" altLang="en-US" sz="2800" b="1" dirty="0">
                <a:solidFill>
                  <a:srgbClr val="000000"/>
                </a:solidFill>
                <a:latin typeface="微软雅黑" pitchFamily="34" charset="-122"/>
                <a:ea typeface="微软雅黑" pitchFamily="34" charset="-122"/>
              </a:endParaRPr>
            </a:p>
          </p:txBody>
        </p:sp>
        <p:sp>
          <p:nvSpPr>
            <p:cNvPr id="38930" name="Rectangle 38"/>
            <p:cNvSpPr>
              <a:spLocks noChangeArrowheads="1"/>
            </p:cNvSpPr>
            <p:nvPr/>
          </p:nvSpPr>
          <p:spPr bwMode="auto">
            <a:xfrm>
              <a:off x="1292226" y="1981201"/>
              <a:ext cx="554037" cy="56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altLang="zh-CN" sz="3600" b="1">
                  <a:solidFill>
                    <a:srgbClr val="FFFFFF"/>
                  </a:solidFill>
                </a:rPr>
                <a:t>1</a:t>
              </a:r>
            </a:p>
          </p:txBody>
        </p:sp>
      </p:grpSp>
      <p:grpSp>
        <p:nvGrpSpPr>
          <p:cNvPr id="11" name="组合 44"/>
          <p:cNvGrpSpPr>
            <a:grpSpLocks/>
          </p:cNvGrpSpPr>
          <p:nvPr/>
        </p:nvGrpSpPr>
        <p:grpSpPr bwMode="auto">
          <a:xfrm>
            <a:off x="1142976" y="5572140"/>
            <a:ext cx="7215238" cy="790575"/>
            <a:chOff x="1174728" y="5146687"/>
            <a:chExt cx="7215238" cy="790575"/>
          </a:xfrm>
        </p:grpSpPr>
        <p:sp>
          <p:nvSpPr>
            <p:cNvPr id="38918" name="Rectangle 12"/>
            <p:cNvSpPr>
              <a:spLocks noChangeArrowheads="1"/>
            </p:cNvSpPr>
            <p:nvPr/>
          </p:nvSpPr>
          <p:spPr bwMode="auto">
            <a:xfrm>
              <a:off x="1500166" y="5214950"/>
              <a:ext cx="6889800" cy="666750"/>
            </a:xfrm>
            <a:prstGeom prst="rect">
              <a:avLst/>
            </a:prstGeom>
            <a:gradFill rotWithShape="1">
              <a:gsLst>
                <a:gs pos="0">
                  <a:srgbClr val="F1F1F1"/>
                </a:gs>
                <a:gs pos="100000">
                  <a:srgbClr val="B2B2B2"/>
                </a:gs>
              </a:gsLst>
              <a:lin ang="0" scaled="1"/>
            </a:gradFill>
            <a:ln w="9525">
              <a:solidFill>
                <a:schemeClr val="bg2"/>
              </a:solidFill>
              <a:miter lim="800000"/>
              <a:headEnd/>
              <a:tailEnd/>
            </a:ln>
          </p:spPr>
          <p:txBody>
            <a:bodyPr rot="10800000" wrap="none" anchor="ctr"/>
            <a:lstStyle/>
            <a:p>
              <a:pPr marL="285750" lvl="1" indent="-285750" defTabSz="1422400">
                <a:lnSpc>
                  <a:spcPct val="90000"/>
                </a:lnSpc>
                <a:spcAft>
                  <a:spcPct val="15000"/>
                </a:spcAft>
                <a:buFontTx/>
                <a:buChar char="•"/>
              </a:pPr>
              <a:endParaRPr lang="zh-CN" altLang="en-US" sz="3200" b="1">
                <a:solidFill>
                  <a:srgbClr val="000000"/>
                </a:solidFill>
                <a:latin typeface="黑体" pitchFamily="2" charset="-122"/>
                <a:ea typeface="黑体" pitchFamily="2" charset="-122"/>
              </a:endParaRPr>
            </a:p>
          </p:txBody>
        </p:sp>
        <p:grpSp>
          <p:nvGrpSpPr>
            <p:cNvPr id="12" name="Group 13"/>
            <p:cNvGrpSpPr>
              <a:grpSpLocks/>
            </p:cNvGrpSpPr>
            <p:nvPr/>
          </p:nvGrpSpPr>
          <p:grpSpPr bwMode="auto">
            <a:xfrm rot="10800000">
              <a:off x="1174728" y="5146687"/>
              <a:ext cx="793750" cy="790575"/>
              <a:chOff x="0" y="0"/>
              <a:chExt cx="1590" cy="1588"/>
            </a:xfrm>
          </p:grpSpPr>
          <p:grpSp>
            <p:nvGrpSpPr>
              <p:cNvPr id="13" name="Group 14"/>
              <p:cNvGrpSpPr>
                <a:grpSpLocks/>
              </p:cNvGrpSpPr>
              <p:nvPr/>
            </p:nvGrpSpPr>
            <p:grpSpPr bwMode="auto">
              <a:xfrm>
                <a:off x="0" y="0"/>
                <a:ext cx="1590" cy="1588"/>
                <a:chOff x="0" y="0"/>
                <a:chExt cx="1136" cy="1134"/>
              </a:xfrm>
            </p:grpSpPr>
            <p:sp>
              <p:nvSpPr>
                <p:cNvPr id="63" name="Oval 15"/>
                <p:cNvSpPr>
                  <a:spLocks noChangeArrowheads="1"/>
                </p:cNvSpPr>
                <p:nvPr/>
              </p:nvSpPr>
              <p:spPr bwMode="auto">
                <a:xfrm>
                  <a:off x="0" y="0"/>
                  <a:ext cx="1136" cy="1134"/>
                </a:xfrm>
                <a:prstGeom prst="ellipse">
                  <a:avLst/>
                </a:prstGeom>
                <a:gradFill rotWithShape="1">
                  <a:gsLst>
                    <a:gs pos="0">
                      <a:schemeClr val="bg2">
                        <a:alpha val="89999"/>
                      </a:schemeClr>
                    </a:gs>
                    <a:gs pos="50000">
                      <a:schemeClr val="bg1"/>
                    </a:gs>
                    <a:gs pos="100000">
                      <a:schemeClr val="bg2">
                        <a:alpha val="89999"/>
                      </a:schemeClr>
                    </a:gs>
                  </a:gsLst>
                  <a:lin ang="2700000" scaled="1"/>
                </a:gradFill>
                <a:ln w="9525" cmpd="sng">
                  <a:solidFill>
                    <a:schemeClr val="bg2"/>
                  </a:solidFill>
                  <a:round/>
                  <a:headEnd/>
                  <a:tailEnd/>
                </a:ln>
                <a:effectLst/>
              </p:spPr>
              <p:txBody>
                <a:bodyPr wrap="none" anchor="ctr"/>
                <a:lstStyle/>
                <a:p>
                  <a:pPr>
                    <a:defRPr/>
                  </a:pPr>
                  <a:endParaRPr lang="zh-CN" altLang="en-US">
                    <a:solidFill>
                      <a:srgbClr val="000000"/>
                    </a:solidFill>
                    <a:latin typeface="+mn-lt"/>
                    <a:ea typeface="+mn-ea"/>
                  </a:endParaRPr>
                </a:p>
              </p:txBody>
            </p:sp>
            <p:sp>
              <p:nvSpPr>
                <p:cNvPr id="38926" name="Oval 16"/>
                <p:cNvSpPr>
                  <a:spLocks noChangeArrowheads="1"/>
                </p:cNvSpPr>
                <p:nvPr/>
              </p:nvSpPr>
              <p:spPr bwMode="auto">
                <a:xfrm>
                  <a:off x="64" y="62"/>
                  <a:ext cx="1008" cy="1010"/>
                </a:xfrm>
                <a:prstGeom prst="ellipse">
                  <a:avLst/>
                </a:prstGeom>
                <a:solidFill>
                  <a:srgbClr val="C00000"/>
                </a:solidFill>
                <a:ln w="9525">
                  <a:solidFill>
                    <a:schemeClr val="bg2"/>
                  </a:solidFill>
                  <a:round/>
                  <a:headEnd/>
                  <a:tailEnd/>
                </a:ln>
              </p:spPr>
              <p:txBody>
                <a:bodyPr wrap="none" anchor="ctr"/>
                <a:lstStyle/>
                <a:p>
                  <a:endParaRPr lang="zh-CN" altLang="en-US">
                    <a:solidFill>
                      <a:srgbClr val="000000"/>
                    </a:solidFill>
                  </a:endParaRPr>
                </a:p>
              </p:txBody>
            </p:sp>
          </p:grpSp>
          <p:sp>
            <p:nvSpPr>
              <p:cNvPr id="38923" name="未知"/>
              <p:cNvSpPr>
                <a:spLocks/>
              </p:cNvSpPr>
              <p:nvPr/>
            </p:nvSpPr>
            <p:spPr bwMode="auto">
              <a:xfrm rot="-5400000">
                <a:off x="390" y="490"/>
                <a:ext cx="606" cy="1210"/>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25998"/>
                    </a:scheme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sp>
            <p:nvSpPr>
              <p:cNvPr id="38924" name="未知"/>
              <p:cNvSpPr>
                <a:spLocks/>
              </p:cNvSpPr>
              <p:nvPr/>
            </p:nvSpPr>
            <p:spPr bwMode="auto">
              <a:xfrm rot="5400000">
                <a:off x="588" y="-113"/>
                <a:ext cx="606" cy="1210"/>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50000"/>
                    </a:scheme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grpSp>
        <p:sp>
          <p:nvSpPr>
            <p:cNvPr id="38920" name="Rectangle 19"/>
            <p:cNvSpPr>
              <a:spLocks noChangeArrowheads="1"/>
            </p:cNvSpPr>
            <p:nvPr/>
          </p:nvSpPr>
          <p:spPr bwMode="auto">
            <a:xfrm>
              <a:off x="2173266" y="5268925"/>
              <a:ext cx="5592762" cy="56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285750" lvl="1" indent="-285750" defTabSz="1422400">
                <a:lnSpc>
                  <a:spcPct val="90000"/>
                </a:lnSpc>
                <a:spcAft>
                  <a:spcPct val="15000"/>
                </a:spcAft>
              </a:pPr>
              <a:r>
                <a:rPr lang="zh-CN" altLang="en-US" b="1" dirty="0" smtClean="0">
                  <a:solidFill>
                    <a:srgbClr val="000000"/>
                  </a:solidFill>
                  <a:latin typeface="微软雅黑" pitchFamily="34" charset="-122"/>
                  <a:ea typeface="微软雅黑" pitchFamily="34" charset="-122"/>
                </a:rPr>
                <a:t>课题样机试验验证</a:t>
              </a:r>
              <a:endParaRPr lang="zh-CN" altLang="en-US" sz="2800" b="1" dirty="0">
                <a:solidFill>
                  <a:srgbClr val="000000"/>
                </a:solidFill>
                <a:latin typeface="微软雅黑" pitchFamily="34" charset="-122"/>
                <a:ea typeface="微软雅黑" pitchFamily="34" charset="-122"/>
              </a:endParaRPr>
            </a:p>
          </p:txBody>
        </p:sp>
        <p:sp>
          <p:nvSpPr>
            <p:cNvPr id="38921" name="Rectangle 20"/>
            <p:cNvSpPr>
              <a:spLocks noChangeArrowheads="1"/>
            </p:cNvSpPr>
            <p:nvPr/>
          </p:nvSpPr>
          <p:spPr bwMode="auto">
            <a:xfrm>
              <a:off x="1303316" y="5256225"/>
              <a:ext cx="554037" cy="56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altLang="zh-CN" sz="3600" b="1" dirty="0">
                  <a:solidFill>
                    <a:srgbClr val="FFFFFF"/>
                  </a:solidFill>
                </a:rPr>
                <a:t>5</a:t>
              </a:r>
            </a:p>
          </p:txBody>
        </p:sp>
      </p:grpSp>
      <p:grpSp>
        <p:nvGrpSpPr>
          <p:cNvPr id="14" name="组合 44"/>
          <p:cNvGrpSpPr>
            <a:grpSpLocks/>
          </p:cNvGrpSpPr>
          <p:nvPr/>
        </p:nvGrpSpPr>
        <p:grpSpPr bwMode="auto">
          <a:xfrm>
            <a:off x="1142976" y="4500570"/>
            <a:ext cx="7215238" cy="790575"/>
            <a:chOff x="1174728" y="5146687"/>
            <a:chExt cx="7215238" cy="790575"/>
          </a:xfrm>
        </p:grpSpPr>
        <p:sp>
          <p:nvSpPr>
            <p:cNvPr id="44" name="Rectangle 12"/>
            <p:cNvSpPr>
              <a:spLocks noChangeArrowheads="1"/>
            </p:cNvSpPr>
            <p:nvPr/>
          </p:nvSpPr>
          <p:spPr bwMode="auto">
            <a:xfrm>
              <a:off x="1500166" y="5214950"/>
              <a:ext cx="6889800" cy="666750"/>
            </a:xfrm>
            <a:prstGeom prst="rect">
              <a:avLst/>
            </a:prstGeom>
            <a:gradFill rotWithShape="1">
              <a:gsLst>
                <a:gs pos="0">
                  <a:srgbClr val="F1F1F1"/>
                </a:gs>
                <a:gs pos="100000">
                  <a:srgbClr val="B2B2B2"/>
                </a:gs>
              </a:gsLst>
              <a:lin ang="0" scaled="1"/>
            </a:gradFill>
            <a:ln w="9525">
              <a:solidFill>
                <a:schemeClr val="bg2"/>
              </a:solidFill>
              <a:miter lim="800000"/>
              <a:headEnd/>
              <a:tailEnd/>
            </a:ln>
          </p:spPr>
          <p:txBody>
            <a:bodyPr rot="10800000" wrap="none" anchor="ctr"/>
            <a:lstStyle/>
            <a:p>
              <a:pPr marL="285750" lvl="1" indent="-285750" defTabSz="1422400">
                <a:lnSpc>
                  <a:spcPct val="90000"/>
                </a:lnSpc>
                <a:spcAft>
                  <a:spcPct val="15000"/>
                </a:spcAft>
                <a:buFontTx/>
                <a:buChar char="•"/>
              </a:pPr>
              <a:endParaRPr lang="zh-CN" altLang="en-US" sz="3200" b="1">
                <a:solidFill>
                  <a:srgbClr val="000000"/>
                </a:solidFill>
                <a:latin typeface="黑体" pitchFamily="2" charset="-122"/>
                <a:ea typeface="黑体" pitchFamily="2" charset="-122"/>
              </a:endParaRPr>
            </a:p>
          </p:txBody>
        </p:sp>
        <p:grpSp>
          <p:nvGrpSpPr>
            <p:cNvPr id="15" name="Group 13"/>
            <p:cNvGrpSpPr>
              <a:grpSpLocks/>
            </p:cNvGrpSpPr>
            <p:nvPr/>
          </p:nvGrpSpPr>
          <p:grpSpPr bwMode="auto">
            <a:xfrm rot="10800000">
              <a:off x="1174728" y="5146687"/>
              <a:ext cx="793750" cy="790575"/>
              <a:chOff x="0" y="0"/>
              <a:chExt cx="1590" cy="1588"/>
            </a:xfrm>
          </p:grpSpPr>
          <p:grpSp>
            <p:nvGrpSpPr>
              <p:cNvPr id="16" name="Group 14"/>
              <p:cNvGrpSpPr>
                <a:grpSpLocks/>
              </p:cNvGrpSpPr>
              <p:nvPr/>
            </p:nvGrpSpPr>
            <p:grpSpPr bwMode="auto">
              <a:xfrm>
                <a:off x="0" y="0"/>
                <a:ext cx="1590" cy="1588"/>
                <a:chOff x="0" y="0"/>
                <a:chExt cx="1136" cy="1134"/>
              </a:xfrm>
            </p:grpSpPr>
            <p:sp>
              <p:nvSpPr>
                <p:cNvPr id="51" name="Oval 15"/>
                <p:cNvSpPr>
                  <a:spLocks noChangeArrowheads="1"/>
                </p:cNvSpPr>
                <p:nvPr/>
              </p:nvSpPr>
              <p:spPr bwMode="auto">
                <a:xfrm>
                  <a:off x="0" y="0"/>
                  <a:ext cx="1136" cy="1134"/>
                </a:xfrm>
                <a:prstGeom prst="ellipse">
                  <a:avLst/>
                </a:prstGeom>
                <a:gradFill rotWithShape="1">
                  <a:gsLst>
                    <a:gs pos="0">
                      <a:schemeClr val="bg2">
                        <a:alpha val="89999"/>
                      </a:schemeClr>
                    </a:gs>
                    <a:gs pos="50000">
                      <a:schemeClr val="bg1"/>
                    </a:gs>
                    <a:gs pos="100000">
                      <a:schemeClr val="bg2">
                        <a:alpha val="89999"/>
                      </a:schemeClr>
                    </a:gs>
                  </a:gsLst>
                  <a:lin ang="2700000" scaled="1"/>
                </a:gradFill>
                <a:ln w="9525" cmpd="sng">
                  <a:solidFill>
                    <a:schemeClr val="bg2"/>
                  </a:solidFill>
                  <a:round/>
                  <a:headEnd/>
                  <a:tailEnd/>
                </a:ln>
                <a:effectLst/>
              </p:spPr>
              <p:txBody>
                <a:bodyPr wrap="none" anchor="ctr"/>
                <a:lstStyle/>
                <a:p>
                  <a:pPr>
                    <a:defRPr/>
                  </a:pPr>
                  <a:endParaRPr lang="zh-CN" altLang="en-US">
                    <a:solidFill>
                      <a:srgbClr val="000000"/>
                    </a:solidFill>
                    <a:latin typeface="+mn-lt"/>
                    <a:ea typeface="+mn-ea"/>
                  </a:endParaRPr>
                </a:p>
              </p:txBody>
            </p:sp>
            <p:sp>
              <p:nvSpPr>
                <p:cNvPr id="52" name="Oval 16"/>
                <p:cNvSpPr>
                  <a:spLocks noChangeArrowheads="1"/>
                </p:cNvSpPr>
                <p:nvPr/>
              </p:nvSpPr>
              <p:spPr bwMode="auto">
                <a:xfrm>
                  <a:off x="64" y="62"/>
                  <a:ext cx="1008" cy="1010"/>
                </a:xfrm>
                <a:prstGeom prst="ellipse">
                  <a:avLst/>
                </a:prstGeom>
                <a:solidFill>
                  <a:srgbClr val="C00000"/>
                </a:solidFill>
                <a:ln w="9525">
                  <a:solidFill>
                    <a:schemeClr val="bg2"/>
                  </a:solidFill>
                  <a:round/>
                  <a:headEnd/>
                  <a:tailEnd/>
                </a:ln>
              </p:spPr>
              <p:txBody>
                <a:bodyPr wrap="none" anchor="ctr"/>
                <a:lstStyle/>
                <a:p>
                  <a:endParaRPr lang="zh-CN" altLang="en-US">
                    <a:solidFill>
                      <a:srgbClr val="000000"/>
                    </a:solidFill>
                  </a:endParaRPr>
                </a:p>
              </p:txBody>
            </p:sp>
          </p:grpSp>
          <p:sp>
            <p:nvSpPr>
              <p:cNvPr id="49" name="未知"/>
              <p:cNvSpPr>
                <a:spLocks/>
              </p:cNvSpPr>
              <p:nvPr/>
            </p:nvSpPr>
            <p:spPr bwMode="auto">
              <a:xfrm rot="-5400000">
                <a:off x="390" y="490"/>
                <a:ext cx="606" cy="1210"/>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25998"/>
                    </a:scheme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sp>
            <p:nvSpPr>
              <p:cNvPr id="50" name="未知"/>
              <p:cNvSpPr>
                <a:spLocks/>
              </p:cNvSpPr>
              <p:nvPr/>
            </p:nvSpPr>
            <p:spPr bwMode="auto">
              <a:xfrm rot="5400000">
                <a:off x="588" y="-113"/>
                <a:ext cx="606" cy="1210"/>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50000"/>
                    </a:scheme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grpSp>
        <p:sp>
          <p:nvSpPr>
            <p:cNvPr id="46" name="Rectangle 19"/>
            <p:cNvSpPr>
              <a:spLocks noChangeArrowheads="1"/>
            </p:cNvSpPr>
            <p:nvPr/>
          </p:nvSpPr>
          <p:spPr bwMode="auto">
            <a:xfrm>
              <a:off x="2173266" y="5268925"/>
              <a:ext cx="5592762" cy="56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285750" lvl="1" indent="-285750" defTabSz="1422400">
                <a:lnSpc>
                  <a:spcPct val="90000"/>
                </a:lnSpc>
                <a:spcAft>
                  <a:spcPct val="15000"/>
                </a:spcAft>
              </a:pPr>
              <a:r>
                <a:rPr lang="zh-CN" altLang="en-US" b="1" dirty="0" smtClean="0">
                  <a:solidFill>
                    <a:srgbClr val="000000"/>
                  </a:solidFill>
                  <a:latin typeface="微软雅黑" pitchFamily="34" charset="-122"/>
                  <a:ea typeface="微软雅黑" pitchFamily="34" charset="-122"/>
                </a:rPr>
                <a:t>课题取得的阶段性成果</a:t>
              </a:r>
              <a:endParaRPr lang="zh-CN" altLang="en-US" sz="2800" b="1" dirty="0">
                <a:solidFill>
                  <a:srgbClr val="000000"/>
                </a:solidFill>
                <a:latin typeface="微软雅黑" pitchFamily="34" charset="-122"/>
                <a:ea typeface="微软雅黑" pitchFamily="34" charset="-122"/>
              </a:endParaRPr>
            </a:p>
          </p:txBody>
        </p:sp>
        <p:sp>
          <p:nvSpPr>
            <p:cNvPr id="47" name="Rectangle 20"/>
            <p:cNvSpPr>
              <a:spLocks noChangeArrowheads="1"/>
            </p:cNvSpPr>
            <p:nvPr/>
          </p:nvSpPr>
          <p:spPr bwMode="auto">
            <a:xfrm>
              <a:off x="1303316" y="5256225"/>
              <a:ext cx="554037" cy="56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altLang="zh-CN" sz="3600" b="1">
                  <a:solidFill>
                    <a:srgbClr val="FFFFFF"/>
                  </a:solidFill>
                </a:rPr>
                <a:t>4</a:t>
              </a:r>
            </a:p>
          </p:txBody>
        </p:sp>
      </p:grpSp>
      <p:sp>
        <p:nvSpPr>
          <p:cNvPr id="54" name="AutoShape 19"/>
          <p:cNvSpPr>
            <a:spLocks noChangeArrowheads="1"/>
          </p:cNvSpPr>
          <p:nvPr/>
        </p:nvSpPr>
        <p:spPr bwMode="auto">
          <a:xfrm>
            <a:off x="7715272" y="2643182"/>
            <a:ext cx="431800" cy="215900"/>
          </a:xfrm>
          <a:prstGeom prst="leftArrow">
            <a:avLst>
              <a:gd name="adj1" fmla="val 50278"/>
              <a:gd name="adj2" fmla="val 72731"/>
            </a:avLst>
          </a:prstGeom>
          <a:solidFill>
            <a:srgbClr val="0033CC"/>
          </a:solidFill>
          <a:ln w="9525">
            <a:noFill/>
            <a:miter lim="800000"/>
            <a:headEnd/>
            <a:tailEnd/>
          </a:ln>
        </p:spPr>
        <p:txBody>
          <a:bodyPr wrap="none" anchor="ctr"/>
          <a:lstStyle/>
          <a:p>
            <a:endParaRPr lang="zh-CN" altLang="en-US">
              <a:ea typeface="华文细黑"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par>
                                <p:cTn id="8" presetID="18" presetClass="entr" presetSubtype="3"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upRight)">
                                      <p:cBhvr>
                                        <p:cTn id="10" dur="500"/>
                                        <p:tgtEl>
                                          <p:spTgt spid="5"/>
                                        </p:tgtEl>
                                      </p:cBhvr>
                                    </p:animEffect>
                                  </p:childTnLst>
                                </p:cTn>
                              </p:par>
                              <p:par>
                                <p:cTn id="11" presetID="18" presetClass="entr" presetSubtype="3"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upRight)">
                                      <p:cBhvr>
                                        <p:cTn id="13" dur="500"/>
                                        <p:tgtEl>
                                          <p:spTgt spid="8"/>
                                        </p:tgtEl>
                                      </p:cBhvr>
                                    </p:animEffect>
                                  </p:childTnLst>
                                </p:cTn>
                              </p:par>
                              <p:par>
                                <p:cTn id="14" presetID="18" presetClass="entr" presetSubtype="3"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trips(upRight)">
                                      <p:cBhvr>
                                        <p:cTn id="16" dur="500"/>
                                        <p:tgtEl>
                                          <p:spTgt spid="11"/>
                                        </p:tgtEl>
                                      </p:cBhvr>
                                    </p:animEffect>
                                  </p:childTnLst>
                                </p:cTn>
                              </p:par>
                              <p:par>
                                <p:cTn id="17" presetID="18" presetClass="entr" presetSubtype="3"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strips(upRigh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1500166" y="1500174"/>
            <a:ext cx="6923690" cy="4708981"/>
          </a:xfrm>
          <a:prstGeom prst="rect">
            <a:avLst/>
          </a:prstGeom>
          <a:noFill/>
          <a:ln w="9525">
            <a:noFill/>
            <a:miter lim="800000"/>
            <a:headEnd/>
            <a:tailEnd/>
          </a:ln>
        </p:spPr>
        <p:txBody>
          <a:bodyPr wrap="none">
            <a:spAutoFit/>
          </a:bodyPr>
          <a:lstStyle/>
          <a:p>
            <a:pPr>
              <a:lnSpc>
                <a:spcPct val="150000"/>
              </a:lnSpc>
            </a:pPr>
            <a:r>
              <a:rPr lang="zh-CN" altLang="en-US" dirty="0" smtClean="0">
                <a:solidFill>
                  <a:srgbClr val="FF0000"/>
                </a:solidFill>
                <a:latin typeface="微软雅黑" pitchFamily="34" charset="-122"/>
                <a:ea typeface="微软雅黑" pitchFamily="34" charset="-122"/>
              </a:rPr>
              <a:t>设计原则</a:t>
            </a:r>
            <a:r>
              <a:rPr lang="zh-CN" altLang="en-US" dirty="0" smtClean="0">
                <a:solidFill>
                  <a:srgbClr val="0033CC"/>
                </a:solidFill>
                <a:latin typeface="微软雅黑" pitchFamily="34" charset="-122"/>
                <a:ea typeface="微软雅黑" pitchFamily="34" charset="-122"/>
              </a:rPr>
              <a:t>：</a:t>
            </a:r>
            <a:endParaRPr lang="en-US" altLang="zh-CN" dirty="0" smtClean="0">
              <a:solidFill>
                <a:srgbClr val="0033CC"/>
              </a:solidFill>
              <a:latin typeface="微软雅黑" pitchFamily="34" charset="-122"/>
              <a:ea typeface="微软雅黑" pitchFamily="34" charset="-122"/>
            </a:endParaRPr>
          </a:p>
          <a:p>
            <a:pPr>
              <a:lnSpc>
                <a:spcPct val="150000"/>
              </a:lnSpc>
            </a:pPr>
            <a:endParaRPr lang="en-US" altLang="zh-CN" dirty="0" smtClean="0">
              <a:solidFill>
                <a:srgbClr val="0033CC"/>
              </a:solidFill>
              <a:latin typeface="微软雅黑" pitchFamily="34" charset="-122"/>
              <a:ea typeface="微软雅黑" pitchFamily="34" charset="-122"/>
            </a:endParaRPr>
          </a:p>
          <a:p>
            <a:pPr>
              <a:lnSpc>
                <a:spcPct val="150000"/>
              </a:lnSpc>
              <a:buClr>
                <a:srgbClr val="FF3300"/>
              </a:buClr>
              <a:buSzPct val="120000"/>
              <a:buFont typeface="Wingdings" pitchFamily="2" charset="2"/>
              <a:buChar char="l"/>
            </a:pPr>
            <a:r>
              <a:rPr lang="zh-CN" altLang="en-US" sz="2400" dirty="0" smtClean="0">
                <a:solidFill>
                  <a:schemeClr val="tx1"/>
                </a:solidFill>
                <a:latin typeface="微软雅黑" pitchFamily="34" charset="-122"/>
                <a:ea typeface="微软雅黑" pitchFamily="34" charset="-122"/>
              </a:rPr>
              <a:t>国核示范工程石岛湾项目合同技术协议要求；</a:t>
            </a:r>
            <a:endParaRPr lang="en-US" altLang="zh-CN" sz="2400" dirty="0" smtClean="0">
              <a:solidFill>
                <a:schemeClr val="tx1"/>
              </a:solidFill>
              <a:latin typeface="微软雅黑" pitchFamily="34" charset="-122"/>
              <a:ea typeface="微软雅黑" pitchFamily="34" charset="-122"/>
            </a:endParaRPr>
          </a:p>
          <a:p>
            <a:pPr>
              <a:lnSpc>
                <a:spcPct val="150000"/>
              </a:lnSpc>
              <a:buClr>
                <a:srgbClr val="FF3300"/>
              </a:buClr>
              <a:buSzPct val="120000"/>
              <a:buFont typeface="Wingdings" pitchFamily="2" charset="2"/>
              <a:buChar char="l"/>
            </a:pPr>
            <a:r>
              <a:rPr lang="zh-CN" altLang="en-US" sz="2400" dirty="0" smtClean="0">
                <a:solidFill>
                  <a:schemeClr val="tx1"/>
                </a:solidFill>
                <a:latin typeface="微软雅黑" pitchFamily="34" charset="-122"/>
                <a:ea typeface="微软雅黑" pitchFamily="34" charset="-122"/>
              </a:rPr>
              <a:t>励磁系统国际标准、国家标准及行业标准要求；</a:t>
            </a:r>
            <a:endParaRPr lang="en-US" altLang="zh-CN" sz="2400" dirty="0" smtClean="0">
              <a:solidFill>
                <a:schemeClr val="tx1"/>
              </a:solidFill>
              <a:latin typeface="微软雅黑" pitchFamily="34" charset="-122"/>
              <a:ea typeface="微软雅黑" pitchFamily="34" charset="-122"/>
            </a:endParaRPr>
          </a:p>
          <a:p>
            <a:pPr>
              <a:lnSpc>
                <a:spcPct val="150000"/>
              </a:lnSpc>
              <a:buClr>
                <a:srgbClr val="FF3300"/>
              </a:buClr>
              <a:buSzPct val="120000"/>
              <a:buFont typeface="Wingdings" pitchFamily="2" charset="2"/>
              <a:buChar char="l"/>
            </a:pPr>
            <a:r>
              <a:rPr lang="zh-CN" altLang="en-US" sz="2400" dirty="0" smtClean="0">
                <a:solidFill>
                  <a:schemeClr val="tx1"/>
                </a:solidFill>
                <a:latin typeface="微软雅黑" pitchFamily="34" charset="-122"/>
                <a:ea typeface="微软雅黑" pitchFamily="34" charset="-122"/>
              </a:rPr>
              <a:t>国家核电安全规程及要求；</a:t>
            </a:r>
            <a:endParaRPr lang="en-US" altLang="zh-CN" sz="2400" dirty="0" smtClean="0">
              <a:solidFill>
                <a:schemeClr val="tx1"/>
              </a:solidFill>
              <a:latin typeface="微软雅黑" pitchFamily="34" charset="-122"/>
              <a:ea typeface="微软雅黑" pitchFamily="34" charset="-122"/>
            </a:endParaRPr>
          </a:p>
          <a:p>
            <a:pPr>
              <a:lnSpc>
                <a:spcPct val="150000"/>
              </a:lnSpc>
              <a:buClr>
                <a:srgbClr val="FF3300"/>
              </a:buClr>
              <a:buSzPct val="120000"/>
              <a:buFont typeface="Wingdings" pitchFamily="2" charset="2"/>
              <a:buChar char="l"/>
            </a:pPr>
            <a:r>
              <a:rPr lang="en-US" altLang="zh-CN" sz="2400" dirty="0" smtClean="0">
                <a:solidFill>
                  <a:schemeClr val="tx1"/>
                </a:solidFill>
                <a:latin typeface="微软雅黑" pitchFamily="34" charset="-122"/>
                <a:ea typeface="微软雅黑" pitchFamily="34" charset="-122"/>
              </a:rPr>
              <a:t>CAP1400</a:t>
            </a:r>
            <a:r>
              <a:rPr lang="zh-CN" altLang="en-US" sz="2400" dirty="0" smtClean="0">
                <a:solidFill>
                  <a:schemeClr val="tx1"/>
                </a:solidFill>
                <a:latin typeface="微软雅黑" pitchFamily="34" charset="-122"/>
                <a:ea typeface="微软雅黑" pitchFamily="34" charset="-122"/>
              </a:rPr>
              <a:t>发电机电气技术数据；</a:t>
            </a:r>
            <a:endParaRPr lang="en-US" altLang="zh-CN" sz="2400" dirty="0" smtClean="0">
              <a:solidFill>
                <a:schemeClr val="tx1"/>
              </a:solidFill>
              <a:latin typeface="微软雅黑" pitchFamily="34" charset="-122"/>
              <a:ea typeface="微软雅黑" pitchFamily="34" charset="-122"/>
            </a:endParaRPr>
          </a:p>
          <a:p>
            <a:pPr>
              <a:lnSpc>
                <a:spcPct val="150000"/>
              </a:lnSpc>
              <a:buClr>
                <a:srgbClr val="FF3300"/>
              </a:buClr>
              <a:buSzPct val="120000"/>
              <a:buFont typeface="Wingdings" pitchFamily="2" charset="2"/>
              <a:buChar char="l"/>
            </a:pPr>
            <a:r>
              <a:rPr lang="zh-CN" altLang="en-US" sz="2400" dirty="0" smtClean="0">
                <a:solidFill>
                  <a:srgbClr val="FF0000"/>
                </a:solidFill>
                <a:latin typeface="微软雅黑" pitchFamily="34" charset="-122"/>
                <a:ea typeface="微软雅黑" pitchFamily="34" charset="-122"/>
              </a:rPr>
              <a:t>先进、成熟、易维护</a:t>
            </a:r>
            <a:r>
              <a:rPr lang="zh-CN" altLang="en-US" sz="2400" dirty="0" smtClean="0">
                <a:solidFill>
                  <a:schemeClr val="tx1"/>
                </a:solidFill>
                <a:latin typeface="微软雅黑" pitchFamily="34" charset="-122"/>
                <a:ea typeface="微软雅黑" pitchFamily="34" charset="-122"/>
              </a:rPr>
              <a:t>的励磁设计研发技术；</a:t>
            </a:r>
            <a:endParaRPr lang="en-US" altLang="zh-CN" sz="2400" dirty="0" smtClean="0">
              <a:solidFill>
                <a:schemeClr val="tx1"/>
              </a:solidFill>
              <a:latin typeface="微软雅黑" pitchFamily="34" charset="-122"/>
              <a:ea typeface="微软雅黑" pitchFamily="34" charset="-122"/>
            </a:endParaRPr>
          </a:p>
          <a:p>
            <a:pPr>
              <a:lnSpc>
                <a:spcPct val="150000"/>
              </a:lnSpc>
              <a:buClr>
                <a:srgbClr val="FF3300"/>
              </a:buClr>
              <a:buSzPct val="120000"/>
              <a:buFont typeface="Wingdings" pitchFamily="2" charset="2"/>
              <a:buChar char="l"/>
            </a:pPr>
            <a:r>
              <a:rPr lang="zh-CN" altLang="en-US" sz="2400" dirty="0" smtClean="0">
                <a:solidFill>
                  <a:schemeClr val="tx1"/>
                </a:solidFill>
                <a:latin typeface="微软雅黑" pitchFamily="34" charset="-122"/>
                <a:ea typeface="微软雅黑" pitchFamily="34" charset="-122"/>
              </a:rPr>
              <a:t>近</a:t>
            </a:r>
            <a:r>
              <a:rPr lang="en-US" altLang="zh-CN" sz="2400" dirty="0" smtClean="0">
                <a:solidFill>
                  <a:schemeClr val="tx1"/>
                </a:solidFill>
                <a:latin typeface="微软雅黑" pitchFamily="34" charset="-122"/>
                <a:ea typeface="微软雅黑" pitchFamily="34" charset="-122"/>
              </a:rPr>
              <a:t>40</a:t>
            </a:r>
            <a:r>
              <a:rPr lang="zh-CN" altLang="en-US" sz="2400" dirty="0" smtClean="0">
                <a:solidFill>
                  <a:schemeClr val="tx1"/>
                </a:solidFill>
                <a:latin typeface="微软雅黑" pitchFamily="34" charset="-122"/>
                <a:ea typeface="微软雅黑" pitchFamily="34" charset="-122"/>
              </a:rPr>
              <a:t>年的励磁研发、运行经验。</a:t>
            </a:r>
            <a:endParaRPr lang="zh-CN" altLang="en-US" sz="2400" dirty="0">
              <a:solidFill>
                <a:schemeClr val="tx1"/>
              </a:solidFill>
              <a:latin typeface="微软雅黑" pitchFamily="34" charset="-122"/>
              <a:ea typeface="微软雅黑" pitchFamily="34" charset="-122"/>
            </a:endParaRPr>
          </a:p>
        </p:txBody>
      </p:sp>
      <p:sp>
        <p:nvSpPr>
          <p:cNvPr id="7" name="Rectangle 2"/>
          <p:cNvSpPr txBox="1">
            <a:spLocks noChangeArrowheads="1"/>
          </p:cNvSpPr>
          <p:nvPr/>
        </p:nvSpPr>
        <p:spPr bwMode="auto">
          <a:xfrm>
            <a:off x="3357554" y="190500"/>
            <a:ext cx="5572164" cy="574675"/>
          </a:xfrm>
          <a:prstGeom prst="rect">
            <a:avLst/>
          </a:prstGeom>
          <a:noFill/>
          <a:ln w="9525">
            <a:noFill/>
            <a:miter lim="800000"/>
            <a:headEnd/>
            <a:tailEnd/>
          </a:ln>
          <a:effectLst>
            <a:outerShdw dist="56796" dir="1593903" algn="ctr" rotWithShape="0">
              <a:schemeClr val="tx1"/>
            </a:outerShdw>
          </a:effectLst>
        </p:spPr>
        <p:txBody>
          <a:bodyPr vert="horz" wrap="square" lIns="91440" tIns="45720" rIns="91440" bIns="45720" numCol="1" anchor="ctr" anchorCtr="0" compatLnSpc="1">
            <a:prstTxWarp prst="textNoShape">
              <a:avLst/>
            </a:prstTxWarp>
          </a:bodyPr>
          <a:lstStyle/>
          <a:p>
            <a:pPr lvl="0" algn="r" eaLnBrk="0" hangingPunct="0">
              <a:defRPr/>
            </a:pPr>
            <a:r>
              <a:rPr lang="en-US" altLang="zh-CN" dirty="0" smtClean="0">
                <a:solidFill>
                  <a:srgbClr val="0033CC"/>
                </a:solidFill>
                <a:latin typeface="黑体" pitchFamily="2" charset="-122"/>
                <a:ea typeface="黑体" pitchFamily="2" charset="-122"/>
              </a:rPr>
              <a:t> </a:t>
            </a:r>
            <a:r>
              <a:rPr lang="en-US" altLang="zh-CN" dirty="0" smtClean="0">
                <a:latin typeface="微软雅黑" pitchFamily="34" charset="-122"/>
                <a:ea typeface="微软雅黑" pitchFamily="34" charset="-122"/>
              </a:rPr>
              <a:t>CAP1400</a:t>
            </a:r>
            <a:r>
              <a:rPr lang="zh-CN" altLang="en-US" dirty="0" smtClean="0">
                <a:latin typeface="微软雅黑" pitchFamily="34" charset="-122"/>
                <a:ea typeface="微软雅黑" pitchFamily="34" charset="-122"/>
              </a:rPr>
              <a:t>核电励磁系统设计原则</a:t>
            </a:r>
            <a:endParaRPr kumimoji="0" lang="zh-CN" altLang="en-US" sz="2800" b="1" i="0" u="none" strike="noStrike" kern="0" cap="none" spc="0" normalizeH="0" baseline="0" noProof="0" dirty="0" smtClean="0">
              <a:ln>
                <a:noFill/>
              </a:ln>
              <a:effectLst/>
              <a:uLnTx/>
              <a:uFillTx/>
              <a:latin typeface="微软雅黑" pitchFamily="34" charset="-122"/>
              <a:ea typeface="微软雅黑" pitchFamily="34" charset="-122"/>
              <a:cs typeface="+mj-cs"/>
            </a:endParaRPr>
          </a:p>
        </p:txBody>
      </p:sp>
      <p:pic>
        <p:nvPicPr>
          <p:cNvPr id="44036" name="Picture 4" descr="岭澳一期核电站"/>
          <p:cNvPicPr>
            <a:picLocks noChangeAspect="1" noChangeArrowheads="1"/>
          </p:cNvPicPr>
          <p:nvPr/>
        </p:nvPicPr>
        <p:blipFill>
          <a:blip r:embed="rId2"/>
          <a:srcRect/>
          <a:stretch>
            <a:fillRect/>
          </a:stretch>
        </p:blipFill>
        <p:spPr bwMode="auto">
          <a:xfrm>
            <a:off x="4857752" y="1052495"/>
            <a:ext cx="3185291" cy="1805001"/>
          </a:xfrm>
          <a:prstGeom prst="ellipse">
            <a:avLst/>
          </a:prstGeom>
          <a:ln>
            <a:noFill/>
          </a:ln>
          <a:effectLst>
            <a:softEdge rad="112500"/>
          </a:effectLst>
        </p:spPr>
      </p:pic>
      <p:pic>
        <p:nvPicPr>
          <p:cNvPr id="44038" name="Picture 6" descr="建设中的核电站"/>
          <p:cNvPicPr>
            <a:picLocks noChangeAspect="1" noChangeArrowheads="1"/>
          </p:cNvPicPr>
          <p:nvPr/>
        </p:nvPicPr>
        <p:blipFill>
          <a:blip r:embed="rId3"/>
          <a:srcRect/>
          <a:stretch>
            <a:fillRect/>
          </a:stretch>
        </p:blipFill>
        <p:spPr bwMode="auto">
          <a:xfrm>
            <a:off x="155575" y="-350838"/>
            <a:ext cx="1333500" cy="73342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285720" y="1785926"/>
            <a:ext cx="5199072" cy="4062651"/>
          </a:xfrm>
          <a:prstGeom prst="rect">
            <a:avLst/>
          </a:prstGeom>
          <a:solidFill>
            <a:srgbClr val="FFFFFF"/>
          </a:solidFill>
          <a:ln w="9525">
            <a:noFill/>
            <a:miter lim="800000"/>
            <a:headEnd/>
            <a:tailEnd/>
          </a:ln>
        </p:spPr>
        <p:txBody>
          <a:bodyPr wrap="square">
            <a:spAutoFit/>
          </a:bodyPr>
          <a:lstStyle/>
          <a:p>
            <a:pPr marL="285750" indent="-285750" algn="ctr" eaLnBrk="0" hangingPunct="0">
              <a:lnSpc>
                <a:spcPct val="150000"/>
              </a:lnSpc>
            </a:pPr>
            <a:r>
              <a:rPr lang="en-US" altLang="zh-CN" b="1" dirty="0" smtClean="0">
                <a:solidFill>
                  <a:schemeClr val="tx1"/>
                </a:solidFill>
                <a:latin typeface="微软雅黑" pitchFamily="34" charset="-122"/>
                <a:ea typeface="微软雅黑" pitchFamily="34" charset="-122"/>
              </a:rPr>
              <a:t>CAP1400</a:t>
            </a:r>
            <a:r>
              <a:rPr lang="zh-CN" altLang="en-US" b="1" dirty="0" smtClean="0">
                <a:solidFill>
                  <a:schemeClr val="tx1"/>
                </a:solidFill>
                <a:latin typeface="微软雅黑" pitchFamily="34" charset="-122"/>
                <a:ea typeface="微软雅黑" pitchFamily="34" charset="-122"/>
              </a:rPr>
              <a:t>发电机</a:t>
            </a:r>
            <a:r>
              <a:rPr lang="zh-CN" altLang="en-US" b="1" dirty="0">
                <a:solidFill>
                  <a:schemeClr val="tx1"/>
                </a:solidFill>
                <a:latin typeface="微软雅黑" pitchFamily="34" charset="-122"/>
                <a:ea typeface="微软雅黑" pitchFamily="34" charset="-122"/>
              </a:rPr>
              <a:t>主要技术数据</a:t>
            </a:r>
          </a:p>
          <a:p>
            <a:pPr marL="285750" indent="-285750" eaLnBrk="0" hangingPunct="0">
              <a:lnSpc>
                <a:spcPct val="150000"/>
              </a:lnSpc>
            </a:pPr>
            <a:r>
              <a:rPr kumimoji="1" lang="zh-CN" altLang="en-US" sz="2400" dirty="0">
                <a:solidFill>
                  <a:schemeClr val="tx1"/>
                </a:solidFill>
                <a:latin typeface="微软雅黑" pitchFamily="34" charset="-122"/>
                <a:ea typeface="微软雅黑" pitchFamily="34" charset="-122"/>
              </a:rPr>
              <a:t>发电机额定容量</a:t>
            </a:r>
            <a:r>
              <a:rPr kumimoji="1" lang="zh-CN" altLang="en-US" sz="2400" dirty="0" smtClean="0">
                <a:solidFill>
                  <a:schemeClr val="tx1"/>
                </a:solidFill>
                <a:latin typeface="微软雅黑" pitchFamily="34" charset="-122"/>
                <a:ea typeface="微软雅黑" pitchFamily="34" charset="-122"/>
              </a:rPr>
              <a:t>：          </a:t>
            </a:r>
            <a:r>
              <a:rPr kumimoji="1" lang="en-US" altLang="zh-CN" sz="2400" dirty="0">
                <a:solidFill>
                  <a:schemeClr val="tx1"/>
                </a:solidFill>
                <a:latin typeface="微软雅黑" pitchFamily="34" charset="-122"/>
                <a:ea typeface="微软雅黑" pitchFamily="34" charset="-122"/>
              </a:rPr>
              <a:t>1722.2MVA</a:t>
            </a:r>
          </a:p>
          <a:p>
            <a:pPr marL="285750" indent="-285750" eaLnBrk="0" hangingPunct="0">
              <a:lnSpc>
                <a:spcPct val="150000"/>
              </a:lnSpc>
            </a:pPr>
            <a:r>
              <a:rPr kumimoji="1" lang="zh-CN" altLang="en-US" sz="2400" dirty="0">
                <a:solidFill>
                  <a:schemeClr val="tx1"/>
                </a:solidFill>
                <a:latin typeface="微软雅黑" pitchFamily="34" charset="-122"/>
                <a:ea typeface="微软雅黑" pitchFamily="34" charset="-122"/>
              </a:rPr>
              <a:t>发电机频率：      		</a:t>
            </a:r>
            <a:r>
              <a:rPr kumimoji="1" lang="en-US" altLang="zh-CN" sz="2400" dirty="0">
                <a:solidFill>
                  <a:schemeClr val="tx1"/>
                </a:solidFill>
                <a:latin typeface="微软雅黑" pitchFamily="34" charset="-122"/>
                <a:ea typeface="微软雅黑" pitchFamily="34" charset="-122"/>
              </a:rPr>
              <a:t>50Hz</a:t>
            </a:r>
          </a:p>
          <a:p>
            <a:pPr marL="285750" indent="-285750" eaLnBrk="0" hangingPunct="0">
              <a:lnSpc>
                <a:spcPct val="150000"/>
              </a:lnSpc>
            </a:pPr>
            <a:r>
              <a:rPr kumimoji="1" lang="zh-CN" altLang="en-US" sz="2400" dirty="0">
                <a:solidFill>
                  <a:schemeClr val="tx1"/>
                </a:solidFill>
                <a:latin typeface="微软雅黑" pitchFamily="34" charset="-122"/>
                <a:ea typeface="微软雅黑" pitchFamily="34" charset="-122"/>
              </a:rPr>
              <a:t>发电机额定功率因素：	</a:t>
            </a:r>
            <a:r>
              <a:rPr kumimoji="1" lang="en-US" altLang="zh-CN" sz="2400" dirty="0">
                <a:solidFill>
                  <a:schemeClr val="tx1"/>
                </a:solidFill>
                <a:latin typeface="微软雅黑" pitchFamily="34" charset="-122"/>
                <a:ea typeface="微软雅黑" pitchFamily="34" charset="-122"/>
              </a:rPr>
              <a:t>0.9</a:t>
            </a:r>
          </a:p>
          <a:p>
            <a:pPr marL="285750" indent="-285750" eaLnBrk="0" hangingPunct="0">
              <a:lnSpc>
                <a:spcPct val="150000"/>
              </a:lnSpc>
            </a:pPr>
            <a:r>
              <a:rPr kumimoji="1" lang="zh-CN" altLang="en-US" sz="2400" dirty="0">
                <a:solidFill>
                  <a:schemeClr val="tx1"/>
                </a:solidFill>
                <a:latin typeface="微软雅黑" pitchFamily="34" charset="-122"/>
                <a:ea typeface="微软雅黑" pitchFamily="34" charset="-122"/>
              </a:rPr>
              <a:t>定子额定电压： 		</a:t>
            </a:r>
            <a:r>
              <a:rPr kumimoji="1" lang="en-US" altLang="zh-CN" sz="2400" dirty="0">
                <a:solidFill>
                  <a:schemeClr val="tx1"/>
                </a:solidFill>
                <a:latin typeface="微软雅黑" pitchFamily="34" charset="-122"/>
                <a:ea typeface="微软雅黑" pitchFamily="34" charset="-122"/>
              </a:rPr>
              <a:t>27KV</a:t>
            </a:r>
          </a:p>
          <a:p>
            <a:pPr marL="285750" indent="-285750" eaLnBrk="0" hangingPunct="0">
              <a:lnSpc>
                <a:spcPct val="150000"/>
              </a:lnSpc>
            </a:pPr>
            <a:r>
              <a:rPr kumimoji="1" lang="zh-CN" altLang="en-US" sz="2400" dirty="0">
                <a:solidFill>
                  <a:schemeClr val="tx1"/>
                </a:solidFill>
                <a:latin typeface="微软雅黑" pitchFamily="34" charset="-122"/>
                <a:ea typeface="微软雅黑" pitchFamily="34" charset="-122"/>
              </a:rPr>
              <a:t>额定励磁电压（</a:t>
            </a:r>
            <a:r>
              <a:rPr kumimoji="1" lang="en-US" altLang="zh-CN" sz="2400" dirty="0">
                <a:solidFill>
                  <a:schemeClr val="tx1"/>
                </a:solidFill>
                <a:latin typeface="微软雅黑" pitchFamily="34" charset="-122"/>
                <a:ea typeface="微软雅黑" pitchFamily="34" charset="-122"/>
              </a:rPr>
              <a:t>100℃</a:t>
            </a:r>
            <a:r>
              <a:rPr kumimoji="1" lang="zh-CN" altLang="en-US" sz="2400" dirty="0">
                <a:solidFill>
                  <a:schemeClr val="tx1"/>
                </a:solidFill>
                <a:latin typeface="微软雅黑" pitchFamily="34" charset="-122"/>
                <a:ea typeface="微软雅黑" pitchFamily="34" charset="-122"/>
              </a:rPr>
              <a:t>） </a:t>
            </a:r>
            <a:r>
              <a:rPr kumimoji="1" lang="en-US" altLang="zh-CN" sz="2400" dirty="0">
                <a:solidFill>
                  <a:schemeClr val="tx1"/>
                </a:solidFill>
                <a:latin typeface="微软雅黑" pitchFamily="34" charset="-122"/>
                <a:ea typeface="微软雅黑" pitchFamily="34" charset="-122"/>
              </a:rPr>
              <a:t>:  </a:t>
            </a:r>
            <a:r>
              <a:rPr kumimoji="1" lang="en-US" altLang="zh-CN" sz="2400" dirty="0">
                <a:solidFill>
                  <a:srgbClr val="FF0000"/>
                </a:solidFill>
                <a:latin typeface="微软雅黑" pitchFamily="34" charset="-122"/>
                <a:ea typeface="微软雅黑" pitchFamily="34" charset="-122"/>
              </a:rPr>
              <a:t>	574.7</a:t>
            </a:r>
            <a:r>
              <a:rPr kumimoji="1" lang="en-US" altLang="zh-CN" sz="2400" dirty="0">
                <a:solidFill>
                  <a:schemeClr val="tx1"/>
                </a:solidFill>
                <a:latin typeface="微软雅黑" pitchFamily="34" charset="-122"/>
                <a:ea typeface="微软雅黑" pitchFamily="34" charset="-122"/>
              </a:rPr>
              <a:t> V</a:t>
            </a:r>
          </a:p>
          <a:p>
            <a:pPr marL="285750" indent="-285750" eaLnBrk="0" hangingPunct="0">
              <a:lnSpc>
                <a:spcPct val="150000"/>
              </a:lnSpc>
            </a:pPr>
            <a:r>
              <a:rPr kumimoji="1" lang="zh-CN" altLang="en-US" sz="2400" dirty="0">
                <a:solidFill>
                  <a:schemeClr val="tx1"/>
                </a:solidFill>
                <a:latin typeface="微软雅黑" pitchFamily="34" charset="-122"/>
                <a:ea typeface="微软雅黑" pitchFamily="34" charset="-122"/>
              </a:rPr>
              <a:t>额定励磁电流 </a:t>
            </a:r>
            <a:r>
              <a:rPr kumimoji="1" lang="en-US" altLang="zh-CN" sz="2400" dirty="0">
                <a:solidFill>
                  <a:schemeClr val="tx1"/>
                </a:solidFill>
                <a:latin typeface="微软雅黑" pitchFamily="34" charset="-122"/>
                <a:ea typeface="微软雅黑" pitchFamily="34" charset="-122"/>
              </a:rPr>
              <a:t>:  		</a:t>
            </a:r>
            <a:r>
              <a:rPr kumimoji="1" lang="en-US" altLang="zh-CN" sz="2400" dirty="0">
                <a:solidFill>
                  <a:srgbClr val="FF0000"/>
                </a:solidFill>
                <a:latin typeface="微软雅黑" pitchFamily="34" charset="-122"/>
                <a:ea typeface="微软雅黑" pitchFamily="34" charset="-122"/>
              </a:rPr>
              <a:t>7047</a:t>
            </a:r>
            <a:r>
              <a:rPr kumimoji="1" lang="en-US" altLang="zh-CN" sz="2400" dirty="0">
                <a:solidFill>
                  <a:schemeClr val="tx1"/>
                </a:solidFill>
                <a:latin typeface="微软雅黑" pitchFamily="34" charset="-122"/>
                <a:ea typeface="微软雅黑" pitchFamily="34" charset="-122"/>
              </a:rPr>
              <a:t> </a:t>
            </a:r>
            <a:r>
              <a:rPr kumimoji="1" lang="en-US" altLang="zh-CN" sz="2400" dirty="0" smtClean="0">
                <a:solidFill>
                  <a:schemeClr val="tx1"/>
                </a:solidFill>
                <a:latin typeface="微软雅黑" pitchFamily="34" charset="-122"/>
                <a:ea typeface="微软雅黑" pitchFamily="34" charset="-122"/>
              </a:rPr>
              <a:t>A</a:t>
            </a:r>
            <a:endParaRPr kumimoji="1" lang="en-US" altLang="zh-CN" sz="2400" dirty="0">
              <a:solidFill>
                <a:schemeClr val="tx1"/>
              </a:solidFill>
              <a:latin typeface="微软雅黑" pitchFamily="34" charset="-122"/>
              <a:ea typeface="微软雅黑" pitchFamily="34" charset="-122"/>
            </a:endParaRPr>
          </a:p>
        </p:txBody>
      </p:sp>
      <p:grpSp>
        <p:nvGrpSpPr>
          <p:cNvPr id="7" name="组合 6"/>
          <p:cNvGrpSpPr/>
          <p:nvPr/>
        </p:nvGrpSpPr>
        <p:grpSpPr>
          <a:xfrm>
            <a:off x="5429256" y="1285860"/>
            <a:ext cx="3357586" cy="4714908"/>
            <a:chOff x="5429256" y="1285860"/>
            <a:chExt cx="3357586" cy="4714908"/>
          </a:xfrm>
        </p:grpSpPr>
        <p:pic>
          <p:nvPicPr>
            <p:cNvPr id="4" name="图片 3" descr="2012年9月9日，台山1750MW核能发电机插转子。_.jpg"/>
            <p:cNvPicPr/>
            <p:nvPr/>
          </p:nvPicPr>
          <p:blipFill>
            <a:blip r:embed="rId2" cstate="print"/>
            <a:stretch>
              <a:fillRect/>
            </a:stretch>
          </p:blipFill>
          <p:spPr>
            <a:xfrm>
              <a:off x="5429256" y="3643314"/>
              <a:ext cx="3357586" cy="2357454"/>
            </a:xfrm>
            <a:prstGeom prst="rect">
              <a:avLst/>
            </a:prstGeom>
            <a:ln>
              <a:noFill/>
            </a:ln>
            <a:effectLst>
              <a:softEdge rad="112500"/>
            </a:effectLst>
          </p:spPr>
        </p:pic>
        <p:pic>
          <p:nvPicPr>
            <p:cNvPr id="5" name="图片 4" descr="006)岭澳1000MW核电机组0.JPG"/>
            <p:cNvPicPr/>
            <p:nvPr/>
          </p:nvPicPr>
          <p:blipFill>
            <a:blip r:embed="rId3" cstate="print"/>
            <a:stretch>
              <a:fillRect/>
            </a:stretch>
          </p:blipFill>
          <p:spPr>
            <a:xfrm>
              <a:off x="5429256" y="1285860"/>
              <a:ext cx="3351535" cy="2364427"/>
            </a:xfrm>
            <a:prstGeom prst="rect">
              <a:avLst/>
            </a:prstGeom>
            <a:ln>
              <a:noFill/>
            </a:ln>
            <a:effectLst>
              <a:softEdge rad="112500"/>
            </a:effectLst>
          </p:spPr>
        </p:pic>
      </p:grpSp>
      <p:sp>
        <p:nvSpPr>
          <p:cNvPr id="8" name="Rectangle 2"/>
          <p:cNvSpPr txBox="1">
            <a:spLocks noChangeArrowheads="1"/>
          </p:cNvSpPr>
          <p:nvPr/>
        </p:nvSpPr>
        <p:spPr bwMode="auto">
          <a:xfrm>
            <a:off x="3357554" y="190500"/>
            <a:ext cx="5572164" cy="574675"/>
          </a:xfrm>
          <a:prstGeom prst="rect">
            <a:avLst/>
          </a:prstGeom>
          <a:noFill/>
          <a:ln w="9525">
            <a:noFill/>
            <a:miter lim="800000"/>
            <a:headEnd/>
            <a:tailEnd/>
          </a:ln>
          <a:effectLst>
            <a:outerShdw dist="56796" dir="1593903" algn="ctr" rotWithShape="0">
              <a:schemeClr val="tx1"/>
            </a:outerShdw>
          </a:effectLst>
        </p:spPr>
        <p:txBody>
          <a:bodyPr vert="horz" wrap="square" lIns="91440" tIns="45720" rIns="91440" bIns="45720" numCol="1" anchor="ctr" anchorCtr="0" compatLnSpc="1">
            <a:prstTxWarp prst="textNoShape">
              <a:avLst/>
            </a:prstTxWarp>
          </a:bodyPr>
          <a:lstStyle/>
          <a:p>
            <a:pPr lvl="0" algn="r" eaLnBrk="0" hangingPunct="0">
              <a:defRPr/>
            </a:pPr>
            <a:r>
              <a:rPr lang="en-US" altLang="zh-CN" dirty="0" smtClean="0">
                <a:solidFill>
                  <a:srgbClr val="0033CC"/>
                </a:solidFill>
                <a:latin typeface="黑体" pitchFamily="2" charset="-122"/>
                <a:ea typeface="黑体" pitchFamily="2" charset="-122"/>
              </a:rPr>
              <a:t> </a:t>
            </a:r>
            <a:r>
              <a:rPr lang="en-US" altLang="zh-CN" dirty="0" smtClean="0">
                <a:latin typeface="微软雅黑" pitchFamily="34" charset="-122"/>
                <a:ea typeface="微软雅黑" pitchFamily="34" charset="-122"/>
              </a:rPr>
              <a:t>CAP1400</a:t>
            </a:r>
            <a:r>
              <a:rPr lang="zh-CN" altLang="en-US" dirty="0" smtClean="0">
                <a:latin typeface="微软雅黑" pitchFamily="34" charset="-122"/>
                <a:ea typeface="微软雅黑" pitchFamily="34" charset="-122"/>
              </a:rPr>
              <a:t>核电励磁系统设计原则</a:t>
            </a:r>
            <a:endParaRPr kumimoji="0" lang="zh-CN" altLang="en-US" sz="2800" b="1" i="0" u="none" strike="noStrike" kern="0" cap="none" spc="0" normalizeH="0" baseline="0" noProof="0" dirty="0" smtClean="0">
              <a:ln>
                <a:noFill/>
              </a:ln>
              <a:effectLst/>
              <a:uLnTx/>
              <a:uFillTx/>
              <a:latin typeface="微软雅黑" pitchFamily="34" charset="-122"/>
              <a:ea typeface="微软雅黑" pitchFamily="34" charset="-122"/>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nodeType="clickEffect">
                                  <p:stCondLst>
                                    <p:cond delay="0"/>
                                  </p:stCondLst>
                                  <p:iterate type="lt">
                                    <p:tmPct val="0"/>
                                  </p:iterate>
                                  <p:childTnLst>
                                    <p:animClr clrSpc="rgb">
                                      <p:cBhvr override="childStyle">
                                        <p:cTn id="6" dur="250" autoRev="1" fill="hold"/>
                                        <p:tgtEl>
                                          <p:spTgt spid="44034">
                                            <p:txEl>
                                              <p:pRg st="5" end="5"/>
                                            </p:txEl>
                                          </p:spTgt>
                                        </p:tgtEl>
                                        <p:attrNameLst>
                                          <p:attrName>style.color</p:attrName>
                                        </p:attrNameLst>
                                      </p:cBhvr>
                                      <p:to>
                                        <a:schemeClr val="bg1"/>
                                      </p:to>
                                    </p:animClr>
                                    <p:animClr clrSpc="rgb">
                                      <p:cBhvr>
                                        <p:cTn id="7" dur="250" autoRev="1" fill="hold"/>
                                        <p:tgtEl>
                                          <p:spTgt spid="44034">
                                            <p:txEl>
                                              <p:pRg st="5" end="5"/>
                                            </p:txEl>
                                          </p:spTgt>
                                        </p:tgtEl>
                                        <p:attrNameLst>
                                          <p:attrName>fillcolor</p:attrName>
                                        </p:attrNameLst>
                                      </p:cBhvr>
                                      <p:to>
                                        <a:schemeClr val="bg1"/>
                                      </p:to>
                                    </p:animClr>
                                    <p:set>
                                      <p:cBhvr>
                                        <p:cTn id="8" dur="250" autoRev="1" fill="hold"/>
                                        <p:tgtEl>
                                          <p:spTgt spid="44034">
                                            <p:txEl>
                                              <p:pRg st="5" end="5"/>
                                            </p:txEl>
                                          </p:spTgt>
                                        </p:tgtEl>
                                        <p:attrNameLst>
                                          <p:attrName>fill.type</p:attrName>
                                        </p:attrNameLst>
                                      </p:cBhvr>
                                      <p:to>
                                        <p:strVal val="solid"/>
                                      </p:to>
                                    </p:set>
                                    <p:set>
                                      <p:cBhvr>
                                        <p:cTn id="9" dur="250" autoRev="1" fill="hold"/>
                                        <p:tgtEl>
                                          <p:spTgt spid="44034">
                                            <p:txEl>
                                              <p:pRg st="5" end="5"/>
                                            </p:txEl>
                                          </p:spTgt>
                                        </p:tgtEl>
                                        <p:attrNameLst>
                                          <p:attrName>fill.on</p:attrName>
                                        </p:attrNameLst>
                                      </p:cBhvr>
                                      <p:to>
                                        <p:strVal val="true"/>
                                      </p:to>
                                    </p:set>
                                  </p:childTnLst>
                                </p:cTn>
                              </p:par>
                              <p:par>
                                <p:cTn id="10" presetID="27" presetClass="emph" presetSubtype="0" fill="hold" nodeType="withEffect">
                                  <p:stCondLst>
                                    <p:cond delay="0"/>
                                  </p:stCondLst>
                                  <p:iterate type="lt">
                                    <p:tmPct val="0"/>
                                  </p:iterate>
                                  <p:childTnLst>
                                    <p:animClr clrSpc="rgb">
                                      <p:cBhvr override="childStyle">
                                        <p:cTn id="11" dur="250" autoRev="1" fill="hold"/>
                                        <p:tgtEl>
                                          <p:spTgt spid="44034">
                                            <p:txEl>
                                              <p:pRg st="6" end="6"/>
                                            </p:txEl>
                                          </p:spTgt>
                                        </p:tgtEl>
                                        <p:attrNameLst>
                                          <p:attrName>style.color</p:attrName>
                                        </p:attrNameLst>
                                      </p:cBhvr>
                                      <p:to>
                                        <a:schemeClr val="bg1"/>
                                      </p:to>
                                    </p:animClr>
                                    <p:animClr clrSpc="rgb">
                                      <p:cBhvr>
                                        <p:cTn id="12" dur="250" autoRev="1" fill="hold"/>
                                        <p:tgtEl>
                                          <p:spTgt spid="44034">
                                            <p:txEl>
                                              <p:pRg st="6" end="6"/>
                                            </p:txEl>
                                          </p:spTgt>
                                        </p:tgtEl>
                                        <p:attrNameLst>
                                          <p:attrName>fillcolor</p:attrName>
                                        </p:attrNameLst>
                                      </p:cBhvr>
                                      <p:to>
                                        <a:schemeClr val="bg1"/>
                                      </p:to>
                                    </p:animClr>
                                    <p:set>
                                      <p:cBhvr>
                                        <p:cTn id="13" dur="250" autoRev="1" fill="hold"/>
                                        <p:tgtEl>
                                          <p:spTgt spid="44034">
                                            <p:txEl>
                                              <p:pRg st="6" end="6"/>
                                            </p:txEl>
                                          </p:spTgt>
                                        </p:tgtEl>
                                        <p:attrNameLst>
                                          <p:attrName>fill.type</p:attrName>
                                        </p:attrNameLst>
                                      </p:cBhvr>
                                      <p:to>
                                        <p:strVal val="solid"/>
                                      </p:to>
                                    </p:set>
                                    <p:set>
                                      <p:cBhvr>
                                        <p:cTn id="14" dur="250" autoRev="1" fill="hold"/>
                                        <p:tgtEl>
                                          <p:spTgt spid="44034">
                                            <p:txEl>
                                              <p:pRg st="6" end="6"/>
                                            </p:txEl>
                                          </p:spTgt>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35" presetClass="emph" presetSubtype="0" fill="hold" nodeType="clickEffect">
                                  <p:stCondLst>
                                    <p:cond delay="0"/>
                                  </p:stCondLst>
                                  <p:iterate type="lt">
                                    <p:tmPct val="0"/>
                                  </p:iterate>
                                  <p:childTnLst>
                                    <p:anim calcmode="discrete" valueType="str">
                                      <p:cBhvr>
                                        <p:cTn id="18" dur="1000" fill="hold"/>
                                        <p:tgtEl>
                                          <p:spTgt spid="44034">
                                            <p:txEl>
                                              <p:pRg st="5" end="5"/>
                                            </p:txEl>
                                          </p:spTgt>
                                        </p:tgtEl>
                                        <p:attrNameLst>
                                          <p:attrName>style.visibility</p:attrName>
                                        </p:attrNameLst>
                                      </p:cBhvr>
                                      <p:tavLst>
                                        <p:tav tm="0">
                                          <p:val>
                                            <p:strVal val="hidden"/>
                                          </p:val>
                                        </p:tav>
                                        <p:tav tm="50000">
                                          <p:val>
                                            <p:strVal val="visible"/>
                                          </p:val>
                                        </p:tav>
                                      </p:tavLst>
                                    </p:anim>
                                  </p:childTnLst>
                                </p:cTn>
                              </p:par>
                              <p:par>
                                <p:cTn id="19" presetID="35" presetClass="emph" presetSubtype="0" fill="hold" nodeType="withEffect">
                                  <p:stCondLst>
                                    <p:cond delay="0"/>
                                  </p:stCondLst>
                                  <p:iterate type="lt">
                                    <p:tmPct val="0"/>
                                  </p:iterate>
                                  <p:childTnLst>
                                    <p:anim calcmode="discrete" valueType="str">
                                      <p:cBhvr>
                                        <p:cTn id="20" dur="1000" fill="hold"/>
                                        <p:tgtEl>
                                          <p:spTgt spid="44034">
                                            <p:txEl>
                                              <p:pRg st="6" end="6"/>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2"/>
          <p:cNvGrpSpPr>
            <a:grpSpLocks/>
          </p:cNvGrpSpPr>
          <p:nvPr/>
        </p:nvGrpSpPr>
        <p:grpSpPr bwMode="auto">
          <a:xfrm>
            <a:off x="1142976" y="3401997"/>
            <a:ext cx="7215238" cy="790575"/>
            <a:chOff x="1163638" y="4059238"/>
            <a:chExt cx="7215238" cy="790575"/>
          </a:xfrm>
        </p:grpSpPr>
        <p:sp>
          <p:nvSpPr>
            <p:cNvPr id="38945" name="Rectangle 12"/>
            <p:cNvSpPr>
              <a:spLocks noChangeArrowheads="1"/>
            </p:cNvSpPr>
            <p:nvPr/>
          </p:nvSpPr>
          <p:spPr bwMode="auto">
            <a:xfrm>
              <a:off x="1489076" y="4127501"/>
              <a:ext cx="6889800" cy="666750"/>
            </a:xfrm>
            <a:prstGeom prst="rect">
              <a:avLst/>
            </a:prstGeom>
            <a:gradFill rotWithShape="1">
              <a:gsLst>
                <a:gs pos="0">
                  <a:srgbClr val="F1F1F1"/>
                </a:gs>
                <a:gs pos="100000">
                  <a:srgbClr val="B2B2B2"/>
                </a:gs>
              </a:gsLst>
              <a:lin ang="0" scaled="1"/>
            </a:gradFill>
            <a:ln w="9525">
              <a:solidFill>
                <a:schemeClr val="bg2"/>
              </a:solidFill>
              <a:miter lim="800000"/>
              <a:headEnd/>
              <a:tailEnd/>
            </a:ln>
          </p:spPr>
          <p:txBody>
            <a:bodyPr rot="10800000" wrap="none" anchor="ctr"/>
            <a:lstStyle/>
            <a:p>
              <a:pPr marL="285750" lvl="1" indent="-285750" defTabSz="1422400">
                <a:lnSpc>
                  <a:spcPct val="90000"/>
                </a:lnSpc>
                <a:spcAft>
                  <a:spcPct val="15000"/>
                </a:spcAft>
                <a:buFontTx/>
                <a:buChar char="•"/>
              </a:pPr>
              <a:endParaRPr lang="zh-CN" altLang="en-US" sz="3200" b="1">
                <a:solidFill>
                  <a:srgbClr val="000000"/>
                </a:solidFill>
                <a:latin typeface="黑体" pitchFamily="2" charset="-122"/>
                <a:ea typeface="黑体" pitchFamily="2" charset="-122"/>
              </a:endParaRPr>
            </a:p>
          </p:txBody>
        </p:sp>
        <p:grpSp>
          <p:nvGrpSpPr>
            <p:cNvPr id="3" name="Group 13"/>
            <p:cNvGrpSpPr>
              <a:grpSpLocks/>
            </p:cNvGrpSpPr>
            <p:nvPr/>
          </p:nvGrpSpPr>
          <p:grpSpPr bwMode="auto">
            <a:xfrm rot="10800000">
              <a:off x="1163638" y="4059238"/>
              <a:ext cx="793750" cy="790575"/>
              <a:chOff x="0" y="0"/>
              <a:chExt cx="1590" cy="1588"/>
            </a:xfrm>
          </p:grpSpPr>
          <p:grpSp>
            <p:nvGrpSpPr>
              <p:cNvPr id="4" name="Group 14"/>
              <p:cNvGrpSpPr>
                <a:grpSpLocks/>
              </p:cNvGrpSpPr>
              <p:nvPr/>
            </p:nvGrpSpPr>
            <p:grpSpPr bwMode="auto">
              <a:xfrm>
                <a:off x="0" y="0"/>
                <a:ext cx="1590" cy="1588"/>
                <a:chOff x="0" y="0"/>
                <a:chExt cx="1136" cy="1134"/>
              </a:xfrm>
            </p:grpSpPr>
            <p:sp>
              <p:nvSpPr>
                <p:cNvPr id="33" name="Oval 15"/>
                <p:cNvSpPr>
                  <a:spLocks noChangeArrowheads="1"/>
                </p:cNvSpPr>
                <p:nvPr/>
              </p:nvSpPr>
              <p:spPr bwMode="auto">
                <a:xfrm>
                  <a:off x="0" y="0"/>
                  <a:ext cx="1136" cy="1134"/>
                </a:xfrm>
                <a:prstGeom prst="ellipse">
                  <a:avLst/>
                </a:prstGeom>
                <a:gradFill rotWithShape="1">
                  <a:gsLst>
                    <a:gs pos="0">
                      <a:schemeClr val="bg2">
                        <a:alpha val="89999"/>
                      </a:schemeClr>
                    </a:gs>
                    <a:gs pos="50000">
                      <a:schemeClr val="bg1"/>
                    </a:gs>
                    <a:gs pos="100000">
                      <a:schemeClr val="bg2">
                        <a:alpha val="89999"/>
                      </a:schemeClr>
                    </a:gs>
                  </a:gsLst>
                  <a:lin ang="2700000" scaled="1"/>
                </a:gradFill>
                <a:ln w="9525" cmpd="sng">
                  <a:solidFill>
                    <a:schemeClr val="bg2"/>
                  </a:solidFill>
                  <a:round/>
                  <a:headEnd/>
                  <a:tailEnd/>
                </a:ln>
                <a:effectLst/>
              </p:spPr>
              <p:txBody>
                <a:bodyPr wrap="none" anchor="ctr"/>
                <a:lstStyle/>
                <a:p>
                  <a:pPr>
                    <a:defRPr/>
                  </a:pPr>
                  <a:endParaRPr lang="zh-CN" altLang="en-US">
                    <a:solidFill>
                      <a:srgbClr val="000000"/>
                    </a:solidFill>
                    <a:latin typeface="+mn-lt"/>
                    <a:ea typeface="+mn-ea"/>
                  </a:endParaRPr>
                </a:p>
              </p:txBody>
            </p:sp>
            <p:sp>
              <p:nvSpPr>
                <p:cNvPr id="38953" name="Oval 16"/>
                <p:cNvSpPr>
                  <a:spLocks noChangeArrowheads="1"/>
                </p:cNvSpPr>
                <p:nvPr/>
              </p:nvSpPr>
              <p:spPr bwMode="auto">
                <a:xfrm>
                  <a:off x="64" y="62"/>
                  <a:ext cx="1008" cy="1010"/>
                </a:xfrm>
                <a:prstGeom prst="ellipse">
                  <a:avLst/>
                </a:prstGeom>
                <a:solidFill>
                  <a:srgbClr val="C00000"/>
                </a:solidFill>
                <a:ln w="9525">
                  <a:solidFill>
                    <a:schemeClr val="bg2"/>
                  </a:solidFill>
                  <a:round/>
                  <a:headEnd/>
                  <a:tailEnd/>
                </a:ln>
              </p:spPr>
              <p:txBody>
                <a:bodyPr wrap="none" anchor="ctr"/>
                <a:lstStyle/>
                <a:p>
                  <a:endParaRPr lang="zh-CN" altLang="en-US">
                    <a:solidFill>
                      <a:srgbClr val="000000"/>
                    </a:solidFill>
                  </a:endParaRPr>
                </a:p>
              </p:txBody>
            </p:sp>
          </p:grpSp>
          <p:sp>
            <p:nvSpPr>
              <p:cNvPr id="38950" name="未知"/>
              <p:cNvSpPr>
                <a:spLocks/>
              </p:cNvSpPr>
              <p:nvPr/>
            </p:nvSpPr>
            <p:spPr bwMode="auto">
              <a:xfrm rot="-5400000">
                <a:off x="390" y="490"/>
                <a:ext cx="606" cy="1210"/>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25998"/>
                    </a:scheme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sp>
            <p:nvSpPr>
              <p:cNvPr id="38951" name="未知"/>
              <p:cNvSpPr>
                <a:spLocks/>
              </p:cNvSpPr>
              <p:nvPr/>
            </p:nvSpPr>
            <p:spPr bwMode="auto">
              <a:xfrm rot="5400000">
                <a:off x="588" y="-113"/>
                <a:ext cx="606" cy="1210"/>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50000"/>
                    </a:scheme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grpSp>
        <p:sp>
          <p:nvSpPr>
            <p:cNvPr id="38947" name="Rectangle 19"/>
            <p:cNvSpPr>
              <a:spLocks noChangeArrowheads="1"/>
            </p:cNvSpPr>
            <p:nvPr/>
          </p:nvSpPr>
          <p:spPr bwMode="auto">
            <a:xfrm>
              <a:off x="2162176" y="4181476"/>
              <a:ext cx="5592762" cy="56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r>
                <a:rPr lang="zh-CN" altLang="en-US" b="1" dirty="0" smtClean="0">
                  <a:solidFill>
                    <a:srgbClr val="000000"/>
                  </a:solidFill>
                  <a:latin typeface="微软雅黑" pitchFamily="34" charset="-122"/>
                  <a:ea typeface="微软雅黑" pitchFamily="34" charset="-122"/>
                </a:rPr>
                <a:t>技术难点及解决方案</a:t>
              </a:r>
              <a:endParaRPr lang="zh-CN" altLang="en-US" sz="2800" b="1" dirty="0">
                <a:solidFill>
                  <a:srgbClr val="000000"/>
                </a:solidFill>
                <a:latin typeface="微软雅黑" pitchFamily="34" charset="-122"/>
                <a:ea typeface="微软雅黑" pitchFamily="34" charset="-122"/>
              </a:endParaRPr>
            </a:p>
          </p:txBody>
        </p:sp>
        <p:sp>
          <p:nvSpPr>
            <p:cNvPr id="38948" name="Rectangle 20"/>
            <p:cNvSpPr>
              <a:spLocks noChangeArrowheads="1"/>
            </p:cNvSpPr>
            <p:nvPr/>
          </p:nvSpPr>
          <p:spPr bwMode="auto">
            <a:xfrm>
              <a:off x="1292226" y="4168776"/>
              <a:ext cx="554037" cy="56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altLang="zh-CN" sz="3600" b="1">
                  <a:solidFill>
                    <a:srgbClr val="FFFFFF"/>
                  </a:solidFill>
                </a:rPr>
                <a:t>3</a:t>
              </a:r>
            </a:p>
          </p:txBody>
        </p:sp>
      </p:grpSp>
      <p:grpSp>
        <p:nvGrpSpPr>
          <p:cNvPr id="5" name="组合 41"/>
          <p:cNvGrpSpPr>
            <a:grpSpLocks/>
          </p:cNvGrpSpPr>
          <p:nvPr/>
        </p:nvGrpSpPr>
        <p:grpSpPr bwMode="auto">
          <a:xfrm>
            <a:off x="1142976" y="2308209"/>
            <a:ext cx="7215238" cy="790575"/>
            <a:chOff x="1163638" y="2965451"/>
            <a:chExt cx="7215238" cy="790575"/>
          </a:xfrm>
        </p:grpSpPr>
        <p:sp>
          <p:nvSpPr>
            <p:cNvPr id="38936" name="Rectangle 21"/>
            <p:cNvSpPr>
              <a:spLocks noChangeArrowheads="1"/>
            </p:cNvSpPr>
            <p:nvPr/>
          </p:nvSpPr>
          <p:spPr bwMode="auto">
            <a:xfrm>
              <a:off x="1489076" y="3033713"/>
              <a:ext cx="6889800" cy="666750"/>
            </a:xfrm>
            <a:prstGeom prst="rect">
              <a:avLst/>
            </a:prstGeom>
            <a:gradFill rotWithShape="1">
              <a:gsLst>
                <a:gs pos="0">
                  <a:srgbClr val="F1F1F1"/>
                </a:gs>
                <a:gs pos="100000">
                  <a:srgbClr val="B2B2B2"/>
                </a:gs>
              </a:gsLst>
              <a:lin ang="0" scaled="1"/>
            </a:gradFill>
            <a:ln w="9525">
              <a:solidFill>
                <a:schemeClr val="bg2"/>
              </a:solidFill>
              <a:miter lim="800000"/>
              <a:headEnd/>
              <a:tailEnd/>
            </a:ln>
          </p:spPr>
          <p:txBody>
            <a:bodyPr wrap="none" anchor="ctr"/>
            <a:lstStyle/>
            <a:p>
              <a:r>
                <a:rPr lang="en-US" altLang="zh-CN" b="1" dirty="0" smtClean="0">
                  <a:solidFill>
                    <a:srgbClr val="000000"/>
                  </a:solidFill>
                  <a:latin typeface="黑体" pitchFamily="2" charset="-122"/>
                  <a:ea typeface="黑体" pitchFamily="2" charset="-122"/>
                </a:rPr>
                <a:t>7</a:t>
              </a:r>
              <a:r>
                <a:rPr lang="zh-CN" altLang="en-US" b="1" dirty="0" smtClean="0">
                  <a:solidFill>
                    <a:srgbClr val="000000"/>
                  </a:solidFill>
                  <a:latin typeface="黑体" pitchFamily="2" charset="-122"/>
                  <a:ea typeface="黑体" pitchFamily="2" charset="-122"/>
                </a:rPr>
                <a:t>   </a:t>
              </a:r>
              <a:r>
                <a:rPr lang="en-US" altLang="zh-CN" b="1" dirty="0" smtClean="0">
                  <a:solidFill>
                    <a:srgbClr val="000000"/>
                  </a:solidFill>
                  <a:latin typeface="微软雅黑" pitchFamily="34" charset="-122"/>
                  <a:ea typeface="微软雅黑" pitchFamily="34" charset="-122"/>
                </a:rPr>
                <a:t>CAP1400</a:t>
              </a:r>
              <a:r>
                <a:rPr lang="zh-CN" altLang="en-US" b="1" dirty="0" smtClean="0">
                  <a:solidFill>
                    <a:srgbClr val="000000"/>
                  </a:solidFill>
                  <a:latin typeface="微软雅黑" pitchFamily="34" charset="-122"/>
                  <a:ea typeface="微软雅黑" pitchFamily="34" charset="-122"/>
                </a:rPr>
                <a:t>核电励磁系统设计原则</a:t>
              </a:r>
              <a:endParaRPr lang="zh-CN" altLang="en-US" sz="2800" b="1" dirty="0">
                <a:solidFill>
                  <a:srgbClr val="000000"/>
                </a:solidFill>
                <a:latin typeface="微软雅黑" pitchFamily="34" charset="-122"/>
                <a:ea typeface="微软雅黑" pitchFamily="34" charset="-122"/>
              </a:endParaRPr>
            </a:p>
          </p:txBody>
        </p:sp>
        <p:grpSp>
          <p:nvGrpSpPr>
            <p:cNvPr id="6" name="Group 22"/>
            <p:cNvGrpSpPr>
              <a:grpSpLocks/>
            </p:cNvGrpSpPr>
            <p:nvPr/>
          </p:nvGrpSpPr>
          <p:grpSpPr bwMode="auto">
            <a:xfrm rot="10800000">
              <a:off x="1163638" y="2965451"/>
              <a:ext cx="793750" cy="790575"/>
              <a:chOff x="0" y="0"/>
              <a:chExt cx="1590" cy="1588"/>
            </a:xfrm>
          </p:grpSpPr>
          <p:grpSp>
            <p:nvGrpSpPr>
              <p:cNvPr id="7" name="Group 23"/>
              <p:cNvGrpSpPr>
                <a:grpSpLocks/>
              </p:cNvGrpSpPr>
              <p:nvPr/>
            </p:nvGrpSpPr>
            <p:grpSpPr bwMode="auto">
              <a:xfrm>
                <a:off x="0" y="0"/>
                <a:ext cx="1590" cy="1588"/>
                <a:chOff x="0" y="0"/>
                <a:chExt cx="1136" cy="1134"/>
              </a:xfrm>
            </p:grpSpPr>
            <p:sp>
              <p:nvSpPr>
                <p:cNvPr id="43" name="Oval 24"/>
                <p:cNvSpPr>
                  <a:spLocks noChangeArrowheads="1"/>
                </p:cNvSpPr>
                <p:nvPr/>
              </p:nvSpPr>
              <p:spPr bwMode="auto">
                <a:xfrm>
                  <a:off x="0" y="0"/>
                  <a:ext cx="1136" cy="1134"/>
                </a:xfrm>
                <a:prstGeom prst="ellipse">
                  <a:avLst/>
                </a:prstGeom>
                <a:gradFill rotWithShape="1">
                  <a:gsLst>
                    <a:gs pos="0">
                      <a:schemeClr val="bg2">
                        <a:alpha val="89999"/>
                      </a:schemeClr>
                    </a:gs>
                    <a:gs pos="50000">
                      <a:schemeClr val="bg1"/>
                    </a:gs>
                    <a:gs pos="100000">
                      <a:schemeClr val="bg2">
                        <a:alpha val="89999"/>
                      </a:schemeClr>
                    </a:gs>
                  </a:gsLst>
                  <a:lin ang="2700000" scaled="1"/>
                </a:gradFill>
                <a:ln w="9525" cmpd="sng">
                  <a:solidFill>
                    <a:schemeClr val="bg2"/>
                  </a:solidFill>
                  <a:round/>
                  <a:headEnd/>
                  <a:tailEnd/>
                </a:ln>
                <a:effectLst/>
              </p:spPr>
              <p:txBody>
                <a:bodyPr wrap="none" anchor="ctr"/>
                <a:lstStyle/>
                <a:p>
                  <a:pPr>
                    <a:defRPr/>
                  </a:pPr>
                  <a:endParaRPr lang="zh-CN" altLang="en-US">
                    <a:solidFill>
                      <a:srgbClr val="000000"/>
                    </a:solidFill>
                    <a:latin typeface="+mn-lt"/>
                    <a:ea typeface="+mn-ea"/>
                  </a:endParaRPr>
                </a:p>
              </p:txBody>
            </p:sp>
            <p:sp>
              <p:nvSpPr>
                <p:cNvPr id="38944" name="Oval 25"/>
                <p:cNvSpPr>
                  <a:spLocks noChangeArrowheads="1"/>
                </p:cNvSpPr>
                <p:nvPr/>
              </p:nvSpPr>
              <p:spPr bwMode="auto">
                <a:xfrm>
                  <a:off x="64" y="62"/>
                  <a:ext cx="1008" cy="1010"/>
                </a:xfrm>
                <a:prstGeom prst="ellipse">
                  <a:avLst/>
                </a:prstGeom>
                <a:solidFill>
                  <a:srgbClr val="C000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zh-CN" altLang="en-US">
                    <a:solidFill>
                      <a:srgbClr val="000000"/>
                    </a:solidFill>
                  </a:endParaRPr>
                </a:p>
              </p:txBody>
            </p:sp>
          </p:grpSp>
          <p:sp>
            <p:nvSpPr>
              <p:cNvPr id="38941" name="未知"/>
              <p:cNvSpPr>
                <a:spLocks/>
              </p:cNvSpPr>
              <p:nvPr/>
            </p:nvSpPr>
            <p:spPr bwMode="auto">
              <a:xfrm rot="-5400000">
                <a:off x="390" y="490"/>
                <a:ext cx="606" cy="1210"/>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25998"/>
                    </a:scheme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sp>
            <p:nvSpPr>
              <p:cNvPr id="38942" name="未知"/>
              <p:cNvSpPr>
                <a:spLocks/>
              </p:cNvSpPr>
              <p:nvPr/>
            </p:nvSpPr>
            <p:spPr bwMode="auto">
              <a:xfrm rot="5400000">
                <a:off x="588" y="-113"/>
                <a:ext cx="606" cy="1210"/>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50000"/>
                    </a:scheme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grpSp>
        <p:sp>
          <p:nvSpPr>
            <p:cNvPr id="38938" name="Rectangle 28"/>
            <p:cNvSpPr>
              <a:spLocks noChangeArrowheads="1"/>
            </p:cNvSpPr>
            <p:nvPr/>
          </p:nvSpPr>
          <p:spPr bwMode="auto">
            <a:xfrm>
              <a:off x="2162176" y="3087688"/>
              <a:ext cx="5592762"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endParaRPr lang="zh-CN" altLang="en-US" sz="2800" b="1">
                <a:solidFill>
                  <a:srgbClr val="000000"/>
                </a:solidFill>
                <a:latin typeface="黑体" pitchFamily="2" charset="-122"/>
                <a:ea typeface="黑体" pitchFamily="2" charset="-122"/>
              </a:endParaRPr>
            </a:p>
          </p:txBody>
        </p:sp>
        <p:sp>
          <p:nvSpPr>
            <p:cNvPr id="38939" name="Rectangle 29"/>
            <p:cNvSpPr>
              <a:spLocks noChangeArrowheads="1"/>
            </p:cNvSpPr>
            <p:nvPr/>
          </p:nvSpPr>
          <p:spPr bwMode="auto">
            <a:xfrm>
              <a:off x="1292226" y="3074988"/>
              <a:ext cx="554037"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altLang="zh-CN" sz="3600" b="1">
                  <a:solidFill>
                    <a:srgbClr val="FFFFFF"/>
                  </a:solidFill>
                </a:rPr>
                <a:t>2</a:t>
              </a:r>
            </a:p>
          </p:txBody>
        </p:sp>
      </p:grpSp>
      <p:grpSp>
        <p:nvGrpSpPr>
          <p:cNvPr id="8" name="组合 40"/>
          <p:cNvGrpSpPr>
            <a:grpSpLocks/>
          </p:cNvGrpSpPr>
          <p:nvPr/>
        </p:nvGrpSpPr>
        <p:grpSpPr bwMode="auto">
          <a:xfrm>
            <a:off x="1142976" y="1214422"/>
            <a:ext cx="7215238" cy="790575"/>
            <a:chOff x="1163638" y="1871663"/>
            <a:chExt cx="7215238" cy="790575"/>
          </a:xfrm>
        </p:grpSpPr>
        <p:sp>
          <p:nvSpPr>
            <p:cNvPr id="38927" name="Rectangle 30"/>
            <p:cNvSpPr>
              <a:spLocks noChangeArrowheads="1"/>
            </p:cNvSpPr>
            <p:nvPr/>
          </p:nvSpPr>
          <p:spPr bwMode="auto">
            <a:xfrm>
              <a:off x="1489076" y="1939926"/>
              <a:ext cx="6889800" cy="666750"/>
            </a:xfrm>
            <a:prstGeom prst="rect">
              <a:avLst/>
            </a:prstGeom>
            <a:gradFill rotWithShape="1">
              <a:gsLst>
                <a:gs pos="0">
                  <a:srgbClr val="F1F1F1"/>
                </a:gs>
                <a:gs pos="100000">
                  <a:srgbClr val="B2B2B2"/>
                </a:gs>
              </a:gsLst>
              <a:lin ang="0" scaled="1"/>
            </a:gradFill>
            <a:ln w="9525">
              <a:solidFill>
                <a:schemeClr val="bg2"/>
              </a:solidFill>
              <a:miter lim="800000"/>
              <a:headEnd/>
              <a:tailEnd/>
            </a:ln>
          </p:spPr>
          <p:txBody>
            <a:bodyPr wrap="none" anchor="ctr"/>
            <a:lstStyle/>
            <a:p>
              <a:endParaRPr lang="zh-CN" altLang="en-US" sz="2800">
                <a:solidFill>
                  <a:srgbClr val="000000"/>
                </a:solidFill>
                <a:latin typeface="黑体" pitchFamily="2" charset="-122"/>
                <a:ea typeface="黑体" pitchFamily="2" charset="-122"/>
              </a:endParaRPr>
            </a:p>
          </p:txBody>
        </p:sp>
        <p:grpSp>
          <p:nvGrpSpPr>
            <p:cNvPr id="9" name="Group 31"/>
            <p:cNvGrpSpPr>
              <a:grpSpLocks/>
            </p:cNvGrpSpPr>
            <p:nvPr/>
          </p:nvGrpSpPr>
          <p:grpSpPr bwMode="auto">
            <a:xfrm rot="10800000">
              <a:off x="1163638" y="1871663"/>
              <a:ext cx="793750" cy="790575"/>
              <a:chOff x="0" y="0"/>
              <a:chExt cx="1590" cy="1588"/>
            </a:xfrm>
          </p:grpSpPr>
          <p:grpSp>
            <p:nvGrpSpPr>
              <p:cNvPr id="10" name="Group 32"/>
              <p:cNvGrpSpPr>
                <a:grpSpLocks/>
              </p:cNvGrpSpPr>
              <p:nvPr/>
            </p:nvGrpSpPr>
            <p:grpSpPr bwMode="auto">
              <a:xfrm>
                <a:off x="0" y="0"/>
                <a:ext cx="1590" cy="1588"/>
                <a:chOff x="0" y="0"/>
                <a:chExt cx="1136" cy="1134"/>
              </a:xfrm>
            </p:grpSpPr>
            <p:sp>
              <p:nvSpPr>
                <p:cNvPr id="53" name="Oval 33"/>
                <p:cNvSpPr>
                  <a:spLocks noChangeArrowheads="1"/>
                </p:cNvSpPr>
                <p:nvPr/>
              </p:nvSpPr>
              <p:spPr bwMode="auto">
                <a:xfrm>
                  <a:off x="0" y="0"/>
                  <a:ext cx="1136" cy="1134"/>
                </a:xfrm>
                <a:prstGeom prst="ellipse">
                  <a:avLst/>
                </a:prstGeom>
                <a:gradFill rotWithShape="1">
                  <a:gsLst>
                    <a:gs pos="0">
                      <a:schemeClr val="bg2">
                        <a:alpha val="89999"/>
                      </a:schemeClr>
                    </a:gs>
                    <a:gs pos="50000">
                      <a:schemeClr val="bg1"/>
                    </a:gs>
                    <a:gs pos="100000">
                      <a:schemeClr val="bg2">
                        <a:alpha val="89999"/>
                      </a:schemeClr>
                    </a:gs>
                  </a:gsLst>
                  <a:lin ang="2700000" scaled="1"/>
                </a:gradFill>
                <a:ln w="9525" cmpd="sng">
                  <a:solidFill>
                    <a:schemeClr val="bg2"/>
                  </a:solidFill>
                  <a:round/>
                  <a:headEnd/>
                  <a:tailEnd/>
                </a:ln>
                <a:effectLst/>
              </p:spPr>
              <p:txBody>
                <a:bodyPr wrap="none" anchor="ctr"/>
                <a:lstStyle/>
                <a:p>
                  <a:pPr>
                    <a:defRPr/>
                  </a:pPr>
                  <a:endParaRPr lang="zh-CN" altLang="en-US">
                    <a:solidFill>
                      <a:srgbClr val="000000"/>
                    </a:solidFill>
                    <a:latin typeface="+mn-lt"/>
                    <a:ea typeface="+mn-ea"/>
                  </a:endParaRPr>
                </a:p>
              </p:txBody>
            </p:sp>
            <p:sp>
              <p:nvSpPr>
                <p:cNvPr id="38935" name="Oval 34"/>
                <p:cNvSpPr>
                  <a:spLocks noChangeArrowheads="1"/>
                </p:cNvSpPr>
                <p:nvPr/>
              </p:nvSpPr>
              <p:spPr bwMode="auto">
                <a:xfrm>
                  <a:off x="64" y="62"/>
                  <a:ext cx="1008" cy="1010"/>
                </a:xfrm>
                <a:prstGeom prst="ellipse">
                  <a:avLst/>
                </a:prstGeom>
                <a:solidFill>
                  <a:srgbClr val="C00000"/>
                </a:solidFill>
                <a:ln w="9525">
                  <a:solidFill>
                    <a:schemeClr val="bg2"/>
                  </a:solidFill>
                  <a:round/>
                  <a:headEnd/>
                  <a:tailEnd/>
                </a:ln>
              </p:spPr>
              <p:txBody>
                <a:bodyPr wrap="none" anchor="ctr"/>
                <a:lstStyle/>
                <a:p>
                  <a:endParaRPr lang="zh-CN" altLang="en-US">
                    <a:solidFill>
                      <a:srgbClr val="000000"/>
                    </a:solidFill>
                  </a:endParaRPr>
                </a:p>
              </p:txBody>
            </p:sp>
          </p:grpSp>
          <p:sp>
            <p:nvSpPr>
              <p:cNvPr id="38932" name="未知"/>
              <p:cNvSpPr>
                <a:spLocks/>
              </p:cNvSpPr>
              <p:nvPr/>
            </p:nvSpPr>
            <p:spPr bwMode="auto">
              <a:xfrm rot="-5400000">
                <a:off x="390" y="490"/>
                <a:ext cx="606" cy="1210"/>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25998"/>
                    </a:scheme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sp>
            <p:nvSpPr>
              <p:cNvPr id="38933" name="未知"/>
              <p:cNvSpPr>
                <a:spLocks/>
              </p:cNvSpPr>
              <p:nvPr/>
            </p:nvSpPr>
            <p:spPr bwMode="auto">
              <a:xfrm rot="5400000">
                <a:off x="588" y="-113"/>
                <a:ext cx="606" cy="1210"/>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50000"/>
                    </a:scheme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grpSp>
        <p:sp>
          <p:nvSpPr>
            <p:cNvPr id="38929" name="Rectangle 37"/>
            <p:cNvSpPr>
              <a:spLocks noChangeArrowheads="1"/>
            </p:cNvSpPr>
            <p:nvPr/>
          </p:nvSpPr>
          <p:spPr bwMode="auto">
            <a:xfrm>
              <a:off x="2162176" y="1993901"/>
              <a:ext cx="5592762" cy="56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285750" lvl="1" indent="-285750" defTabSz="1422400">
                <a:lnSpc>
                  <a:spcPct val="90000"/>
                </a:lnSpc>
                <a:spcAft>
                  <a:spcPct val="15000"/>
                </a:spcAft>
              </a:pPr>
              <a:r>
                <a:rPr lang="en-US" altLang="zh-CN" b="1" dirty="0" smtClean="0">
                  <a:solidFill>
                    <a:srgbClr val="000000"/>
                  </a:solidFill>
                  <a:latin typeface="微软雅黑" pitchFamily="34" charset="-122"/>
                  <a:ea typeface="微软雅黑" pitchFamily="34" charset="-122"/>
                </a:rPr>
                <a:t>CAP1400</a:t>
              </a:r>
              <a:r>
                <a:rPr lang="zh-CN" altLang="en-US" b="1" dirty="0" smtClean="0">
                  <a:solidFill>
                    <a:srgbClr val="000000"/>
                  </a:solidFill>
                  <a:latin typeface="微软雅黑" pitchFamily="34" charset="-122"/>
                  <a:ea typeface="微软雅黑" pitchFamily="34" charset="-122"/>
                </a:rPr>
                <a:t>核电励磁系统课题背景</a:t>
              </a:r>
              <a:endParaRPr lang="zh-CN" altLang="en-US" sz="2800" b="1" dirty="0">
                <a:solidFill>
                  <a:srgbClr val="000000"/>
                </a:solidFill>
                <a:latin typeface="微软雅黑" pitchFamily="34" charset="-122"/>
                <a:ea typeface="微软雅黑" pitchFamily="34" charset="-122"/>
              </a:endParaRPr>
            </a:p>
          </p:txBody>
        </p:sp>
        <p:sp>
          <p:nvSpPr>
            <p:cNvPr id="38930" name="Rectangle 38"/>
            <p:cNvSpPr>
              <a:spLocks noChangeArrowheads="1"/>
            </p:cNvSpPr>
            <p:nvPr/>
          </p:nvSpPr>
          <p:spPr bwMode="auto">
            <a:xfrm>
              <a:off x="1292226" y="1981201"/>
              <a:ext cx="554037" cy="56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altLang="zh-CN" sz="3600" b="1">
                  <a:solidFill>
                    <a:srgbClr val="FFFFFF"/>
                  </a:solidFill>
                </a:rPr>
                <a:t>1</a:t>
              </a:r>
            </a:p>
          </p:txBody>
        </p:sp>
      </p:grpSp>
      <p:grpSp>
        <p:nvGrpSpPr>
          <p:cNvPr id="11" name="组合 44"/>
          <p:cNvGrpSpPr>
            <a:grpSpLocks/>
          </p:cNvGrpSpPr>
          <p:nvPr/>
        </p:nvGrpSpPr>
        <p:grpSpPr bwMode="auto">
          <a:xfrm>
            <a:off x="1142976" y="5572140"/>
            <a:ext cx="7215238" cy="790575"/>
            <a:chOff x="1174728" y="5146687"/>
            <a:chExt cx="7215238" cy="790575"/>
          </a:xfrm>
        </p:grpSpPr>
        <p:sp>
          <p:nvSpPr>
            <p:cNvPr id="38918" name="Rectangle 12"/>
            <p:cNvSpPr>
              <a:spLocks noChangeArrowheads="1"/>
            </p:cNvSpPr>
            <p:nvPr/>
          </p:nvSpPr>
          <p:spPr bwMode="auto">
            <a:xfrm>
              <a:off x="1500166" y="5214950"/>
              <a:ext cx="6889800" cy="666750"/>
            </a:xfrm>
            <a:prstGeom prst="rect">
              <a:avLst/>
            </a:prstGeom>
            <a:gradFill rotWithShape="1">
              <a:gsLst>
                <a:gs pos="0">
                  <a:srgbClr val="F1F1F1"/>
                </a:gs>
                <a:gs pos="100000">
                  <a:srgbClr val="B2B2B2"/>
                </a:gs>
              </a:gsLst>
              <a:lin ang="0" scaled="1"/>
            </a:gradFill>
            <a:ln w="9525">
              <a:solidFill>
                <a:schemeClr val="bg2"/>
              </a:solidFill>
              <a:miter lim="800000"/>
              <a:headEnd/>
              <a:tailEnd/>
            </a:ln>
          </p:spPr>
          <p:txBody>
            <a:bodyPr rot="10800000" wrap="none" anchor="ctr"/>
            <a:lstStyle/>
            <a:p>
              <a:pPr marL="285750" lvl="1" indent="-285750" defTabSz="1422400">
                <a:lnSpc>
                  <a:spcPct val="90000"/>
                </a:lnSpc>
                <a:spcAft>
                  <a:spcPct val="15000"/>
                </a:spcAft>
                <a:buFontTx/>
                <a:buChar char="•"/>
              </a:pPr>
              <a:endParaRPr lang="zh-CN" altLang="en-US" sz="3200" b="1">
                <a:solidFill>
                  <a:srgbClr val="000000"/>
                </a:solidFill>
                <a:latin typeface="黑体" pitchFamily="2" charset="-122"/>
                <a:ea typeface="黑体" pitchFamily="2" charset="-122"/>
              </a:endParaRPr>
            </a:p>
          </p:txBody>
        </p:sp>
        <p:grpSp>
          <p:nvGrpSpPr>
            <p:cNvPr id="12" name="Group 13"/>
            <p:cNvGrpSpPr>
              <a:grpSpLocks/>
            </p:cNvGrpSpPr>
            <p:nvPr/>
          </p:nvGrpSpPr>
          <p:grpSpPr bwMode="auto">
            <a:xfrm rot="10800000">
              <a:off x="1174728" y="5146687"/>
              <a:ext cx="793750" cy="790575"/>
              <a:chOff x="0" y="0"/>
              <a:chExt cx="1590" cy="1588"/>
            </a:xfrm>
          </p:grpSpPr>
          <p:grpSp>
            <p:nvGrpSpPr>
              <p:cNvPr id="13" name="Group 14"/>
              <p:cNvGrpSpPr>
                <a:grpSpLocks/>
              </p:cNvGrpSpPr>
              <p:nvPr/>
            </p:nvGrpSpPr>
            <p:grpSpPr bwMode="auto">
              <a:xfrm>
                <a:off x="0" y="0"/>
                <a:ext cx="1590" cy="1588"/>
                <a:chOff x="0" y="0"/>
                <a:chExt cx="1136" cy="1134"/>
              </a:xfrm>
            </p:grpSpPr>
            <p:sp>
              <p:nvSpPr>
                <p:cNvPr id="63" name="Oval 15"/>
                <p:cNvSpPr>
                  <a:spLocks noChangeArrowheads="1"/>
                </p:cNvSpPr>
                <p:nvPr/>
              </p:nvSpPr>
              <p:spPr bwMode="auto">
                <a:xfrm>
                  <a:off x="0" y="0"/>
                  <a:ext cx="1136" cy="1134"/>
                </a:xfrm>
                <a:prstGeom prst="ellipse">
                  <a:avLst/>
                </a:prstGeom>
                <a:gradFill rotWithShape="1">
                  <a:gsLst>
                    <a:gs pos="0">
                      <a:schemeClr val="bg2">
                        <a:alpha val="89999"/>
                      </a:schemeClr>
                    </a:gs>
                    <a:gs pos="50000">
                      <a:schemeClr val="bg1"/>
                    </a:gs>
                    <a:gs pos="100000">
                      <a:schemeClr val="bg2">
                        <a:alpha val="89999"/>
                      </a:schemeClr>
                    </a:gs>
                  </a:gsLst>
                  <a:lin ang="2700000" scaled="1"/>
                </a:gradFill>
                <a:ln w="9525" cmpd="sng">
                  <a:solidFill>
                    <a:schemeClr val="bg2"/>
                  </a:solidFill>
                  <a:round/>
                  <a:headEnd/>
                  <a:tailEnd/>
                </a:ln>
                <a:effectLst/>
              </p:spPr>
              <p:txBody>
                <a:bodyPr wrap="none" anchor="ctr"/>
                <a:lstStyle/>
                <a:p>
                  <a:pPr>
                    <a:defRPr/>
                  </a:pPr>
                  <a:endParaRPr lang="zh-CN" altLang="en-US">
                    <a:solidFill>
                      <a:srgbClr val="000000"/>
                    </a:solidFill>
                    <a:latin typeface="+mn-lt"/>
                    <a:ea typeface="+mn-ea"/>
                  </a:endParaRPr>
                </a:p>
              </p:txBody>
            </p:sp>
            <p:sp>
              <p:nvSpPr>
                <p:cNvPr id="38926" name="Oval 16"/>
                <p:cNvSpPr>
                  <a:spLocks noChangeArrowheads="1"/>
                </p:cNvSpPr>
                <p:nvPr/>
              </p:nvSpPr>
              <p:spPr bwMode="auto">
                <a:xfrm>
                  <a:off x="64" y="62"/>
                  <a:ext cx="1008" cy="1010"/>
                </a:xfrm>
                <a:prstGeom prst="ellipse">
                  <a:avLst/>
                </a:prstGeom>
                <a:solidFill>
                  <a:srgbClr val="C00000"/>
                </a:solidFill>
                <a:ln w="9525">
                  <a:solidFill>
                    <a:schemeClr val="bg2"/>
                  </a:solidFill>
                  <a:round/>
                  <a:headEnd/>
                  <a:tailEnd/>
                </a:ln>
              </p:spPr>
              <p:txBody>
                <a:bodyPr wrap="none" anchor="ctr"/>
                <a:lstStyle/>
                <a:p>
                  <a:endParaRPr lang="zh-CN" altLang="en-US">
                    <a:solidFill>
                      <a:srgbClr val="000000"/>
                    </a:solidFill>
                  </a:endParaRPr>
                </a:p>
              </p:txBody>
            </p:sp>
          </p:grpSp>
          <p:sp>
            <p:nvSpPr>
              <p:cNvPr id="38923" name="未知"/>
              <p:cNvSpPr>
                <a:spLocks/>
              </p:cNvSpPr>
              <p:nvPr/>
            </p:nvSpPr>
            <p:spPr bwMode="auto">
              <a:xfrm rot="-5400000">
                <a:off x="390" y="490"/>
                <a:ext cx="606" cy="1210"/>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25998"/>
                    </a:scheme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sp>
            <p:nvSpPr>
              <p:cNvPr id="38924" name="未知"/>
              <p:cNvSpPr>
                <a:spLocks/>
              </p:cNvSpPr>
              <p:nvPr/>
            </p:nvSpPr>
            <p:spPr bwMode="auto">
              <a:xfrm rot="5400000">
                <a:off x="588" y="-113"/>
                <a:ext cx="606" cy="1210"/>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50000"/>
                    </a:scheme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grpSp>
        <p:sp>
          <p:nvSpPr>
            <p:cNvPr id="38920" name="Rectangle 19"/>
            <p:cNvSpPr>
              <a:spLocks noChangeArrowheads="1"/>
            </p:cNvSpPr>
            <p:nvPr/>
          </p:nvSpPr>
          <p:spPr bwMode="auto">
            <a:xfrm>
              <a:off x="2173266" y="5268925"/>
              <a:ext cx="5592762" cy="56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285750" lvl="1" indent="-285750" defTabSz="1422400">
                <a:lnSpc>
                  <a:spcPct val="90000"/>
                </a:lnSpc>
                <a:spcAft>
                  <a:spcPct val="15000"/>
                </a:spcAft>
              </a:pPr>
              <a:r>
                <a:rPr lang="zh-CN" altLang="en-US" b="1" dirty="0" smtClean="0">
                  <a:solidFill>
                    <a:srgbClr val="000000"/>
                  </a:solidFill>
                  <a:latin typeface="微软雅黑" pitchFamily="34" charset="-122"/>
                  <a:ea typeface="微软雅黑" pitchFamily="34" charset="-122"/>
                </a:rPr>
                <a:t>课题样机试验验证</a:t>
              </a:r>
              <a:endParaRPr lang="zh-CN" altLang="en-US" sz="2800" b="1" dirty="0">
                <a:solidFill>
                  <a:srgbClr val="000000"/>
                </a:solidFill>
                <a:latin typeface="微软雅黑" pitchFamily="34" charset="-122"/>
                <a:ea typeface="微软雅黑" pitchFamily="34" charset="-122"/>
              </a:endParaRPr>
            </a:p>
          </p:txBody>
        </p:sp>
        <p:sp>
          <p:nvSpPr>
            <p:cNvPr id="38921" name="Rectangle 20"/>
            <p:cNvSpPr>
              <a:spLocks noChangeArrowheads="1"/>
            </p:cNvSpPr>
            <p:nvPr/>
          </p:nvSpPr>
          <p:spPr bwMode="auto">
            <a:xfrm>
              <a:off x="1303316" y="5256225"/>
              <a:ext cx="554037" cy="56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altLang="zh-CN" sz="3600" b="1" dirty="0">
                  <a:solidFill>
                    <a:srgbClr val="FFFFFF"/>
                  </a:solidFill>
                </a:rPr>
                <a:t>5</a:t>
              </a:r>
            </a:p>
          </p:txBody>
        </p:sp>
      </p:grpSp>
      <p:grpSp>
        <p:nvGrpSpPr>
          <p:cNvPr id="14" name="组合 44"/>
          <p:cNvGrpSpPr>
            <a:grpSpLocks/>
          </p:cNvGrpSpPr>
          <p:nvPr/>
        </p:nvGrpSpPr>
        <p:grpSpPr bwMode="auto">
          <a:xfrm>
            <a:off x="1142976" y="4500570"/>
            <a:ext cx="7215238" cy="790575"/>
            <a:chOff x="1174728" y="5146687"/>
            <a:chExt cx="7215238" cy="790575"/>
          </a:xfrm>
        </p:grpSpPr>
        <p:sp>
          <p:nvSpPr>
            <p:cNvPr id="44" name="Rectangle 12"/>
            <p:cNvSpPr>
              <a:spLocks noChangeArrowheads="1"/>
            </p:cNvSpPr>
            <p:nvPr/>
          </p:nvSpPr>
          <p:spPr bwMode="auto">
            <a:xfrm>
              <a:off x="1500166" y="5214950"/>
              <a:ext cx="6889800" cy="666750"/>
            </a:xfrm>
            <a:prstGeom prst="rect">
              <a:avLst/>
            </a:prstGeom>
            <a:gradFill rotWithShape="1">
              <a:gsLst>
                <a:gs pos="0">
                  <a:srgbClr val="F1F1F1"/>
                </a:gs>
                <a:gs pos="100000">
                  <a:srgbClr val="B2B2B2"/>
                </a:gs>
              </a:gsLst>
              <a:lin ang="0" scaled="1"/>
            </a:gradFill>
            <a:ln w="9525">
              <a:solidFill>
                <a:schemeClr val="bg2"/>
              </a:solidFill>
              <a:miter lim="800000"/>
              <a:headEnd/>
              <a:tailEnd/>
            </a:ln>
          </p:spPr>
          <p:txBody>
            <a:bodyPr rot="10800000" wrap="none" anchor="ctr"/>
            <a:lstStyle/>
            <a:p>
              <a:pPr marL="285750" lvl="1" indent="-285750" defTabSz="1422400">
                <a:lnSpc>
                  <a:spcPct val="90000"/>
                </a:lnSpc>
                <a:spcAft>
                  <a:spcPct val="15000"/>
                </a:spcAft>
                <a:buFontTx/>
                <a:buChar char="•"/>
              </a:pPr>
              <a:endParaRPr lang="zh-CN" altLang="en-US" sz="3200" b="1">
                <a:solidFill>
                  <a:srgbClr val="000000"/>
                </a:solidFill>
                <a:latin typeface="黑体" pitchFamily="2" charset="-122"/>
                <a:ea typeface="黑体" pitchFamily="2" charset="-122"/>
              </a:endParaRPr>
            </a:p>
          </p:txBody>
        </p:sp>
        <p:grpSp>
          <p:nvGrpSpPr>
            <p:cNvPr id="15" name="Group 13"/>
            <p:cNvGrpSpPr>
              <a:grpSpLocks/>
            </p:cNvGrpSpPr>
            <p:nvPr/>
          </p:nvGrpSpPr>
          <p:grpSpPr bwMode="auto">
            <a:xfrm rot="10800000">
              <a:off x="1174728" y="5146687"/>
              <a:ext cx="793750" cy="790575"/>
              <a:chOff x="0" y="0"/>
              <a:chExt cx="1590" cy="1588"/>
            </a:xfrm>
          </p:grpSpPr>
          <p:grpSp>
            <p:nvGrpSpPr>
              <p:cNvPr id="16" name="Group 14"/>
              <p:cNvGrpSpPr>
                <a:grpSpLocks/>
              </p:cNvGrpSpPr>
              <p:nvPr/>
            </p:nvGrpSpPr>
            <p:grpSpPr bwMode="auto">
              <a:xfrm>
                <a:off x="0" y="0"/>
                <a:ext cx="1590" cy="1588"/>
                <a:chOff x="0" y="0"/>
                <a:chExt cx="1136" cy="1134"/>
              </a:xfrm>
            </p:grpSpPr>
            <p:sp>
              <p:nvSpPr>
                <p:cNvPr id="51" name="Oval 15"/>
                <p:cNvSpPr>
                  <a:spLocks noChangeArrowheads="1"/>
                </p:cNvSpPr>
                <p:nvPr/>
              </p:nvSpPr>
              <p:spPr bwMode="auto">
                <a:xfrm>
                  <a:off x="0" y="0"/>
                  <a:ext cx="1136" cy="1134"/>
                </a:xfrm>
                <a:prstGeom prst="ellipse">
                  <a:avLst/>
                </a:prstGeom>
                <a:gradFill rotWithShape="1">
                  <a:gsLst>
                    <a:gs pos="0">
                      <a:schemeClr val="bg2">
                        <a:alpha val="89999"/>
                      </a:schemeClr>
                    </a:gs>
                    <a:gs pos="50000">
                      <a:schemeClr val="bg1"/>
                    </a:gs>
                    <a:gs pos="100000">
                      <a:schemeClr val="bg2">
                        <a:alpha val="89999"/>
                      </a:schemeClr>
                    </a:gs>
                  </a:gsLst>
                  <a:lin ang="2700000" scaled="1"/>
                </a:gradFill>
                <a:ln w="9525" cmpd="sng">
                  <a:solidFill>
                    <a:schemeClr val="bg2"/>
                  </a:solidFill>
                  <a:round/>
                  <a:headEnd/>
                  <a:tailEnd/>
                </a:ln>
                <a:effectLst/>
              </p:spPr>
              <p:txBody>
                <a:bodyPr wrap="none" anchor="ctr"/>
                <a:lstStyle/>
                <a:p>
                  <a:pPr>
                    <a:defRPr/>
                  </a:pPr>
                  <a:endParaRPr lang="zh-CN" altLang="en-US">
                    <a:solidFill>
                      <a:srgbClr val="000000"/>
                    </a:solidFill>
                    <a:latin typeface="+mn-lt"/>
                    <a:ea typeface="+mn-ea"/>
                  </a:endParaRPr>
                </a:p>
              </p:txBody>
            </p:sp>
            <p:sp>
              <p:nvSpPr>
                <p:cNvPr id="52" name="Oval 16"/>
                <p:cNvSpPr>
                  <a:spLocks noChangeArrowheads="1"/>
                </p:cNvSpPr>
                <p:nvPr/>
              </p:nvSpPr>
              <p:spPr bwMode="auto">
                <a:xfrm>
                  <a:off x="64" y="62"/>
                  <a:ext cx="1008" cy="1010"/>
                </a:xfrm>
                <a:prstGeom prst="ellipse">
                  <a:avLst/>
                </a:prstGeom>
                <a:solidFill>
                  <a:srgbClr val="C00000"/>
                </a:solidFill>
                <a:ln w="9525">
                  <a:solidFill>
                    <a:schemeClr val="bg2"/>
                  </a:solidFill>
                  <a:round/>
                  <a:headEnd/>
                  <a:tailEnd/>
                </a:ln>
              </p:spPr>
              <p:txBody>
                <a:bodyPr wrap="none" anchor="ctr"/>
                <a:lstStyle/>
                <a:p>
                  <a:endParaRPr lang="zh-CN" altLang="en-US">
                    <a:solidFill>
                      <a:srgbClr val="000000"/>
                    </a:solidFill>
                  </a:endParaRPr>
                </a:p>
              </p:txBody>
            </p:sp>
          </p:grpSp>
          <p:sp>
            <p:nvSpPr>
              <p:cNvPr id="49" name="未知"/>
              <p:cNvSpPr>
                <a:spLocks/>
              </p:cNvSpPr>
              <p:nvPr/>
            </p:nvSpPr>
            <p:spPr bwMode="auto">
              <a:xfrm rot="-5400000">
                <a:off x="390" y="490"/>
                <a:ext cx="606" cy="1210"/>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25998"/>
                    </a:scheme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sp>
            <p:nvSpPr>
              <p:cNvPr id="50" name="未知"/>
              <p:cNvSpPr>
                <a:spLocks/>
              </p:cNvSpPr>
              <p:nvPr/>
            </p:nvSpPr>
            <p:spPr bwMode="auto">
              <a:xfrm rot="5400000">
                <a:off x="588" y="-113"/>
                <a:ext cx="606" cy="1210"/>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50000"/>
                    </a:scheme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grpSp>
        <p:sp>
          <p:nvSpPr>
            <p:cNvPr id="46" name="Rectangle 19"/>
            <p:cNvSpPr>
              <a:spLocks noChangeArrowheads="1"/>
            </p:cNvSpPr>
            <p:nvPr/>
          </p:nvSpPr>
          <p:spPr bwMode="auto">
            <a:xfrm>
              <a:off x="2173266" y="5268925"/>
              <a:ext cx="5592762" cy="56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285750" lvl="1" indent="-285750" defTabSz="1422400">
                <a:lnSpc>
                  <a:spcPct val="90000"/>
                </a:lnSpc>
                <a:spcAft>
                  <a:spcPct val="15000"/>
                </a:spcAft>
              </a:pPr>
              <a:r>
                <a:rPr lang="zh-CN" altLang="en-US" b="1" dirty="0" smtClean="0">
                  <a:solidFill>
                    <a:srgbClr val="000000"/>
                  </a:solidFill>
                  <a:latin typeface="微软雅黑" pitchFamily="34" charset="-122"/>
                  <a:ea typeface="微软雅黑" pitchFamily="34" charset="-122"/>
                </a:rPr>
                <a:t>课题取得的阶段性成果</a:t>
              </a:r>
              <a:endParaRPr lang="zh-CN" altLang="en-US" sz="2800" b="1" dirty="0">
                <a:solidFill>
                  <a:srgbClr val="000000"/>
                </a:solidFill>
                <a:latin typeface="微软雅黑" pitchFamily="34" charset="-122"/>
                <a:ea typeface="微软雅黑" pitchFamily="34" charset="-122"/>
              </a:endParaRPr>
            </a:p>
          </p:txBody>
        </p:sp>
        <p:sp>
          <p:nvSpPr>
            <p:cNvPr id="47" name="Rectangle 20"/>
            <p:cNvSpPr>
              <a:spLocks noChangeArrowheads="1"/>
            </p:cNvSpPr>
            <p:nvPr/>
          </p:nvSpPr>
          <p:spPr bwMode="auto">
            <a:xfrm>
              <a:off x="1303316" y="5256225"/>
              <a:ext cx="554037" cy="56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altLang="zh-CN" sz="3600" b="1">
                  <a:solidFill>
                    <a:srgbClr val="FFFFFF"/>
                  </a:solidFill>
                </a:rPr>
                <a:t>4</a:t>
              </a:r>
            </a:p>
          </p:txBody>
        </p:sp>
      </p:grpSp>
      <p:sp>
        <p:nvSpPr>
          <p:cNvPr id="54" name="AutoShape 19"/>
          <p:cNvSpPr>
            <a:spLocks noChangeArrowheads="1"/>
          </p:cNvSpPr>
          <p:nvPr/>
        </p:nvSpPr>
        <p:spPr bwMode="auto">
          <a:xfrm>
            <a:off x="5715008" y="3714752"/>
            <a:ext cx="431800" cy="215900"/>
          </a:xfrm>
          <a:prstGeom prst="leftArrow">
            <a:avLst>
              <a:gd name="adj1" fmla="val 50278"/>
              <a:gd name="adj2" fmla="val 72731"/>
            </a:avLst>
          </a:prstGeom>
          <a:solidFill>
            <a:srgbClr val="0033CC"/>
          </a:solidFill>
          <a:ln w="9525">
            <a:noFill/>
            <a:miter lim="800000"/>
            <a:headEnd/>
            <a:tailEnd/>
          </a:ln>
        </p:spPr>
        <p:txBody>
          <a:bodyPr wrap="none" anchor="ctr"/>
          <a:lstStyle/>
          <a:p>
            <a:endParaRPr lang="zh-CN" altLang="en-US">
              <a:ea typeface="华文细黑"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par>
                                <p:cTn id="8" presetID="18" presetClass="entr" presetSubtype="3"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upRight)">
                                      <p:cBhvr>
                                        <p:cTn id="10" dur="500"/>
                                        <p:tgtEl>
                                          <p:spTgt spid="5"/>
                                        </p:tgtEl>
                                      </p:cBhvr>
                                    </p:animEffect>
                                  </p:childTnLst>
                                </p:cTn>
                              </p:par>
                              <p:par>
                                <p:cTn id="11" presetID="18" presetClass="entr" presetSubtype="3"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upRight)">
                                      <p:cBhvr>
                                        <p:cTn id="13" dur="500"/>
                                        <p:tgtEl>
                                          <p:spTgt spid="8"/>
                                        </p:tgtEl>
                                      </p:cBhvr>
                                    </p:animEffect>
                                  </p:childTnLst>
                                </p:cTn>
                              </p:par>
                              <p:par>
                                <p:cTn id="14" presetID="18" presetClass="entr" presetSubtype="3"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trips(upRight)">
                                      <p:cBhvr>
                                        <p:cTn id="16" dur="500"/>
                                        <p:tgtEl>
                                          <p:spTgt spid="11"/>
                                        </p:tgtEl>
                                      </p:cBhvr>
                                    </p:animEffect>
                                  </p:childTnLst>
                                </p:cTn>
                              </p:par>
                              <p:par>
                                <p:cTn id="17" presetID="18" presetClass="entr" presetSubtype="3"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strips(upRigh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图片 28"/>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000125"/>
            <a:ext cx="9144000" cy="1227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7956549" y="1070524"/>
            <a:ext cx="1008063" cy="584200"/>
          </a:xfrm>
          <a:prstGeom prst="rect">
            <a:avLst/>
          </a:prstGeom>
          <a:noFill/>
          <a:ln w="9525">
            <a:noFill/>
            <a:miter lim="800000"/>
            <a:headEnd/>
            <a:tailEnd/>
          </a:ln>
        </p:spPr>
        <p:txBody>
          <a:bodyPr wrap="none">
            <a:spAutoFit/>
          </a:bodyPr>
          <a:lstStyle/>
          <a:p>
            <a:pPr algn="r">
              <a:defRPr/>
            </a:pPr>
            <a:r>
              <a:rPr lang="zh-CN" altLang="en-US" sz="3200" b="1" kern="0" dirty="0">
                <a:solidFill>
                  <a:srgbClr val="FFFFFF"/>
                </a:solidFill>
                <a:latin typeface="黑体" pitchFamily="2" charset="-122"/>
                <a:ea typeface="黑体" pitchFamily="2" charset="-122"/>
              </a:rPr>
              <a:t>技术</a:t>
            </a:r>
          </a:p>
        </p:txBody>
      </p:sp>
      <p:grpSp>
        <p:nvGrpSpPr>
          <p:cNvPr id="2" name="Group 7"/>
          <p:cNvGrpSpPr>
            <a:grpSpLocks/>
          </p:cNvGrpSpPr>
          <p:nvPr/>
        </p:nvGrpSpPr>
        <p:grpSpPr bwMode="auto">
          <a:xfrm>
            <a:off x="-1" y="5352011"/>
            <a:ext cx="9144000" cy="1176338"/>
            <a:chOff x="0" y="0"/>
            <a:chExt cx="5761" cy="1364"/>
          </a:xfrm>
        </p:grpSpPr>
        <p:sp>
          <p:nvSpPr>
            <p:cNvPr id="50200" name="Line 115"/>
            <p:cNvSpPr>
              <a:spLocks noChangeShapeType="1"/>
            </p:cNvSpPr>
            <p:nvPr/>
          </p:nvSpPr>
          <p:spPr bwMode="auto">
            <a:xfrm>
              <a:off x="2880" y="0"/>
              <a:ext cx="2881" cy="103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01" name="Line 116"/>
            <p:cNvSpPr>
              <a:spLocks noChangeShapeType="1"/>
            </p:cNvSpPr>
            <p:nvPr/>
          </p:nvSpPr>
          <p:spPr bwMode="auto">
            <a:xfrm>
              <a:off x="2880" y="0"/>
              <a:ext cx="2881" cy="1222"/>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02" name="Line 117"/>
            <p:cNvSpPr>
              <a:spLocks noChangeShapeType="1"/>
            </p:cNvSpPr>
            <p:nvPr/>
          </p:nvSpPr>
          <p:spPr bwMode="auto">
            <a:xfrm>
              <a:off x="2880" y="0"/>
              <a:ext cx="273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03" name="Line 118"/>
            <p:cNvSpPr>
              <a:spLocks noChangeShapeType="1"/>
            </p:cNvSpPr>
            <p:nvPr/>
          </p:nvSpPr>
          <p:spPr bwMode="auto">
            <a:xfrm>
              <a:off x="2880" y="0"/>
              <a:ext cx="2289"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04" name="Line 119"/>
            <p:cNvSpPr>
              <a:spLocks noChangeShapeType="1"/>
            </p:cNvSpPr>
            <p:nvPr/>
          </p:nvSpPr>
          <p:spPr bwMode="auto">
            <a:xfrm>
              <a:off x="2880" y="0"/>
              <a:ext cx="187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05" name="Line 120"/>
            <p:cNvSpPr>
              <a:spLocks noChangeShapeType="1"/>
            </p:cNvSpPr>
            <p:nvPr/>
          </p:nvSpPr>
          <p:spPr bwMode="auto">
            <a:xfrm>
              <a:off x="2880" y="0"/>
              <a:ext cx="1453"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06" name="Line 121"/>
            <p:cNvSpPr>
              <a:spLocks noChangeShapeType="1"/>
            </p:cNvSpPr>
            <p:nvPr/>
          </p:nvSpPr>
          <p:spPr bwMode="auto">
            <a:xfrm>
              <a:off x="2880" y="0"/>
              <a:ext cx="1083"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07" name="Line 122"/>
            <p:cNvSpPr>
              <a:spLocks noChangeShapeType="1"/>
            </p:cNvSpPr>
            <p:nvPr/>
          </p:nvSpPr>
          <p:spPr bwMode="auto">
            <a:xfrm>
              <a:off x="2880" y="0"/>
              <a:ext cx="715"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08" name="Line 123"/>
            <p:cNvSpPr>
              <a:spLocks noChangeShapeType="1"/>
            </p:cNvSpPr>
            <p:nvPr/>
          </p:nvSpPr>
          <p:spPr bwMode="auto">
            <a:xfrm>
              <a:off x="2880" y="0"/>
              <a:ext cx="346"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09" name="Line 124"/>
            <p:cNvSpPr>
              <a:spLocks noChangeShapeType="1"/>
            </p:cNvSpPr>
            <p:nvPr/>
          </p:nvSpPr>
          <p:spPr bwMode="auto">
            <a:xfrm>
              <a:off x="2880" y="0"/>
              <a:ext cx="1"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10" name="Line 125"/>
            <p:cNvSpPr>
              <a:spLocks noChangeShapeType="1"/>
            </p:cNvSpPr>
            <p:nvPr/>
          </p:nvSpPr>
          <p:spPr bwMode="auto">
            <a:xfrm>
              <a:off x="2880" y="0"/>
              <a:ext cx="2881" cy="89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11" name="Line 126"/>
            <p:cNvSpPr>
              <a:spLocks noChangeShapeType="1"/>
            </p:cNvSpPr>
            <p:nvPr/>
          </p:nvSpPr>
          <p:spPr bwMode="auto">
            <a:xfrm>
              <a:off x="2880" y="0"/>
              <a:ext cx="2881" cy="77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12" name="Line 127"/>
            <p:cNvSpPr>
              <a:spLocks noChangeShapeType="1"/>
            </p:cNvSpPr>
            <p:nvPr/>
          </p:nvSpPr>
          <p:spPr bwMode="auto">
            <a:xfrm>
              <a:off x="2880" y="0"/>
              <a:ext cx="2881" cy="6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13" name="Line 128"/>
            <p:cNvSpPr>
              <a:spLocks noChangeShapeType="1"/>
            </p:cNvSpPr>
            <p:nvPr/>
          </p:nvSpPr>
          <p:spPr bwMode="auto">
            <a:xfrm>
              <a:off x="2880" y="0"/>
              <a:ext cx="2881" cy="557"/>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14" name="Line 129"/>
            <p:cNvSpPr>
              <a:spLocks noChangeShapeType="1"/>
            </p:cNvSpPr>
            <p:nvPr/>
          </p:nvSpPr>
          <p:spPr bwMode="auto">
            <a:xfrm>
              <a:off x="2906" y="0"/>
              <a:ext cx="2855" cy="4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15" name="Line 130"/>
            <p:cNvSpPr>
              <a:spLocks noChangeShapeType="1"/>
            </p:cNvSpPr>
            <p:nvPr/>
          </p:nvSpPr>
          <p:spPr bwMode="auto">
            <a:xfrm>
              <a:off x="2880" y="0"/>
              <a:ext cx="2881" cy="37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16" name="Line 131"/>
            <p:cNvSpPr>
              <a:spLocks noChangeShapeType="1"/>
            </p:cNvSpPr>
            <p:nvPr/>
          </p:nvSpPr>
          <p:spPr bwMode="auto">
            <a:xfrm>
              <a:off x="2880" y="0"/>
              <a:ext cx="2881" cy="29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17" name="Line 132"/>
            <p:cNvSpPr>
              <a:spLocks noChangeShapeType="1"/>
            </p:cNvSpPr>
            <p:nvPr/>
          </p:nvSpPr>
          <p:spPr bwMode="auto">
            <a:xfrm>
              <a:off x="2880" y="0"/>
              <a:ext cx="2881" cy="21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18" name="Line 133"/>
            <p:cNvSpPr>
              <a:spLocks noChangeShapeType="1"/>
            </p:cNvSpPr>
            <p:nvPr/>
          </p:nvSpPr>
          <p:spPr bwMode="auto">
            <a:xfrm>
              <a:off x="2880" y="0"/>
              <a:ext cx="2881" cy="155"/>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19" name="Line 134"/>
            <p:cNvSpPr>
              <a:spLocks noChangeShapeType="1"/>
            </p:cNvSpPr>
            <p:nvPr/>
          </p:nvSpPr>
          <p:spPr bwMode="auto">
            <a:xfrm>
              <a:off x="2880" y="0"/>
              <a:ext cx="2881" cy="9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20" name="Line 135"/>
            <p:cNvSpPr>
              <a:spLocks noChangeShapeType="1"/>
            </p:cNvSpPr>
            <p:nvPr/>
          </p:nvSpPr>
          <p:spPr bwMode="auto">
            <a:xfrm>
              <a:off x="2880" y="0"/>
              <a:ext cx="2881" cy="4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21" name="Line 136"/>
            <p:cNvSpPr>
              <a:spLocks noChangeShapeType="1"/>
            </p:cNvSpPr>
            <p:nvPr/>
          </p:nvSpPr>
          <p:spPr bwMode="auto">
            <a:xfrm flipH="1">
              <a:off x="0" y="0"/>
              <a:ext cx="2880"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22" name="Line 137"/>
            <p:cNvSpPr>
              <a:spLocks noChangeShapeType="1"/>
            </p:cNvSpPr>
            <p:nvPr/>
          </p:nvSpPr>
          <p:spPr bwMode="auto">
            <a:xfrm flipH="1">
              <a:off x="0" y="0"/>
              <a:ext cx="2880" cy="103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23" name="Line 138"/>
            <p:cNvSpPr>
              <a:spLocks noChangeShapeType="1"/>
            </p:cNvSpPr>
            <p:nvPr/>
          </p:nvSpPr>
          <p:spPr bwMode="auto">
            <a:xfrm flipH="1">
              <a:off x="0" y="0"/>
              <a:ext cx="2880" cy="1222"/>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24" name="Line 139"/>
            <p:cNvSpPr>
              <a:spLocks noChangeShapeType="1"/>
            </p:cNvSpPr>
            <p:nvPr/>
          </p:nvSpPr>
          <p:spPr bwMode="auto">
            <a:xfrm flipH="1">
              <a:off x="151" y="0"/>
              <a:ext cx="2729"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25" name="Line 140"/>
            <p:cNvSpPr>
              <a:spLocks noChangeShapeType="1"/>
            </p:cNvSpPr>
            <p:nvPr/>
          </p:nvSpPr>
          <p:spPr bwMode="auto">
            <a:xfrm flipH="1">
              <a:off x="594" y="0"/>
              <a:ext cx="2286"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26" name="Line 141"/>
            <p:cNvSpPr>
              <a:spLocks noChangeShapeType="1"/>
            </p:cNvSpPr>
            <p:nvPr/>
          </p:nvSpPr>
          <p:spPr bwMode="auto">
            <a:xfrm flipH="1">
              <a:off x="1010" y="0"/>
              <a:ext cx="1870"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27" name="Line 142"/>
            <p:cNvSpPr>
              <a:spLocks noChangeShapeType="1"/>
            </p:cNvSpPr>
            <p:nvPr/>
          </p:nvSpPr>
          <p:spPr bwMode="auto">
            <a:xfrm flipH="1">
              <a:off x="1429" y="0"/>
              <a:ext cx="1451"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28" name="Line 143"/>
            <p:cNvSpPr>
              <a:spLocks noChangeShapeType="1"/>
            </p:cNvSpPr>
            <p:nvPr/>
          </p:nvSpPr>
          <p:spPr bwMode="auto">
            <a:xfrm flipH="1">
              <a:off x="1802" y="0"/>
              <a:ext cx="1078"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29" name="Line 144"/>
            <p:cNvSpPr>
              <a:spLocks noChangeShapeType="1"/>
            </p:cNvSpPr>
            <p:nvPr/>
          </p:nvSpPr>
          <p:spPr bwMode="auto">
            <a:xfrm flipH="1">
              <a:off x="2168" y="0"/>
              <a:ext cx="71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30" name="Line 145"/>
            <p:cNvSpPr>
              <a:spLocks noChangeShapeType="1"/>
            </p:cNvSpPr>
            <p:nvPr/>
          </p:nvSpPr>
          <p:spPr bwMode="auto">
            <a:xfrm flipH="1">
              <a:off x="2538" y="0"/>
              <a:ext cx="342" cy="136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31" name="Line 146"/>
            <p:cNvSpPr>
              <a:spLocks noChangeShapeType="1"/>
            </p:cNvSpPr>
            <p:nvPr/>
          </p:nvSpPr>
          <p:spPr bwMode="auto">
            <a:xfrm flipH="1">
              <a:off x="0" y="0"/>
              <a:ext cx="2880" cy="89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32" name="Line 147"/>
            <p:cNvSpPr>
              <a:spLocks noChangeShapeType="1"/>
            </p:cNvSpPr>
            <p:nvPr/>
          </p:nvSpPr>
          <p:spPr bwMode="auto">
            <a:xfrm flipH="1">
              <a:off x="0" y="0"/>
              <a:ext cx="2880" cy="77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33" name="Line 148"/>
            <p:cNvSpPr>
              <a:spLocks noChangeShapeType="1"/>
            </p:cNvSpPr>
            <p:nvPr/>
          </p:nvSpPr>
          <p:spPr bwMode="auto">
            <a:xfrm flipH="1">
              <a:off x="0" y="0"/>
              <a:ext cx="2880" cy="6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34" name="Line 149"/>
            <p:cNvSpPr>
              <a:spLocks noChangeShapeType="1"/>
            </p:cNvSpPr>
            <p:nvPr/>
          </p:nvSpPr>
          <p:spPr bwMode="auto">
            <a:xfrm flipH="1">
              <a:off x="0" y="0"/>
              <a:ext cx="2880" cy="557"/>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35" name="Line 150"/>
            <p:cNvSpPr>
              <a:spLocks noChangeShapeType="1"/>
            </p:cNvSpPr>
            <p:nvPr/>
          </p:nvSpPr>
          <p:spPr bwMode="auto">
            <a:xfrm flipH="1">
              <a:off x="0" y="0"/>
              <a:ext cx="2856" cy="46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36" name="Line 151"/>
            <p:cNvSpPr>
              <a:spLocks noChangeShapeType="1"/>
            </p:cNvSpPr>
            <p:nvPr/>
          </p:nvSpPr>
          <p:spPr bwMode="auto">
            <a:xfrm flipH="1">
              <a:off x="0" y="0"/>
              <a:ext cx="2880" cy="37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37" name="Line 152"/>
            <p:cNvSpPr>
              <a:spLocks noChangeShapeType="1"/>
            </p:cNvSpPr>
            <p:nvPr/>
          </p:nvSpPr>
          <p:spPr bwMode="auto">
            <a:xfrm flipH="1">
              <a:off x="0" y="0"/>
              <a:ext cx="2880" cy="294"/>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38" name="Line 153"/>
            <p:cNvSpPr>
              <a:spLocks noChangeShapeType="1"/>
            </p:cNvSpPr>
            <p:nvPr/>
          </p:nvSpPr>
          <p:spPr bwMode="auto">
            <a:xfrm flipH="1">
              <a:off x="0" y="0"/>
              <a:ext cx="2880" cy="21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39" name="Line 154"/>
            <p:cNvSpPr>
              <a:spLocks noChangeShapeType="1"/>
            </p:cNvSpPr>
            <p:nvPr/>
          </p:nvSpPr>
          <p:spPr bwMode="auto">
            <a:xfrm flipH="1">
              <a:off x="0" y="0"/>
              <a:ext cx="2880" cy="155"/>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40" name="Line 155"/>
            <p:cNvSpPr>
              <a:spLocks noChangeShapeType="1"/>
            </p:cNvSpPr>
            <p:nvPr/>
          </p:nvSpPr>
          <p:spPr bwMode="auto">
            <a:xfrm flipH="1">
              <a:off x="0" y="0"/>
              <a:ext cx="2880" cy="9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41" name="Line 156"/>
            <p:cNvSpPr>
              <a:spLocks noChangeShapeType="1"/>
            </p:cNvSpPr>
            <p:nvPr/>
          </p:nvSpPr>
          <p:spPr bwMode="auto">
            <a:xfrm flipH="1">
              <a:off x="0" y="0"/>
              <a:ext cx="2880" cy="46"/>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42" name="Line 157"/>
            <p:cNvSpPr>
              <a:spLocks noChangeShapeType="1"/>
            </p:cNvSpPr>
            <p:nvPr/>
          </p:nvSpPr>
          <p:spPr bwMode="auto">
            <a:xfrm>
              <a:off x="0" y="1177"/>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43" name="Line 158"/>
            <p:cNvSpPr>
              <a:spLocks noChangeShapeType="1"/>
            </p:cNvSpPr>
            <p:nvPr/>
          </p:nvSpPr>
          <p:spPr bwMode="auto">
            <a:xfrm>
              <a:off x="0" y="990"/>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44" name="Line 159"/>
            <p:cNvSpPr>
              <a:spLocks noChangeShapeType="1"/>
            </p:cNvSpPr>
            <p:nvPr/>
          </p:nvSpPr>
          <p:spPr bwMode="auto">
            <a:xfrm>
              <a:off x="0" y="821"/>
              <a:ext cx="5758"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45" name="Line 160"/>
            <p:cNvSpPr>
              <a:spLocks noChangeShapeType="1"/>
            </p:cNvSpPr>
            <p:nvPr/>
          </p:nvSpPr>
          <p:spPr bwMode="auto">
            <a:xfrm>
              <a:off x="0" y="671"/>
              <a:ext cx="5758"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46" name="Line 161"/>
            <p:cNvSpPr>
              <a:spLocks noChangeShapeType="1"/>
            </p:cNvSpPr>
            <p:nvPr/>
          </p:nvSpPr>
          <p:spPr bwMode="auto">
            <a:xfrm>
              <a:off x="0" y="541"/>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47" name="Line 162"/>
            <p:cNvSpPr>
              <a:spLocks noChangeShapeType="1"/>
            </p:cNvSpPr>
            <p:nvPr/>
          </p:nvSpPr>
          <p:spPr bwMode="auto">
            <a:xfrm>
              <a:off x="0" y="418"/>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48" name="Line 163"/>
            <p:cNvSpPr>
              <a:spLocks noChangeShapeType="1"/>
            </p:cNvSpPr>
            <p:nvPr/>
          </p:nvSpPr>
          <p:spPr bwMode="auto">
            <a:xfrm>
              <a:off x="0" y="305"/>
              <a:ext cx="5761" cy="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49" name="Line 164"/>
            <p:cNvSpPr>
              <a:spLocks noChangeShapeType="1"/>
            </p:cNvSpPr>
            <p:nvPr/>
          </p:nvSpPr>
          <p:spPr bwMode="auto">
            <a:xfrm>
              <a:off x="0" y="216"/>
              <a:ext cx="5734"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50" name="Line 165"/>
            <p:cNvSpPr>
              <a:spLocks noChangeShapeType="1"/>
            </p:cNvSpPr>
            <p:nvPr/>
          </p:nvSpPr>
          <p:spPr bwMode="auto">
            <a:xfrm flipV="1">
              <a:off x="0" y="139"/>
              <a:ext cx="5761" cy="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51" name="Line 166"/>
            <p:cNvSpPr>
              <a:spLocks noChangeShapeType="1"/>
            </p:cNvSpPr>
            <p:nvPr/>
          </p:nvSpPr>
          <p:spPr bwMode="auto">
            <a:xfrm>
              <a:off x="0" y="88"/>
              <a:ext cx="5761" cy="3"/>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52" name="Line 167"/>
            <p:cNvSpPr>
              <a:spLocks noChangeShapeType="1"/>
            </p:cNvSpPr>
            <p:nvPr/>
          </p:nvSpPr>
          <p:spPr bwMode="auto">
            <a:xfrm flipV="1">
              <a:off x="0" y="61"/>
              <a:ext cx="5761" cy="8"/>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53" name="Line 168"/>
            <p:cNvSpPr>
              <a:spLocks noChangeShapeType="1"/>
            </p:cNvSpPr>
            <p:nvPr/>
          </p:nvSpPr>
          <p:spPr bwMode="auto">
            <a:xfrm>
              <a:off x="26" y="30"/>
              <a:ext cx="5735"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0254" name="Line 169"/>
            <p:cNvSpPr>
              <a:spLocks noChangeShapeType="1"/>
            </p:cNvSpPr>
            <p:nvPr/>
          </p:nvSpPr>
          <p:spPr bwMode="auto">
            <a:xfrm>
              <a:off x="0" y="14"/>
              <a:ext cx="5761" cy="1"/>
            </a:xfrm>
            <a:prstGeom prst="line">
              <a:avLst/>
            </a:prstGeom>
            <a:noFill/>
            <a:ln w="3175">
              <a:solidFill>
                <a:srgbClr val="0F1EA9">
                  <a:alpha val="18823"/>
                </a:srgbClr>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grpSp>
      <p:sp>
        <p:nvSpPr>
          <p:cNvPr id="67" name="Text Box 6"/>
          <p:cNvSpPr txBox="1">
            <a:spLocks noChangeArrowheads="1"/>
          </p:cNvSpPr>
          <p:nvPr/>
        </p:nvSpPr>
        <p:spPr bwMode="auto">
          <a:xfrm>
            <a:off x="5892808" y="1429286"/>
            <a:ext cx="3108348"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ctr">
            <a:spAutoFit/>
          </a:bodyPr>
          <a:lstStyle>
            <a:lvl1pPr defTabSz="801688" eaLnBrk="0" hangingPunct="0">
              <a:defRPr>
                <a:solidFill>
                  <a:schemeClr val="tx1"/>
                </a:solidFill>
                <a:latin typeface="Arial" charset="0"/>
                <a:ea typeface="宋体" charset="-122"/>
              </a:defRPr>
            </a:lvl1pPr>
            <a:lvl2pPr marL="742950" indent="-285750" defTabSz="801688" eaLnBrk="0" hangingPunct="0">
              <a:defRPr>
                <a:solidFill>
                  <a:schemeClr val="tx1"/>
                </a:solidFill>
                <a:latin typeface="Arial" charset="0"/>
                <a:ea typeface="宋体" charset="-122"/>
              </a:defRPr>
            </a:lvl2pPr>
            <a:lvl3pPr marL="1143000" indent="-228600" defTabSz="801688" eaLnBrk="0" hangingPunct="0">
              <a:defRPr>
                <a:solidFill>
                  <a:schemeClr val="tx1"/>
                </a:solidFill>
                <a:latin typeface="Arial" charset="0"/>
                <a:ea typeface="宋体" charset="-122"/>
              </a:defRPr>
            </a:lvl3pPr>
            <a:lvl4pPr marL="1600200" indent="-228600" defTabSz="801688" eaLnBrk="0" hangingPunct="0">
              <a:defRPr>
                <a:solidFill>
                  <a:schemeClr val="tx1"/>
                </a:solidFill>
                <a:latin typeface="Arial" charset="0"/>
                <a:ea typeface="宋体" charset="-122"/>
              </a:defRPr>
            </a:lvl4pPr>
            <a:lvl5pPr marL="2057400" indent="-228600" defTabSz="801688" eaLnBrk="0" hangingPunct="0">
              <a:defRPr>
                <a:solidFill>
                  <a:schemeClr val="tx1"/>
                </a:solidFill>
                <a:latin typeface="Arial" charset="0"/>
                <a:ea typeface="宋体" charset="-122"/>
              </a:defRPr>
            </a:lvl5pPr>
            <a:lvl6pPr marL="2514600" indent="-228600" defTabSz="801688" eaLnBrk="0" fontAlgn="base" hangingPunct="0">
              <a:spcBef>
                <a:spcPct val="0"/>
              </a:spcBef>
              <a:spcAft>
                <a:spcPct val="0"/>
              </a:spcAft>
              <a:defRPr>
                <a:solidFill>
                  <a:schemeClr val="tx1"/>
                </a:solidFill>
                <a:latin typeface="Arial" charset="0"/>
                <a:ea typeface="宋体" charset="-122"/>
              </a:defRPr>
            </a:lvl6pPr>
            <a:lvl7pPr marL="2971800" indent="-228600" defTabSz="801688" eaLnBrk="0" fontAlgn="base" hangingPunct="0">
              <a:spcBef>
                <a:spcPct val="0"/>
              </a:spcBef>
              <a:spcAft>
                <a:spcPct val="0"/>
              </a:spcAft>
              <a:defRPr>
                <a:solidFill>
                  <a:schemeClr val="tx1"/>
                </a:solidFill>
                <a:latin typeface="Arial" charset="0"/>
                <a:ea typeface="宋体" charset="-122"/>
              </a:defRPr>
            </a:lvl7pPr>
            <a:lvl8pPr marL="3429000" indent="-228600" defTabSz="801688" eaLnBrk="0" fontAlgn="base" hangingPunct="0">
              <a:spcBef>
                <a:spcPct val="0"/>
              </a:spcBef>
              <a:spcAft>
                <a:spcPct val="0"/>
              </a:spcAft>
              <a:defRPr>
                <a:solidFill>
                  <a:schemeClr val="tx1"/>
                </a:solidFill>
                <a:latin typeface="Arial" charset="0"/>
                <a:ea typeface="宋体" charset="-122"/>
              </a:defRPr>
            </a:lvl8pPr>
            <a:lvl9pPr marL="3886200" indent="-228600" defTabSz="801688"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20000"/>
              </a:spcBef>
            </a:pPr>
            <a:r>
              <a:rPr lang="zh-CN" altLang="en-US" sz="2400" b="1" dirty="0" smtClean="0">
                <a:solidFill>
                  <a:srgbClr val="0070C0"/>
                </a:solidFill>
                <a:latin typeface="微软雅黑" pitchFamily="34" charset="-122"/>
                <a:ea typeface="微软雅黑" pitchFamily="34" charset="-122"/>
                <a:cs typeface="Arial" charset="0"/>
              </a:rPr>
              <a:t>大功率可控硅整流系统散热、均流关键技术</a:t>
            </a:r>
            <a:endParaRPr lang="en-GB" sz="2400" b="1" dirty="0">
              <a:solidFill>
                <a:srgbClr val="0070C0"/>
              </a:solidFill>
              <a:latin typeface="微软雅黑" pitchFamily="34" charset="-122"/>
              <a:ea typeface="微软雅黑" pitchFamily="34" charset="-122"/>
              <a:cs typeface="Arial" charset="0"/>
            </a:endParaRPr>
          </a:p>
        </p:txBody>
      </p:sp>
      <p:sp>
        <p:nvSpPr>
          <p:cNvPr id="69" name="Text Box 44"/>
          <p:cNvSpPr txBox="1">
            <a:spLocks noChangeArrowheads="1"/>
          </p:cNvSpPr>
          <p:nvPr/>
        </p:nvSpPr>
        <p:spPr bwMode="auto">
          <a:xfrm>
            <a:off x="177768" y="1357848"/>
            <a:ext cx="3465538"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ctr">
            <a:spAutoFit/>
          </a:bodyPr>
          <a:lstStyle>
            <a:lvl1pPr defTabSz="801688" eaLnBrk="0" hangingPunct="0">
              <a:defRPr>
                <a:solidFill>
                  <a:schemeClr val="tx1"/>
                </a:solidFill>
                <a:latin typeface="Arial" charset="0"/>
                <a:ea typeface="宋体" charset="-122"/>
              </a:defRPr>
            </a:lvl1pPr>
            <a:lvl2pPr marL="742950" indent="-285750" defTabSz="801688" eaLnBrk="0" hangingPunct="0">
              <a:defRPr>
                <a:solidFill>
                  <a:schemeClr val="tx1"/>
                </a:solidFill>
                <a:latin typeface="Arial" charset="0"/>
                <a:ea typeface="宋体" charset="-122"/>
              </a:defRPr>
            </a:lvl2pPr>
            <a:lvl3pPr marL="1143000" indent="-228600" defTabSz="801688" eaLnBrk="0" hangingPunct="0">
              <a:defRPr>
                <a:solidFill>
                  <a:schemeClr val="tx1"/>
                </a:solidFill>
                <a:latin typeface="Arial" charset="0"/>
                <a:ea typeface="宋体" charset="-122"/>
              </a:defRPr>
            </a:lvl3pPr>
            <a:lvl4pPr marL="1600200" indent="-228600" defTabSz="801688" eaLnBrk="0" hangingPunct="0">
              <a:defRPr>
                <a:solidFill>
                  <a:schemeClr val="tx1"/>
                </a:solidFill>
                <a:latin typeface="Arial" charset="0"/>
                <a:ea typeface="宋体" charset="-122"/>
              </a:defRPr>
            </a:lvl4pPr>
            <a:lvl5pPr marL="2057400" indent="-228600" defTabSz="801688" eaLnBrk="0" hangingPunct="0">
              <a:defRPr>
                <a:solidFill>
                  <a:schemeClr val="tx1"/>
                </a:solidFill>
                <a:latin typeface="Arial" charset="0"/>
                <a:ea typeface="宋体" charset="-122"/>
              </a:defRPr>
            </a:lvl5pPr>
            <a:lvl6pPr marL="2514600" indent="-228600" defTabSz="801688" eaLnBrk="0" fontAlgn="base" hangingPunct="0">
              <a:spcBef>
                <a:spcPct val="0"/>
              </a:spcBef>
              <a:spcAft>
                <a:spcPct val="0"/>
              </a:spcAft>
              <a:defRPr>
                <a:solidFill>
                  <a:schemeClr val="tx1"/>
                </a:solidFill>
                <a:latin typeface="Arial" charset="0"/>
                <a:ea typeface="宋体" charset="-122"/>
              </a:defRPr>
            </a:lvl6pPr>
            <a:lvl7pPr marL="2971800" indent="-228600" defTabSz="801688" eaLnBrk="0" fontAlgn="base" hangingPunct="0">
              <a:spcBef>
                <a:spcPct val="0"/>
              </a:spcBef>
              <a:spcAft>
                <a:spcPct val="0"/>
              </a:spcAft>
              <a:defRPr>
                <a:solidFill>
                  <a:schemeClr val="tx1"/>
                </a:solidFill>
                <a:latin typeface="Arial" charset="0"/>
                <a:ea typeface="宋体" charset="-122"/>
              </a:defRPr>
            </a:lvl7pPr>
            <a:lvl8pPr marL="3429000" indent="-228600" defTabSz="801688" eaLnBrk="0" fontAlgn="base" hangingPunct="0">
              <a:spcBef>
                <a:spcPct val="0"/>
              </a:spcBef>
              <a:spcAft>
                <a:spcPct val="0"/>
              </a:spcAft>
              <a:defRPr>
                <a:solidFill>
                  <a:schemeClr val="tx1"/>
                </a:solidFill>
                <a:latin typeface="Arial" charset="0"/>
                <a:ea typeface="宋体" charset="-122"/>
              </a:defRPr>
            </a:lvl8pPr>
            <a:lvl9pPr marL="3886200" indent="-228600" defTabSz="801688"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20000"/>
              </a:spcBef>
            </a:pPr>
            <a:r>
              <a:rPr lang="zh-CN" altLang="en-US" sz="2400" b="1" dirty="0" smtClean="0">
                <a:solidFill>
                  <a:srgbClr val="0070C0"/>
                </a:solidFill>
                <a:latin typeface="微软雅黑" pitchFamily="34" charset="-122"/>
                <a:ea typeface="微软雅黑" pitchFamily="34" charset="-122"/>
                <a:cs typeface="Arial" charset="0"/>
              </a:rPr>
              <a:t>励磁调节控制系统数字化、网络化、智能化技术</a:t>
            </a:r>
            <a:endParaRPr lang="en-GB" sz="2400" b="1" dirty="0">
              <a:solidFill>
                <a:srgbClr val="0070C0"/>
              </a:solidFill>
              <a:latin typeface="微软雅黑" pitchFamily="34" charset="-122"/>
              <a:ea typeface="微软雅黑" pitchFamily="34" charset="-122"/>
              <a:cs typeface="Arial" charset="0"/>
            </a:endParaRPr>
          </a:p>
        </p:txBody>
      </p:sp>
      <p:sp>
        <p:nvSpPr>
          <p:cNvPr id="70" name="Freeform 7"/>
          <p:cNvSpPr>
            <a:spLocks/>
          </p:cNvSpPr>
          <p:nvPr/>
        </p:nvSpPr>
        <p:spPr bwMode="gray">
          <a:xfrm rot="3600000">
            <a:off x="2761455" y="1712668"/>
            <a:ext cx="2003425" cy="2760662"/>
          </a:xfrm>
          <a:custGeom>
            <a:avLst/>
            <a:gdLst>
              <a:gd name="T0" fmla="*/ 2147483647 w 864"/>
              <a:gd name="T1" fmla="*/ 2147483647 h 1191"/>
              <a:gd name="T2" fmla="*/ 2147483647 w 864"/>
              <a:gd name="T3" fmla="*/ 2147483647 h 1191"/>
              <a:gd name="T4" fmla="*/ 2147483647 w 864"/>
              <a:gd name="T5" fmla="*/ 2147483647 h 1191"/>
              <a:gd name="T6" fmla="*/ 2147483647 w 864"/>
              <a:gd name="T7" fmla="*/ 2147483647 h 1191"/>
              <a:gd name="T8" fmla="*/ 2147483647 w 864"/>
              <a:gd name="T9" fmla="*/ 2147483647 h 1191"/>
              <a:gd name="T10" fmla="*/ 2147483647 w 864"/>
              <a:gd name="T11" fmla="*/ 2147483647 h 1191"/>
              <a:gd name="T12" fmla="*/ 2147483647 w 864"/>
              <a:gd name="T13" fmla="*/ 2147483647 h 1191"/>
              <a:gd name="T14" fmla="*/ 2147483647 w 864"/>
              <a:gd name="T15" fmla="*/ 2147483647 h 1191"/>
              <a:gd name="T16" fmla="*/ 2147483647 w 864"/>
              <a:gd name="T17" fmla="*/ 2147483647 h 1191"/>
              <a:gd name="T18" fmla="*/ 2147483647 w 864"/>
              <a:gd name="T19" fmla="*/ 2147483647 h 1191"/>
              <a:gd name="T20" fmla="*/ 2147483647 w 864"/>
              <a:gd name="T21" fmla="*/ 2147483647 h 1191"/>
              <a:gd name="T22" fmla="*/ 2147483647 w 864"/>
              <a:gd name="T23" fmla="*/ 2147483647 h 1191"/>
              <a:gd name="T24" fmla="*/ 2147483647 w 864"/>
              <a:gd name="T25" fmla="*/ 2147483647 h 1191"/>
              <a:gd name="T26" fmla="*/ 2147483647 w 864"/>
              <a:gd name="T27" fmla="*/ 2147483647 h 1191"/>
              <a:gd name="T28" fmla="*/ 2147483647 w 864"/>
              <a:gd name="T29" fmla="*/ 2147483647 h 1191"/>
              <a:gd name="T30" fmla="*/ 2147483647 w 864"/>
              <a:gd name="T31" fmla="*/ 2147483647 h 1191"/>
              <a:gd name="T32" fmla="*/ 2147483647 w 864"/>
              <a:gd name="T33" fmla="*/ 2147483647 h 1191"/>
              <a:gd name="T34" fmla="*/ 2147483647 w 864"/>
              <a:gd name="T35" fmla="*/ 2147483647 h 1191"/>
              <a:gd name="T36" fmla="*/ 2147483647 w 864"/>
              <a:gd name="T37" fmla="*/ 2147483647 h 1191"/>
              <a:gd name="T38" fmla="*/ 2147483647 w 864"/>
              <a:gd name="T39" fmla="*/ 2147483647 h 1191"/>
              <a:gd name="T40" fmla="*/ 2147483647 w 864"/>
              <a:gd name="T41" fmla="*/ 0 h 1191"/>
              <a:gd name="T42" fmla="*/ 0 w 864"/>
              <a:gd name="T43" fmla="*/ 2147483647 h 1191"/>
              <a:gd name="T44" fmla="*/ 2147483647 w 864"/>
              <a:gd name="T45" fmla="*/ 2147483647 h 1191"/>
              <a:gd name="T46" fmla="*/ 2147483647 w 864"/>
              <a:gd name="T47" fmla="*/ 2147483647 h 1191"/>
              <a:gd name="T48" fmla="*/ 2147483647 w 864"/>
              <a:gd name="T49" fmla="*/ 2147483647 h 1191"/>
              <a:gd name="T50" fmla="*/ 2147483647 w 864"/>
              <a:gd name="T51" fmla="*/ 2147483647 h 1191"/>
              <a:gd name="T52" fmla="*/ 2147483647 w 864"/>
              <a:gd name="T53" fmla="*/ 2147483647 h 1191"/>
              <a:gd name="T54" fmla="*/ 2147483647 w 864"/>
              <a:gd name="T55" fmla="*/ 2147483647 h 1191"/>
              <a:gd name="T56" fmla="*/ 2147483647 w 864"/>
              <a:gd name="T57" fmla="*/ 2147483647 h 1191"/>
              <a:gd name="T58" fmla="*/ 2147483647 w 864"/>
              <a:gd name="T59" fmla="*/ 2147483647 h 1191"/>
              <a:gd name="T60" fmla="*/ 2147483647 w 864"/>
              <a:gd name="T61" fmla="*/ 2147483647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gradFill rotWithShape="1">
            <a:gsLst>
              <a:gs pos="0">
                <a:srgbClr val="5D0202"/>
              </a:gs>
              <a:gs pos="50000">
                <a:srgbClr val="A90404"/>
              </a:gs>
              <a:gs pos="100000">
                <a:srgbClr val="5D0202"/>
              </a:gs>
            </a:gsLst>
            <a:lin ang="5400000" scaled="1"/>
          </a:gradFill>
          <a:ln w="19050">
            <a:solidFill>
              <a:srgbClr val="FFFFFF"/>
            </a:solidFill>
            <a:round/>
            <a:headEnd/>
            <a:tailEnd/>
          </a:ln>
        </p:spPr>
        <p:txBody>
          <a:bodyPr/>
          <a:lstStyle/>
          <a:p>
            <a:endParaRPr lang="zh-CN" altLang="en-US"/>
          </a:p>
        </p:txBody>
      </p:sp>
      <p:sp>
        <p:nvSpPr>
          <p:cNvPr id="71" name="Freeform 8"/>
          <p:cNvSpPr>
            <a:spLocks/>
          </p:cNvSpPr>
          <p:nvPr/>
        </p:nvSpPr>
        <p:spPr bwMode="gray">
          <a:xfrm rot="3600000">
            <a:off x="4046536" y="2362749"/>
            <a:ext cx="3190875" cy="1219200"/>
          </a:xfrm>
          <a:custGeom>
            <a:avLst/>
            <a:gdLst>
              <a:gd name="T0" fmla="*/ 2147483647 w 1375"/>
              <a:gd name="T1" fmla="*/ 2147483647 h 527"/>
              <a:gd name="T2" fmla="*/ 2147483647 w 1375"/>
              <a:gd name="T3" fmla="*/ 2147483647 h 527"/>
              <a:gd name="T4" fmla="*/ 2147483647 w 1375"/>
              <a:gd name="T5" fmla="*/ 2147483647 h 527"/>
              <a:gd name="T6" fmla="*/ 2147483647 w 1375"/>
              <a:gd name="T7" fmla="*/ 2147483647 h 527"/>
              <a:gd name="T8" fmla="*/ 2147483647 w 1375"/>
              <a:gd name="T9" fmla="*/ 2147483647 h 527"/>
              <a:gd name="T10" fmla="*/ 2147483647 w 1375"/>
              <a:gd name="T11" fmla="*/ 2147483647 h 527"/>
              <a:gd name="T12" fmla="*/ 2147483647 w 1375"/>
              <a:gd name="T13" fmla="*/ 2147483647 h 527"/>
              <a:gd name="T14" fmla="*/ 2147483647 w 1375"/>
              <a:gd name="T15" fmla="*/ 2147483647 h 527"/>
              <a:gd name="T16" fmla="*/ 2147483647 w 1375"/>
              <a:gd name="T17" fmla="*/ 2147483647 h 527"/>
              <a:gd name="T18" fmla="*/ 2147483647 w 1375"/>
              <a:gd name="T19" fmla="*/ 2147483647 h 527"/>
              <a:gd name="T20" fmla="*/ 2147483647 w 1375"/>
              <a:gd name="T21" fmla="*/ 2147483647 h 527"/>
              <a:gd name="T22" fmla="*/ 2147483647 w 1375"/>
              <a:gd name="T23" fmla="*/ 2147483647 h 527"/>
              <a:gd name="T24" fmla="*/ 2147483647 w 1375"/>
              <a:gd name="T25" fmla="*/ 0 h 527"/>
              <a:gd name="T26" fmla="*/ 0 w 1375"/>
              <a:gd name="T27" fmla="*/ 2147483647 h 527"/>
              <a:gd name="T28" fmla="*/ 2147483647 w 1375"/>
              <a:gd name="T29" fmla="*/ 2147483647 h 527"/>
              <a:gd name="T30" fmla="*/ 2147483647 w 1375"/>
              <a:gd name="T31" fmla="*/ 2147483647 h 527"/>
              <a:gd name="T32" fmla="*/ 2147483647 w 1375"/>
              <a:gd name="T33" fmla="*/ 2147483647 h 527"/>
              <a:gd name="T34" fmla="*/ 2147483647 w 1375"/>
              <a:gd name="T35" fmla="*/ 2147483647 h 527"/>
              <a:gd name="T36" fmla="*/ 2147483647 w 1375"/>
              <a:gd name="T37" fmla="*/ 2147483647 h 527"/>
              <a:gd name="T38" fmla="*/ 2147483647 w 1375"/>
              <a:gd name="T39" fmla="*/ 2147483647 h 527"/>
              <a:gd name="T40" fmla="*/ 2147483647 w 1375"/>
              <a:gd name="T41" fmla="*/ 2147483647 h 527"/>
              <a:gd name="T42" fmla="*/ 2147483647 w 1375"/>
              <a:gd name="T43" fmla="*/ 2147483647 h 527"/>
              <a:gd name="T44" fmla="*/ 2147483647 w 1375"/>
              <a:gd name="T45" fmla="*/ 2147483647 h 527"/>
              <a:gd name="T46" fmla="*/ 2147483647 w 1375"/>
              <a:gd name="T47" fmla="*/ 2147483647 h 527"/>
              <a:gd name="T48" fmla="*/ 2147483647 w 1375"/>
              <a:gd name="T49" fmla="*/ 2147483647 h 527"/>
              <a:gd name="T50" fmla="*/ 2147483647 w 1375"/>
              <a:gd name="T51" fmla="*/ 2147483647 h 527"/>
              <a:gd name="T52" fmla="*/ 2147483647 w 1375"/>
              <a:gd name="T53" fmla="*/ 2147483647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gradFill rotWithShape="1">
            <a:gsLst>
              <a:gs pos="0">
                <a:srgbClr val="5D0202"/>
              </a:gs>
              <a:gs pos="50000">
                <a:srgbClr val="A90404"/>
              </a:gs>
              <a:gs pos="100000">
                <a:srgbClr val="5D0202"/>
              </a:gs>
            </a:gsLst>
            <a:lin ang="5400000" scaled="1"/>
          </a:gradFill>
          <a:ln w="19050">
            <a:solidFill>
              <a:srgbClr val="FFFFFF"/>
            </a:solidFill>
            <a:round/>
            <a:headEnd/>
            <a:tailEnd/>
          </a:ln>
        </p:spPr>
        <p:txBody>
          <a:bodyPr/>
          <a:lstStyle/>
          <a:p>
            <a:endParaRPr lang="zh-CN" altLang="en-US"/>
          </a:p>
        </p:txBody>
      </p:sp>
      <p:sp>
        <p:nvSpPr>
          <p:cNvPr id="72" name="Freeform 9"/>
          <p:cNvSpPr>
            <a:spLocks/>
          </p:cNvSpPr>
          <p:nvPr/>
        </p:nvSpPr>
        <p:spPr bwMode="gray">
          <a:xfrm rot="7200000">
            <a:off x="4523581" y="2212730"/>
            <a:ext cx="1282700" cy="1944687"/>
          </a:xfrm>
          <a:custGeom>
            <a:avLst/>
            <a:gdLst>
              <a:gd name="T0" fmla="*/ 2147483647 w 550"/>
              <a:gd name="T1" fmla="*/ 2147483647 h 836"/>
              <a:gd name="T2" fmla="*/ 2147483647 w 550"/>
              <a:gd name="T3" fmla="*/ 2147483647 h 836"/>
              <a:gd name="T4" fmla="*/ 2147483647 w 550"/>
              <a:gd name="T5" fmla="*/ 2147483647 h 836"/>
              <a:gd name="T6" fmla="*/ 2147483647 w 550"/>
              <a:gd name="T7" fmla="*/ 2147483647 h 836"/>
              <a:gd name="T8" fmla="*/ 2147483647 w 550"/>
              <a:gd name="T9" fmla="*/ 2147483647 h 836"/>
              <a:gd name="T10" fmla="*/ 2147483647 w 550"/>
              <a:gd name="T11" fmla="*/ 2147483647 h 836"/>
              <a:gd name="T12" fmla="*/ 2147483647 w 550"/>
              <a:gd name="T13" fmla="*/ 2147483647 h 836"/>
              <a:gd name="T14" fmla="*/ 2147483647 w 550"/>
              <a:gd name="T15" fmla="*/ 2147483647 h 836"/>
              <a:gd name="T16" fmla="*/ 2147483647 w 550"/>
              <a:gd name="T17" fmla="*/ 2147483647 h 836"/>
              <a:gd name="T18" fmla="*/ 2147483647 w 550"/>
              <a:gd name="T19" fmla="*/ 2147483647 h 836"/>
              <a:gd name="T20" fmla="*/ 2147483647 w 550"/>
              <a:gd name="T21" fmla="*/ 2147483647 h 836"/>
              <a:gd name="T22" fmla="*/ 2147483647 w 550"/>
              <a:gd name="T23" fmla="*/ 0 h 836"/>
              <a:gd name="T24" fmla="*/ 0 w 550"/>
              <a:gd name="T25" fmla="*/ 2147483647 h 836"/>
              <a:gd name="T26" fmla="*/ 2147483647 w 550"/>
              <a:gd name="T27" fmla="*/ 2147483647 h 836"/>
              <a:gd name="T28" fmla="*/ 2147483647 w 550"/>
              <a:gd name="T29" fmla="*/ 2147483647 h 836"/>
              <a:gd name="T30" fmla="*/ 2147483647 w 550"/>
              <a:gd name="T31" fmla="*/ 2147483647 h 836"/>
              <a:gd name="T32" fmla="*/ 2147483647 w 550"/>
              <a:gd name="T33" fmla="*/ 2147483647 h 836"/>
              <a:gd name="T34" fmla="*/ 2147483647 w 550"/>
              <a:gd name="T35" fmla="*/ 2147483647 h 836"/>
              <a:gd name="T36" fmla="*/ 2147483647 w 550"/>
              <a:gd name="T37" fmla="*/ 2147483647 h 836"/>
              <a:gd name="T38" fmla="*/ 2147483647 w 550"/>
              <a:gd name="T39" fmla="*/ 2147483647 h 836"/>
              <a:gd name="T40" fmla="*/ 2147483647 w 550"/>
              <a:gd name="T41" fmla="*/ 2147483647 h 836"/>
              <a:gd name="T42" fmla="*/ 2147483647 w 550"/>
              <a:gd name="T43" fmla="*/ 2147483647 h 836"/>
              <a:gd name="T44" fmla="*/ 2147483647 w 550"/>
              <a:gd name="T45" fmla="*/ 2147483647 h 836"/>
              <a:gd name="T46" fmla="*/ 2147483647 w 550"/>
              <a:gd name="T47" fmla="*/ 2147483647 h 836"/>
              <a:gd name="T48" fmla="*/ 2147483647 w 550"/>
              <a:gd name="T49" fmla="*/ 2147483647 h 836"/>
              <a:gd name="T50" fmla="*/ 2147483647 w 550"/>
              <a:gd name="T51" fmla="*/ 2147483647 h 836"/>
              <a:gd name="T52" fmla="*/ 2147483647 w 550"/>
              <a:gd name="T53" fmla="*/ 2147483647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gradFill rotWithShape="1">
            <a:gsLst>
              <a:gs pos="0">
                <a:srgbClr val="E2E2E2"/>
              </a:gs>
              <a:gs pos="100000">
                <a:srgbClr val="C3C3C3"/>
              </a:gs>
            </a:gsLst>
            <a:lin ang="5400000" scaled="1"/>
          </a:gradFill>
          <a:ln w="19050">
            <a:solidFill>
              <a:srgbClr val="FFFFFF"/>
            </a:solidFill>
            <a:round/>
            <a:headEnd/>
            <a:tailEnd/>
          </a:ln>
        </p:spPr>
        <p:txBody>
          <a:bodyPr/>
          <a:lstStyle/>
          <a:p>
            <a:endParaRPr lang="zh-CN" altLang="en-US"/>
          </a:p>
        </p:txBody>
      </p:sp>
      <p:sp>
        <p:nvSpPr>
          <p:cNvPr id="73" name="Freeform 10"/>
          <p:cNvSpPr>
            <a:spLocks/>
          </p:cNvSpPr>
          <p:nvPr/>
        </p:nvSpPr>
        <p:spPr bwMode="gray">
          <a:xfrm rot="7200000">
            <a:off x="3851275" y="3218411"/>
            <a:ext cx="1447800" cy="1920875"/>
          </a:xfrm>
          <a:custGeom>
            <a:avLst/>
            <a:gdLst>
              <a:gd name="T0" fmla="*/ 2147483647 w 621"/>
              <a:gd name="T1" fmla="*/ 0 h 826"/>
              <a:gd name="T2" fmla="*/ 2147483647 w 621"/>
              <a:gd name="T3" fmla="*/ 2147483647 h 826"/>
              <a:gd name="T4" fmla="*/ 2147483647 w 621"/>
              <a:gd name="T5" fmla="*/ 2147483647 h 826"/>
              <a:gd name="T6" fmla="*/ 2147483647 w 621"/>
              <a:gd name="T7" fmla="*/ 2147483647 h 826"/>
              <a:gd name="T8" fmla="*/ 2147483647 w 621"/>
              <a:gd name="T9" fmla="*/ 2147483647 h 826"/>
              <a:gd name="T10" fmla="*/ 2147483647 w 621"/>
              <a:gd name="T11" fmla="*/ 2147483647 h 826"/>
              <a:gd name="T12" fmla="*/ 0 w 621"/>
              <a:gd name="T13" fmla="*/ 2147483647 h 826"/>
              <a:gd name="T14" fmla="*/ 2147483647 w 621"/>
              <a:gd name="T15" fmla="*/ 2147483647 h 826"/>
              <a:gd name="T16" fmla="*/ 2147483647 w 621"/>
              <a:gd name="T17" fmla="*/ 2147483647 h 826"/>
              <a:gd name="T18" fmla="*/ 2147483647 w 621"/>
              <a:gd name="T19" fmla="*/ 2147483647 h 826"/>
              <a:gd name="T20" fmla="*/ 2147483647 w 621"/>
              <a:gd name="T21" fmla="*/ 2147483647 h 826"/>
              <a:gd name="T22" fmla="*/ 2147483647 w 621"/>
              <a:gd name="T23" fmla="*/ 2147483647 h 826"/>
              <a:gd name="T24" fmla="*/ 2147483647 w 621"/>
              <a:gd name="T25" fmla="*/ 2147483647 h 826"/>
              <a:gd name="T26" fmla="*/ 2147483647 w 621"/>
              <a:gd name="T27" fmla="*/ 2147483647 h 826"/>
              <a:gd name="T28" fmla="*/ 2147483647 w 621"/>
              <a:gd name="T29" fmla="*/ 2147483647 h 826"/>
              <a:gd name="T30" fmla="*/ 2147483647 w 621"/>
              <a:gd name="T31" fmla="*/ 2147483647 h 826"/>
              <a:gd name="T32" fmla="*/ 2147483647 w 621"/>
              <a:gd name="T33" fmla="*/ 2147483647 h 826"/>
              <a:gd name="T34" fmla="*/ 2147483647 w 621"/>
              <a:gd name="T35" fmla="*/ 2147483647 h 826"/>
              <a:gd name="T36" fmla="*/ 2147483647 w 621"/>
              <a:gd name="T37" fmla="*/ 2147483647 h 826"/>
              <a:gd name="T38" fmla="*/ 2147483647 w 621"/>
              <a:gd name="T39" fmla="*/ 2147483647 h 826"/>
              <a:gd name="T40" fmla="*/ 2147483647 w 621"/>
              <a:gd name="T41" fmla="*/ 2147483647 h 826"/>
              <a:gd name="T42" fmla="*/ 2147483647 w 621"/>
              <a:gd name="T43" fmla="*/ 2147483647 h 826"/>
              <a:gd name="T44" fmla="*/ 2147483647 w 621"/>
              <a:gd name="T45" fmla="*/ 2147483647 h 826"/>
              <a:gd name="T46" fmla="*/ 2147483647 w 621"/>
              <a:gd name="T47" fmla="*/ 2147483647 h 826"/>
              <a:gd name="T48" fmla="*/ 2147483647 w 621"/>
              <a:gd name="T49" fmla="*/ 2147483647 h 826"/>
              <a:gd name="T50" fmla="*/ 2147483647 w 621"/>
              <a:gd name="T51" fmla="*/ 2147483647 h 826"/>
              <a:gd name="T52" fmla="*/ 2147483647 w 621"/>
              <a:gd name="T53" fmla="*/ 2147483647 h 826"/>
              <a:gd name="T54" fmla="*/ 2147483647 w 621"/>
              <a:gd name="T55" fmla="*/ 2147483647 h 826"/>
              <a:gd name="T56" fmla="*/ 2147483647 w 621"/>
              <a:gd name="T57" fmla="*/ 2147483647 h 826"/>
              <a:gd name="T58" fmla="*/ 2147483647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gradFill rotWithShape="1">
            <a:gsLst>
              <a:gs pos="0">
                <a:srgbClr val="E2E2E2"/>
              </a:gs>
              <a:gs pos="100000">
                <a:srgbClr val="C3C3C3"/>
              </a:gs>
            </a:gsLst>
            <a:lin ang="5400000" scaled="1"/>
          </a:gradFill>
          <a:ln w="19050">
            <a:solidFill>
              <a:srgbClr val="FFFFFF"/>
            </a:solidFill>
            <a:round/>
            <a:headEnd/>
            <a:tailEnd/>
          </a:ln>
        </p:spPr>
        <p:txBody>
          <a:bodyPr/>
          <a:lstStyle/>
          <a:p>
            <a:endParaRPr lang="zh-CN" altLang="en-US"/>
          </a:p>
        </p:txBody>
      </p:sp>
      <p:sp>
        <p:nvSpPr>
          <p:cNvPr id="74" name="Freeform 11"/>
          <p:cNvSpPr>
            <a:spLocks/>
          </p:cNvSpPr>
          <p:nvPr/>
        </p:nvSpPr>
        <p:spPr bwMode="gray">
          <a:xfrm rot="7200000">
            <a:off x="2760662" y="2713586"/>
            <a:ext cx="2217737" cy="931863"/>
          </a:xfrm>
          <a:custGeom>
            <a:avLst/>
            <a:gdLst>
              <a:gd name="T0" fmla="*/ 2147483647 w 953"/>
              <a:gd name="T1" fmla="*/ 2147483647 h 400"/>
              <a:gd name="T2" fmla="*/ 2147483647 w 953"/>
              <a:gd name="T3" fmla="*/ 2147483647 h 400"/>
              <a:gd name="T4" fmla="*/ 2147483647 w 953"/>
              <a:gd name="T5" fmla="*/ 2147483647 h 400"/>
              <a:gd name="T6" fmla="*/ 2147483647 w 953"/>
              <a:gd name="T7" fmla="*/ 2147483647 h 400"/>
              <a:gd name="T8" fmla="*/ 2147483647 w 953"/>
              <a:gd name="T9" fmla="*/ 2147483647 h 400"/>
              <a:gd name="T10" fmla="*/ 2147483647 w 953"/>
              <a:gd name="T11" fmla="*/ 2147483647 h 400"/>
              <a:gd name="T12" fmla="*/ 2147483647 w 953"/>
              <a:gd name="T13" fmla="*/ 2147483647 h 400"/>
              <a:gd name="T14" fmla="*/ 2147483647 w 953"/>
              <a:gd name="T15" fmla="*/ 2147483647 h 400"/>
              <a:gd name="T16" fmla="*/ 2147483647 w 953"/>
              <a:gd name="T17" fmla="*/ 2147483647 h 400"/>
              <a:gd name="T18" fmla="*/ 2147483647 w 953"/>
              <a:gd name="T19" fmla="*/ 2147483647 h 400"/>
              <a:gd name="T20" fmla="*/ 2147483647 w 953"/>
              <a:gd name="T21" fmla="*/ 2147483647 h 400"/>
              <a:gd name="T22" fmla="*/ 2147483647 w 953"/>
              <a:gd name="T23" fmla="*/ 2147483647 h 400"/>
              <a:gd name="T24" fmla="*/ 2147483647 w 953"/>
              <a:gd name="T25" fmla="*/ 2147483647 h 400"/>
              <a:gd name="T26" fmla="*/ 2147483647 w 953"/>
              <a:gd name="T27" fmla="*/ 2147483647 h 400"/>
              <a:gd name="T28" fmla="*/ 2147483647 w 953"/>
              <a:gd name="T29" fmla="*/ 2147483647 h 400"/>
              <a:gd name="T30" fmla="*/ 2147483647 w 953"/>
              <a:gd name="T31" fmla="*/ 2147483647 h 400"/>
              <a:gd name="T32" fmla="*/ 2147483647 w 953"/>
              <a:gd name="T33" fmla="*/ 2147483647 h 400"/>
              <a:gd name="T34" fmla="*/ 2147483647 w 953"/>
              <a:gd name="T35" fmla="*/ 2147483647 h 400"/>
              <a:gd name="T36" fmla="*/ 2147483647 w 953"/>
              <a:gd name="T37" fmla="*/ 2147483647 h 400"/>
              <a:gd name="T38" fmla="*/ 2147483647 w 953"/>
              <a:gd name="T39" fmla="*/ 2147483647 h 400"/>
              <a:gd name="T40" fmla="*/ 2147483647 w 953"/>
              <a:gd name="T41" fmla="*/ 2147483647 h 400"/>
              <a:gd name="T42" fmla="*/ 0 w 953"/>
              <a:gd name="T43" fmla="*/ 2147483647 h 400"/>
              <a:gd name="T44" fmla="*/ 2147483647 w 953"/>
              <a:gd name="T45" fmla="*/ 2147483647 h 400"/>
              <a:gd name="T46" fmla="*/ 2147483647 w 953"/>
              <a:gd name="T47" fmla="*/ 2147483647 h 400"/>
              <a:gd name="T48" fmla="*/ 2147483647 w 953"/>
              <a:gd name="T49" fmla="*/ 214748364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gradFill rotWithShape="1">
            <a:gsLst>
              <a:gs pos="0">
                <a:srgbClr val="E2E2E2"/>
              </a:gs>
              <a:gs pos="100000">
                <a:srgbClr val="C3C3C3"/>
              </a:gs>
            </a:gsLst>
            <a:lin ang="5400000" scaled="1"/>
          </a:gradFill>
          <a:ln w="19050">
            <a:solidFill>
              <a:srgbClr val="FFFFFF"/>
            </a:solidFill>
            <a:round/>
            <a:headEnd/>
            <a:tailEnd/>
          </a:ln>
        </p:spPr>
        <p:txBody>
          <a:bodyPr/>
          <a:lstStyle/>
          <a:p>
            <a:endParaRPr lang="zh-CN" altLang="en-US"/>
          </a:p>
        </p:txBody>
      </p:sp>
      <p:sp>
        <p:nvSpPr>
          <p:cNvPr id="75" name="Oval 12"/>
          <p:cNvSpPr>
            <a:spLocks noChangeArrowheads="1"/>
          </p:cNvSpPr>
          <p:nvPr/>
        </p:nvSpPr>
        <p:spPr bwMode="gray">
          <a:xfrm>
            <a:off x="3897312" y="2910436"/>
            <a:ext cx="1360487" cy="1355725"/>
          </a:xfrm>
          <a:prstGeom prst="ellipse">
            <a:avLst/>
          </a:prstGeom>
          <a:gradFill rotWithShape="1">
            <a:gsLst>
              <a:gs pos="0">
                <a:srgbClr val="E2E2E2"/>
              </a:gs>
              <a:gs pos="100000">
                <a:srgbClr val="C3C3C3"/>
              </a:gs>
            </a:gsLst>
            <a:lin ang="5400000" scaled="1"/>
          </a:gradFill>
          <a:ln w="19050" algn="ctr">
            <a:solidFill>
              <a:srgbClr val="FFFFFF"/>
            </a:solidFill>
            <a:round/>
            <a:headEnd/>
            <a:tailEnd/>
          </a:ln>
        </p:spPr>
        <p:txBody>
          <a:bodyPr/>
          <a:lstStyle/>
          <a:p>
            <a:pPr algn="ctr"/>
            <a:endParaRPr lang="en-GB" altLang="zh-CN" sz="3800">
              <a:solidFill>
                <a:srgbClr val="000000"/>
              </a:solidFill>
            </a:endParaRPr>
          </a:p>
        </p:txBody>
      </p:sp>
      <p:sp>
        <p:nvSpPr>
          <p:cNvPr id="76" name="Text Box 20"/>
          <p:cNvSpPr txBox="1">
            <a:spLocks noChangeArrowheads="1"/>
          </p:cNvSpPr>
          <p:nvPr/>
        </p:nvSpPr>
        <p:spPr bwMode="auto">
          <a:xfrm>
            <a:off x="3760787" y="3261274"/>
            <a:ext cx="163512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zh-CN" altLang="en-US" sz="2000" b="1" dirty="0" smtClean="0">
                <a:solidFill>
                  <a:srgbClr val="000000"/>
                </a:solidFill>
                <a:latin typeface="微软雅黑" pitchFamily="34" charset="-122"/>
                <a:ea typeface="微软雅黑" pitchFamily="34" charset="-122"/>
                <a:cs typeface="Arial" charset="0"/>
              </a:rPr>
              <a:t>技术难点</a:t>
            </a:r>
            <a:endParaRPr lang="en-US" altLang="zh-CN" sz="2000" b="1" dirty="0">
              <a:solidFill>
                <a:srgbClr val="000000"/>
              </a:solidFill>
              <a:latin typeface="微软雅黑" pitchFamily="34" charset="-122"/>
              <a:ea typeface="微软雅黑" pitchFamily="34" charset="-122"/>
              <a:cs typeface="Arial" charset="0"/>
            </a:endParaRPr>
          </a:p>
          <a:p>
            <a:pPr algn="ctr"/>
            <a:r>
              <a:rPr lang="en-US" altLang="zh-CN" sz="1600" b="1" dirty="0">
                <a:solidFill>
                  <a:srgbClr val="000000"/>
                </a:solidFill>
                <a:latin typeface="微软雅黑" pitchFamily="34" charset="-122"/>
                <a:ea typeface="微软雅黑" pitchFamily="34" charset="-122"/>
                <a:cs typeface="Arial" charset="0"/>
              </a:rPr>
              <a:t>technology</a:t>
            </a:r>
            <a:endParaRPr lang="en-GB" altLang="zh-CN" sz="1600" b="1" dirty="0">
              <a:solidFill>
                <a:srgbClr val="000000"/>
              </a:solidFill>
              <a:latin typeface="微软雅黑" pitchFamily="34" charset="-122"/>
              <a:ea typeface="微软雅黑" pitchFamily="34" charset="-122"/>
              <a:cs typeface="Arial" charset="0"/>
            </a:endParaRPr>
          </a:p>
        </p:txBody>
      </p:sp>
      <p:sp>
        <p:nvSpPr>
          <p:cNvPr id="77" name="Line 40"/>
          <p:cNvSpPr>
            <a:spLocks noChangeShapeType="1"/>
          </p:cNvSpPr>
          <p:nvPr/>
        </p:nvSpPr>
        <p:spPr bwMode="auto">
          <a:xfrm flipH="1">
            <a:off x="384174" y="2238924"/>
            <a:ext cx="2874963" cy="0"/>
          </a:xfrm>
          <a:prstGeom prst="line">
            <a:avLst/>
          </a:prstGeom>
          <a:noFill/>
          <a:ln w="28575">
            <a:solidFill>
              <a:srgbClr val="4D4D4D"/>
            </a:solidFill>
            <a:prstDash val="sysDot"/>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78" name="Line 41"/>
          <p:cNvSpPr>
            <a:spLocks noChangeShapeType="1"/>
          </p:cNvSpPr>
          <p:nvPr/>
        </p:nvSpPr>
        <p:spPr bwMode="auto">
          <a:xfrm flipH="1">
            <a:off x="5942012" y="2238924"/>
            <a:ext cx="2889250" cy="0"/>
          </a:xfrm>
          <a:prstGeom prst="line">
            <a:avLst/>
          </a:prstGeom>
          <a:noFill/>
          <a:ln w="28575">
            <a:solidFill>
              <a:srgbClr val="4D4D4D"/>
            </a:solidFill>
            <a:prstDash val="sysDot"/>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80" name="Text Box 6"/>
          <p:cNvSpPr txBox="1">
            <a:spLocks noChangeArrowheads="1"/>
          </p:cNvSpPr>
          <p:nvPr/>
        </p:nvSpPr>
        <p:spPr bwMode="auto">
          <a:xfrm>
            <a:off x="1285852" y="5429264"/>
            <a:ext cx="2928958"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ctr">
            <a:spAutoFit/>
          </a:bodyPr>
          <a:lstStyle>
            <a:lvl1pPr defTabSz="801688" eaLnBrk="0" hangingPunct="0">
              <a:defRPr>
                <a:solidFill>
                  <a:schemeClr val="tx1"/>
                </a:solidFill>
                <a:latin typeface="Arial" charset="0"/>
                <a:ea typeface="宋体" charset="-122"/>
              </a:defRPr>
            </a:lvl1pPr>
            <a:lvl2pPr marL="742950" indent="-285750" defTabSz="801688" eaLnBrk="0" hangingPunct="0">
              <a:defRPr>
                <a:solidFill>
                  <a:schemeClr val="tx1"/>
                </a:solidFill>
                <a:latin typeface="Arial" charset="0"/>
                <a:ea typeface="宋体" charset="-122"/>
              </a:defRPr>
            </a:lvl2pPr>
            <a:lvl3pPr marL="1143000" indent="-228600" defTabSz="801688" eaLnBrk="0" hangingPunct="0">
              <a:defRPr>
                <a:solidFill>
                  <a:schemeClr val="tx1"/>
                </a:solidFill>
                <a:latin typeface="Arial" charset="0"/>
                <a:ea typeface="宋体" charset="-122"/>
              </a:defRPr>
            </a:lvl3pPr>
            <a:lvl4pPr marL="1600200" indent="-228600" defTabSz="801688" eaLnBrk="0" hangingPunct="0">
              <a:defRPr>
                <a:solidFill>
                  <a:schemeClr val="tx1"/>
                </a:solidFill>
                <a:latin typeface="Arial" charset="0"/>
                <a:ea typeface="宋体" charset="-122"/>
              </a:defRPr>
            </a:lvl4pPr>
            <a:lvl5pPr marL="2057400" indent="-228600" defTabSz="801688" eaLnBrk="0" hangingPunct="0">
              <a:defRPr>
                <a:solidFill>
                  <a:schemeClr val="tx1"/>
                </a:solidFill>
                <a:latin typeface="Arial" charset="0"/>
                <a:ea typeface="宋体" charset="-122"/>
              </a:defRPr>
            </a:lvl5pPr>
            <a:lvl6pPr marL="2514600" indent="-228600" defTabSz="801688" eaLnBrk="0" fontAlgn="base" hangingPunct="0">
              <a:spcBef>
                <a:spcPct val="0"/>
              </a:spcBef>
              <a:spcAft>
                <a:spcPct val="0"/>
              </a:spcAft>
              <a:defRPr>
                <a:solidFill>
                  <a:schemeClr val="tx1"/>
                </a:solidFill>
                <a:latin typeface="Arial" charset="0"/>
                <a:ea typeface="宋体" charset="-122"/>
              </a:defRPr>
            </a:lvl6pPr>
            <a:lvl7pPr marL="2971800" indent="-228600" defTabSz="801688" eaLnBrk="0" fontAlgn="base" hangingPunct="0">
              <a:spcBef>
                <a:spcPct val="0"/>
              </a:spcBef>
              <a:spcAft>
                <a:spcPct val="0"/>
              </a:spcAft>
              <a:defRPr>
                <a:solidFill>
                  <a:schemeClr val="tx1"/>
                </a:solidFill>
                <a:latin typeface="Arial" charset="0"/>
                <a:ea typeface="宋体" charset="-122"/>
              </a:defRPr>
            </a:lvl7pPr>
            <a:lvl8pPr marL="3429000" indent="-228600" defTabSz="801688" eaLnBrk="0" fontAlgn="base" hangingPunct="0">
              <a:spcBef>
                <a:spcPct val="0"/>
              </a:spcBef>
              <a:spcAft>
                <a:spcPct val="0"/>
              </a:spcAft>
              <a:defRPr>
                <a:solidFill>
                  <a:schemeClr val="tx1"/>
                </a:solidFill>
                <a:latin typeface="Arial" charset="0"/>
                <a:ea typeface="宋体" charset="-122"/>
              </a:defRPr>
            </a:lvl8pPr>
            <a:lvl9pPr marL="3886200" indent="-228600" defTabSz="801688"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20000"/>
              </a:spcBef>
            </a:pPr>
            <a:r>
              <a:rPr lang="zh-CN" altLang="en-US" sz="2400" b="1" dirty="0" smtClean="0">
                <a:solidFill>
                  <a:srgbClr val="0070C0"/>
                </a:solidFill>
                <a:latin typeface="微软雅黑" pitchFamily="34" charset="-122"/>
                <a:ea typeface="微软雅黑" pitchFamily="34" charset="-122"/>
                <a:cs typeface="Arial" charset="0"/>
              </a:rPr>
              <a:t>大容量灭磁系统柔性化、无限制化技术</a:t>
            </a:r>
            <a:endParaRPr lang="en-GB" sz="2400" b="1" dirty="0">
              <a:solidFill>
                <a:srgbClr val="0070C0"/>
              </a:solidFill>
              <a:latin typeface="微软雅黑" pitchFamily="34" charset="-122"/>
              <a:ea typeface="微软雅黑" pitchFamily="34" charset="-122"/>
              <a:cs typeface="Arial" charset="0"/>
            </a:endParaRPr>
          </a:p>
        </p:txBody>
      </p:sp>
      <p:sp>
        <p:nvSpPr>
          <p:cNvPr id="82" name="Line 41"/>
          <p:cNvSpPr>
            <a:spLocks noChangeShapeType="1"/>
          </p:cNvSpPr>
          <p:nvPr/>
        </p:nvSpPr>
        <p:spPr bwMode="auto">
          <a:xfrm flipH="1">
            <a:off x="1285852" y="6286520"/>
            <a:ext cx="2693988" cy="0"/>
          </a:xfrm>
          <a:prstGeom prst="line">
            <a:avLst/>
          </a:prstGeom>
          <a:noFill/>
          <a:ln w="28575">
            <a:solidFill>
              <a:srgbClr val="4D4D4D"/>
            </a:solidFill>
            <a:prstDash val="sysDot"/>
            <a:round/>
            <a:headEnd/>
            <a:tailEnd/>
          </a:ln>
          <a:extLst>
            <a:ext uri="{909E8E84-426E-40DD-AFC4-6F175D3DCCD1}">
              <a14:hiddenFill xmlns="" xmlns:a14="http://schemas.microsoft.com/office/drawing/2010/main">
                <a:noFill/>
              </a14:hiddenFill>
            </a:ext>
          </a:extLst>
        </p:spPr>
        <p:txBody>
          <a:bodyPr/>
          <a:lstStyle/>
          <a:p>
            <a:endParaRPr lang="zh-CN" altLang="en-US"/>
          </a:p>
        </p:txBody>
      </p:sp>
      <p:pic>
        <p:nvPicPr>
          <p:cNvPr id="83" name="Picture 5"/>
          <p:cNvPicPr>
            <a:picLocks noChangeAspect="1" noChangeArrowheads="1"/>
          </p:cNvPicPr>
          <p:nvPr/>
        </p:nvPicPr>
        <p:blipFill>
          <a:blip r:embed="rId3">
            <a:lum bright="30000"/>
            <a:extLst>
              <a:ext uri="{28A0092B-C50C-407E-A947-70E740481C1C}">
                <a14:useLocalDpi xmlns="" xmlns:a14="http://schemas.microsoft.com/office/drawing/2010/main" val="0"/>
              </a:ext>
            </a:extLst>
          </a:blip>
          <a:srcRect/>
          <a:stretch>
            <a:fillRect/>
          </a:stretch>
        </p:blipFill>
        <p:spPr bwMode="auto">
          <a:xfrm>
            <a:off x="4856163" y="6192837"/>
            <a:ext cx="4287837" cy="665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4" name="Freeform 6"/>
          <p:cNvSpPr>
            <a:spLocks/>
          </p:cNvSpPr>
          <p:nvPr/>
        </p:nvSpPr>
        <p:spPr bwMode="gray">
          <a:xfrm rot="3600000">
            <a:off x="3729037" y="3215236"/>
            <a:ext cx="1841500" cy="2781300"/>
          </a:xfrm>
          <a:custGeom>
            <a:avLst/>
            <a:gdLst>
              <a:gd name="T0" fmla="*/ 2147483647 w 794"/>
              <a:gd name="T1" fmla="*/ 2147483647 h 1200"/>
              <a:gd name="T2" fmla="*/ 2147483647 w 794"/>
              <a:gd name="T3" fmla="*/ 2147483647 h 1200"/>
              <a:gd name="T4" fmla="*/ 2147483647 w 794"/>
              <a:gd name="T5" fmla="*/ 2147483647 h 1200"/>
              <a:gd name="T6" fmla="*/ 2147483647 w 794"/>
              <a:gd name="T7" fmla="*/ 2147483647 h 1200"/>
              <a:gd name="T8" fmla="*/ 2147483647 w 794"/>
              <a:gd name="T9" fmla="*/ 2147483647 h 1200"/>
              <a:gd name="T10" fmla="*/ 2147483647 w 794"/>
              <a:gd name="T11" fmla="*/ 2147483647 h 1200"/>
              <a:gd name="T12" fmla="*/ 2147483647 w 794"/>
              <a:gd name="T13" fmla="*/ 2147483647 h 1200"/>
              <a:gd name="T14" fmla="*/ 2147483647 w 794"/>
              <a:gd name="T15" fmla="*/ 2147483647 h 1200"/>
              <a:gd name="T16" fmla="*/ 2147483647 w 794"/>
              <a:gd name="T17" fmla="*/ 2147483647 h 1200"/>
              <a:gd name="T18" fmla="*/ 2147483647 w 794"/>
              <a:gd name="T19" fmla="*/ 2147483647 h 1200"/>
              <a:gd name="T20" fmla="*/ 2147483647 w 794"/>
              <a:gd name="T21" fmla="*/ 2147483647 h 1200"/>
              <a:gd name="T22" fmla="*/ 2147483647 w 794"/>
              <a:gd name="T23" fmla="*/ 2147483647 h 1200"/>
              <a:gd name="T24" fmla="*/ 2147483647 w 794"/>
              <a:gd name="T25" fmla="*/ 2147483647 h 1200"/>
              <a:gd name="T26" fmla="*/ 2147483647 w 794"/>
              <a:gd name="T27" fmla="*/ 2147483647 h 1200"/>
              <a:gd name="T28" fmla="*/ 0 w 794"/>
              <a:gd name="T29" fmla="*/ 2147483647 h 1200"/>
              <a:gd name="T30" fmla="*/ 0 w 794"/>
              <a:gd name="T31" fmla="*/ 2147483647 h 1200"/>
              <a:gd name="T32" fmla="*/ 0 w 794"/>
              <a:gd name="T33" fmla="*/ 2147483647 h 1200"/>
              <a:gd name="T34" fmla="*/ 2147483647 w 794"/>
              <a:gd name="T35" fmla="*/ 2147483647 h 1200"/>
              <a:gd name="T36" fmla="*/ 2147483647 w 794"/>
              <a:gd name="T37" fmla="*/ 2147483647 h 1200"/>
              <a:gd name="T38" fmla="*/ 2147483647 w 794"/>
              <a:gd name="T39" fmla="*/ 2147483647 h 1200"/>
              <a:gd name="T40" fmla="*/ 2147483647 w 794"/>
              <a:gd name="T41" fmla="*/ 2147483647 h 1200"/>
              <a:gd name="T42" fmla="*/ 2147483647 w 794"/>
              <a:gd name="T43" fmla="*/ 2147483647 h 1200"/>
              <a:gd name="T44" fmla="*/ 2147483647 w 794"/>
              <a:gd name="T45" fmla="*/ 2147483647 h 1200"/>
              <a:gd name="T46" fmla="*/ 2147483647 w 794"/>
              <a:gd name="T47" fmla="*/ 2147483647 h 1200"/>
              <a:gd name="T48" fmla="*/ 2147483647 w 794"/>
              <a:gd name="T49" fmla="*/ 2147483647 h 1200"/>
              <a:gd name="T50" fmla="*/ 0 w 794"/>
              <a:gd name="T51" fmla="*/ 2147483647 h 1200"/>
              <a:gd name="T52" fmla="*/ 0 w 794"/>
              <a:gd name="T53" fmla="*/ 2147483647 h 1200"/>
              <a:gd name="T54" fmla="*/ 0 w 794"/>
              <a:gd name="T55" fmla="*/ 2147483647 h 1200"/>
              <a:gd name="T56" fmla="*/ 2147483647 w 794"/>
              <a:gd name="T57" fmla="*/ 2147483647 h 1200"/>
              <a:gd name="T58" fmla="*/ 2147483647 w 794"/>
              <a:gd name="T59" fmla="*/ 2147483647 h 1200"/>
              <a:gd name="T60" fmla="*/ 2147483647 w 794"/>
              <a:gd name="T61" fmla="*/ 2147483647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gradFill rotWithShape="1">
            <a:gsLst>
              <a:gs pos="0">
                <a:srgbClr val="5D0202"/>
              </a:gs>
              <a:gs pos="50000">
                <a:srgbClr val="A90404"/>
              </a:gs>
              <a:gs pos="100000">
                <a:srgbClr val="5D0202"/>
              </a:gs>
            </a:gsLst>
            <a:lin ang="5400000" scaled="1"/>
          </a:gradFill>
          <a:ln w="19050">
            <a:solidFill>
              <a:srgbClr val="FFFFFF"/>
            </a:solidFill>
            <a:round/>
            <a:headEnd/>
            <a:tailEnd/>
          </a:ln>
        </p:spPr>
        <p:txBody>
          <a:bodyPr/>
          <a:lstStyle/>
          <a:p>
            <a:endParaRPr lang="zh-CN" altLang="en-US"/>
          </a:p>
        </p:txBody>
      </p:sp>
      <p:sp>
        <p:nvSpPr>
          <p:cNvPr id="85" name="TextBox 84"/>
          <p:cNvSpPr txBox="1"/>
          <p:nvPr/>
        </p:nvSpPr>
        <p:spPr>
          <a:xfrm>
            <a:off x="6357950" y="2286542"/>
            <a:ext cx="2786050" cy="1372683"/>
          </a:xfrm>
          <a:prstGeom prst="rect">
            <a:avLst/>
          </a:prstGeom>
          <a:noFill/>
        </p:spPr>
        <p:txBody>
          <a:bodyPr wrap="square" rtlCol="0">
            <a:spAutoFit/>
          </a:bodyPr>
          <a:lstStyle/>
          <a:p>
            <a:pPr indent="152400">
              <a:lnSpc>
                <a:spcPct val="130000"/>
              </a:lnSpc>
              <a:buClr>
                <a:srgbClr val="FF0000"/>
              </a:buClr>
              <a:buFont typeface="Wingdings" pitchFamily="2" charset="2"/>
              <a:buChar char="l"/>
            </a:pPr>
            <a:r>
              <a:rPr lang="zh-CN" altLang="en-US" sz="1600" dirty="0" smtClean="0">
                <a:solidFill>
                  <a:schemeClr val="tx1"/>
                </a:solidFill>
                <a:latin typeface="微软雅黑" pitchFamily="34" charset="-122"/>
                <a:ea typeface="微软雅黑" pitchFamily="34" charset="-122"/>
              </a:rPr>
              <a:t>大功率可控硅整流柜的冷却方式；</a:t>
            </a:r>
            <a:endParaRPr lang="en-US" altLang="zh-CN" sz="1600" dirty="0" smtClean="0">
              <a:solidFill>
                <a:schemeClr val="tx1"/>
              </a:solidFill>
              <a:latin typeface="微软雅黑" pitchFamily="34" charset="-122"/>
              <a:ea typeface="微软雅黑" pitchFamily="34" charset="-122"/>
            </a:endParaRPr>
          </a:p>
          <a:p>
            <a:pPr indent="152400">
              <a:lnSpc>
                <a:spcPct val="130000"/>
              </a:lnSpc>
              <a:buClr>
                <a:srgbClr val="FF0000"/>
              </a:buClr>
              <a:buFont typeface="Wingdings" pitchFamily="2" charset="2"/>
              <a:buChar char="l"/>
            </a:pPr>
            <a:r>
              <a:rPr lang="zh-CN" altLang="en-US" sz="1600" dirty="0" smtClean="0">
                <a:solidFill>
                  <a:schemeClr val="tx1"/>
                </a:solidFill>
                <a:latin typeface="微软雅黑" pitchFamily="34" charset="-122"/>
                <a:ea typeface="微软雅黑" pitchFamily="34" charset="-122"/>
              </a:rPr>
              <a:t>大功率可控硅整流柜的结构；</a:t>
            </a:r>
            <a:endParaRPr lang="en-US" altLang="zh-CN" sz="1600" dirty="0" smtClean="0">
              <a:solidFill>
                <a:schemeClr val="tx1"/>
              </a:solidFill>
              <a:latin typeface="微软雅黑" pitchFamily="34" charset="-122"/>
              <a:ea typeface="微软雅黑" pitchFamily="34" charset="-122"/>
            </a:endParaRPr>
          </a:p>
          <a:p>
            <a:pPr indent="152400">
              <a:lnSpc>
                <a:spcPct val="130000"/>
              </a:lnSpc>
              <a:buClr>
                <a:srgbClr val="FF0000"/>
              </a:buClr>
              <a:buFont typeface="Wingdings" pitchFamily="2" charset="2"/>
              <a:buChar char="l"/>
            </a:pPr>
            <a:r>
              <a:rPr lang="zh-CN" altLang="en-US" sz="1600" dirty="0" smtClean="0">
                <a:solidFill>
                  <a:schemeClr val="tx1"/>
                </a:solidFill>
                <a:latin typeface="微软雅黑" pitchFamily="34" charset="-122"/>
                <a:ea typeface="微软雅黑" pitchFamily="34" charset="-122"/>
              </a:rPr>
              <a:t>可控硅整流桥的均流；</a:t>
            </a:r>
            <a:endParaRPr lang="zh-CN" altLang="en-US" sz="1000" dirty="0">
              <a:solidFill>
                <a:schemeClr val="tx1"/>
              </a:solidFill>
            </a:endParaRPr>
          </a:p>
        </p:txBody>
      </p:sp>
      <p:sp>
        <p:nvSpPr>
          <p:cNvPr id="86" name="TextBox 85"/>
          <p:cNvSpPr txBox="1"/>
          <p:nvPr/>
        </p:nvSpPr>
        <p:spPr>
          <a:xfrm>
            <a:off x="34924" y="2286542"/>
            <a:ext cx="2679688" cy="1969770"/>
          </a:xfrm>
          <a:prstGeom prst="rect">
            <a:avLst/>
          </a:prstGeom>
          <a:noFill/>
        </p:spPr>
        <p:txBody>
          <a:bodyPr wrap="square" rtlCol="0">
            <a:spAutoFit/>
          </a:bodyPr>
          <a:lstStyle/>
          <a:p>
            <a:pPr indent="152400">
              <a:lnSpc>
                <a:spcPct val="130000"/>
              </a:lnSpc>
              <a:buClr>
                <a:srgbClr val="FF3300"/>
              </a:buClr>
              <a:buFont typeface="Wingdings" pitchFamily="2" charset="2"/>
              <a:buChar char="l"/>
            </a:pPr>
            <a:r>
              <a:rPr lang="zh-CN" altLang="en-US" sz="1600" dirty="0" smtClean="0">
                <a:solidFill>
                  <a:schemeClr val="tx1"/>
                </a:solidFill>
                <a:latin typeface="微软雅黑" pitchFamily="34" charset="-122"/>
                <a:ea typeface="微软雅黑" pitchFamily="34" charset="-122"/>
              </a:rPr>
              <a:t>励磁调节核心控制器硬件平台；</a:t>
            </a:r>
            <a:endParaRPr lang="en-US" altLang="zh-CN" sz="1600" dirty="0" smtClean="0">
              <a:solidFill>
                <a:schemeClr val="tx1"/>
              </a:solidFill>
              <a:latin typeface="微软雅黑" pitchFamily="34" charset="-122"/>
              <a:ea typeface="微软雅黑" pitchFamily="34" charset="-122"/>
            </a:endParaRPr>
          </a:p>
          <a:p>
            <a:pPr indent="152400">
              <a:lnSpc>
                <a:spcPct val="130000"/>
              </a:lnSpc>
              <a:buClr>
                <a:srgbClr val="FF3300"/>
              </a:buClr>
              <a:buFont typeface="Wingdings" pitchFamily="2" charset="2"/>
              <a:buChar char="l"/>
            </a:pPr>
            <a:r>
              <a:rPr lang="zh-CN" altLang="en-US" sz="1600" dirty="0" smtClean="0">
                <a:solidFill>
                  <a:schemeClr val="tx1"/>
                </a:solidFill>
                <a:latin typeface="微软雅黑" pitchFamily="34" charset="-122"/>
                <a:ea typeface="微软雅黑" pitchFamily="34" charset="-122"/>
              </a:rPr>
              <a:t>励磁调节控制器软件平台；</a:t>
            </a:r>
            <a:endParaRPr lang="en-US" altLang="zh-CN" sz="1600" dirty="0" smtClean="0">
              <a:solidFill>
                <a:schemeClr val="tx1"/>
              </a:solidFill>
              <a:latin typeface="微软雅黑" pitchFamily="34" charset="-122"/>
              <a:ea typeface="微软雅黑" pitchFamily="34" charset="-122"/>
            </a:endParaRPr>
          </a:p>
          <a:p>
            <a:pPr indent="152400">
              <a:lnSpc>
                <a:spcPct val="130000"/>
              </a:lnSpc>
              <a:buClr>
                <a:srgbClr val="FF3300"/>
              </a:buClr>
              <a:buFont typeface="Wingdings" pitchFamily="2" charset="2"/>
              <a:buChar char="l"/>
            </a:pPr>
            <a:r>
              <a:rPr lang="zh-CN" altLang="en-US" sz="1600" dirty="0" smtClean="0">
                <a:solidFill>
                  <a:schemeClr val="tx1"/>
                </a:solidFill>
                <a:latin typeface="微软雅黑" pitchFamily="34" charset="-122"/>
                <a:ea typeface="微软雅黑" pitchFamily="34" charset="-122"/>
              </a:rPr>
              <a:t>励磁调节器冗余设计；</a:t>
            </a:r>
            <a:endParaRPr lang="en-US" altLang="zh-CN" sz="1600" dirty="0" smtClean="0">
              <a:solidFill>
                <a:schemeClr val="tx1"/>
              </a:solidFill>
              <a:latin typeface="微软雅黑" pitchFamily="34" charset="-122"/>
              <a:ea typeface="微软雅黑" pitchFamily="34" charset="-122"/>
            </a:endParaRPr>
          </a:p>
          <a:p>
            <a:pPr indent="152400">
              <a:lnSpc>
                <a:spcPct val="130000"/>
              </a:lnSpc>
              <a:buClr>
                <a:srgbClr val="FF3300"/>
              </a:buClr>
              <a:buFont typeface="Wingdings" pitchFamily="2" charset="2"/>
              <a:buChar char="l"/>
            </a:pPr>
            <a:r>
              <a:rPr lang="zh-CN" altLang="en-US" sz="1600" dirty="0" smtClean="0">
                <a:solidFill>
                  <a:schemeClr val="tx1"/>
                </a:solidFill>
                <a:latin typeface="微软雅黑" pitchFamily="34" charset="-122"/>
                <a:ea typeface="微软雅黑" pitchFamily="34" charset="-122"/>
              </a:rPr>
              <a:t>励磁调节控制系统网络</a:t>
            </a:r>
            <a:r>
              <a:rPr lang="zh-CN" altLang="en-US" sz="1600" dirty="0" smtClean="0">
                <a:solidFill>
                  <a:schemeClr val="tx1"/>
                </a:solidFill>
                <a:latin typeface="黑体" pitchFamily="2" charset="-122"/>
                <a:ea typeface="黑体" pitchFamily="2" charset="-122"/>
              </a:rPr>
              <a:t>；</a:t>
            </a:r>
            <a:endParaRPr lang="en-US" altLang="zh-CN" sz="1600" dirty="0" smtClean="0">
              <a:solidFill>
                <a:schemeClr val="tx1"/>
              </a:solidFill>
              <a:latin typeface="黑体" pitchFamily="2" charset="-122"/>
              <a:ea typeface="黑体" pitchFamily="2" charset="-122"/>
            </a:endParaRPr>
          </a:p>
          <a:p>
            <a:endParaRPr lang="zh-CN" altLang="en-US" sz="1800" dirty="0">
              <a:solidFill>
                <a:schemeClr val="tx1"/>
              </a:solidFill>
            </a:endParaRPr>
          </a:p>
        </p:txBody>
      </p:sp>
      <p:sp>
        <p:nvSpPr>
          <p:cNvPr id="90" name="TextBox 89"/>
          <p:cNvSpPr txBox="1"/>
          <p:nvPr/>
        </p:nvSpPr>
        <p:spPr>
          <a:xfrm>
            <a:off x="4714876" y="5429264"/>
            <a:ext cx="2786082" cy="1052596"/>
          </a:xfrm>
          <a:prstGeom prst="rect">
            <a:avLst/>
          </a:prstGeom>
          <a:noFill/>
        </p:spPr>
        <p:txBody>
          <a:bodyPr wrap="square" rtlCol="0">
            <a:spAutoFit/>
          </a:bodyPr>
          <a:lstStyle/>
          <a:p>
            <a:pPr indent="152400">
              <a:lnSpc>
                <a:spcPct val="130000"/>
              </a:lnSpc>
              <a:buClr>
                <a:srgbClr val="FF3300"/>
              </a:buClr>
              <a:buFont typeface="Wingdings" pitchFamily="2" charset="2"/>
              <a:buChar char="l"/>
            </a:pPr>
            <a:r>
              <a:rPr lang="zh-CN" altLang="en-US" sz="1600" dirty="0" smtClean="0">
                <a:solidFill>
                  <a:schemeClr val="tx1"/>
                </a:solidFill>
                <a:latin typeface="微软雅黑" pitchFamily="34" charset="-122"/>
                <a:ea typeface="微软雅黑" pitchFamily="34" charset="-122"/>
              </a:rPr>
              <a:t>灭磁主回路的冗余设计；</a:t>
            </a:r>
            <a:endParaRPr lang="en-US" altLang="zh-CN" sz="1600" dirty="0" smtClean="0">
              <a:solidFill>
                <a:schemeClr val="tx1"/>
              </a:solidFill>
              <a:latin typeface="微软雅黑" pitchFamily="34" charset="-122"/>
              <a:ea typeface="微软雅黑" pitchFamily="34" charset="-122"/>
            </a:endParaRPr>
          </a:p>
          <a:p>
            <a:pPr indent="152400">
              <a:lnSpc>
                <a:spcPct val="130000"/>
              </a:lnSpc>
              <a:buClr>
                <a:srgbClr val="FF3300"/>
              </a:buClr>
              <a:buFont typeface="Wingdings" pitchFamily="2" charset="2"/>
              <a:buChar char="l"/>
            </a:pPr>
            <a:r>
              <a:rPr lang="zh-CN" altLang="en-US" sz="1600" dirty="0" smtClean="0">
                <a:solidFill>
                  <a:schemeClr val="tx1"/>
                </a:solidFill>
                <a:latin typeface="微软雅黑" pitchFamily="34" charset="-122"/>
                <a:ea typeface="微软雅黑" pitchFamily="34" charset="-122"/>
              </a:rPr>
              <a:t>灭磁控制回路的冗余设计；</a:t>
            </a:r>
            <a:endParaRPr lang="en-US" altLang="zh-CN" sz="1600" dirty="0" smtClean="0">
              <a:solidFill>
                <a:schemeClr val="tx1"/>
              </a:solidFill>
              <a:latin typeface="微软雅黑" pitchFamily="34" charset="-122"/>
              <a:ea typeface="微软雅黑" pitchFamily="34" charset="-122"/>
            </a:endParaRPr>
          </a:p>
          <a:p>
            <a:pPr indent="152400">
              <a:lnSpc>
                <a:spcPct val="130000"/>
              </a:lnSpc>
              <a:buClr>
                <a:srgbClr val="FF3300"/>
              </a:buClr>
              <a:buFont typeface="Wingdings" pitchFamily="2" charset="2"/>
              <a:buChar char="l"/>
            </a:pPr>
            <a:r>
              <a:rPr lang="zh-CN" altLang="en-US" sz="1600" dirty="0" smtClean="0">
                <a:solidFill>
                  <a:schemeClr val="tx1"/>
                </a:solidFill>
                <a:latin typeface="微软雅黑" pitchFamily="34" charset="-122"/>
                <a:ea typeface="微软雅黑" pitchFamily="34" charset="-122"/>
              </a:rPr>
              <a:t>灭磁开关的选择；</a:t>
            </a:r>
            <a:endParaRPr lang="zh-CN" altLang="en-US" sz="1600" dirty="0">
              <a:solidFill>
                <a:schemeClr val="tx1"/>
              </a:solidFill>
              <a:latin typeface="微软雅黑" pitchFamily="34" charset="-122"/>
              <a:ea typeface="微软雅黑" pitchFamily="34" charset="-122"/>
            </a:endParaRPr>
          </a:p>
        </p:txBody>
      </p:sp>
      <p:sp>
        <p:nvSpPr>
          <p:cNvPr id="91" name="矩形 90"/>
          <p:cNvSpPr/>
          <p:nvPr/>
        </p:nvSpPr>
        <p:spPr>
          <a:xfrm>
            <a:off x="5000628" y="214290"/>
            <a:ext cx="3416320" cy="523220"/>
          </a:xfrm>
          <a:prstGeom prst="rect">
            <a:avLst/>
          </a:prstGeom>
        </p:spPr>
        <p:txBody>
          <a:bodyPr wrap="none">
            <a:spAutoFit/>
          </a:bodyPr>
          <a:lstStyle/>
          <a:p>
            <a:r>
              <a:rPr lang="zh-CN" altLang="en-US" b="1" dirty="0" smtClean="0">
                <a:latin typeface="微软雅黑" pitchFamily="34" charset="-122"/>
                <a:ea typeface="微软雅黑" pitchFamily="34" charset="-122"/>
              </a:rPr>
              <a:t>技术难点及解决方案</a:t>
            </a:r>
            <a:endParaRPr lang="zh-CN" altLang="en-US" b="1" dirty="0">
              <a:latin typeface="微软雅黑" pitchFamily="34" charset="-122"/>
              <a:ea typeface="微软雅黑" pitchFamily="34" charset="-122"/>
            </a:endParaRPr>
          </a:p>
        </p:txBody>
      </p:sp>
    </p:spTree>
    <p:extLst>
      <p:ext uri="{BB962C8B-B14F-4D97-AF65-F5344CB8AC3E}">
        <p14:creationId xmlns="" xmlns:p14="http://schemas.microsoft.com/office/powerpoint/2010/main" val="1430278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200"/>
                                        <p:tgtEl>
                                          <p:spTgt spid="74"/>
                                        </p:tgtEl>
                                      </p:cBhvr>
                                    </p:animEffect>
                                  </p:childTnLst>
                                </p:cTn>
                              </p:par>
                            </p:childTnLst>
                          </p:cTn>
                        </p:par>
                        <p:par>
                          <p:cTn id="12" fill="hold" nodeType="afterGroup">
                            <p:stCondLst>
                              <p:cond delay="1200"/>
                            </p:stCondLst>
                            <p:childTnLst>
                              <p:par>
                                <p:cTn id="13" presetID="10" presetClass="entr" presetSubtype="0" fill="hold" grpId="0" nodeType="after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fade">
                                      <p:cBhvr>
                                        <p:cTn id="15" dur="200"/>
                                        <p:tgtEl>
                                          <p:spTgt spid="72"/>
                                        </p:tgtEl>
                                      </p:cBhvr>
                                    </p:animEffect>
                                  </p:childTnLst>
                                </p:cTn>
                              </p:par>
                            </p:childTnLst>
                          </p:cTn>
                        </p:par>
                        <p:par>
                          <p:cTn id="16" fill="hold" nodeType="afterGroup">
                            <p:stCondLst>
                              <p:cond delay="1400"/>
                            </p:stCondLst>
                            <p:childTnLst>
                              <p:par>
                                <p:cTn id="17" presetID="10" presetClass="entr" presetSubtype="0" fill="hold" grpId="0"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200"/>
                                        <p:tgtEl>
                                          <p:spTgt spid="73"/>
                                        </p:tgtEl>
                                      </p:cBhvr>
                                    </p:animEffect>
                                  </p:childTnLst>
                                </p:cTn>
                              </p:par>
                            </p:childTnLst>
                          </p:cTn>
                        </p:par>
                        <p:par>
                          <p:cTn id="20" fill="hold" nodeType="afterGroup">
                            <p:stCondLst>
                              <p:cond delay="1600"/>
                            </p:stCondLst>
                            <p:childTnLst>
                              <p:par>
                                <p:cTn id="21" presetID="10" presetClass="entr" presetSubtype="0" fill="hold" grpId="0"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500"/>
                                        <p:tgtEl>
                                          <p:spTgt spid="75"/>
                                        </p:tgtEl>
                                      </p:cBhvr>
                                    </p:animEffect>
                                  </p:childTnLst>
                                </p:cTn>
                              </p:par>
                              <p:par>
                                <p:cTn id="24" presetID="10" presetClass="entr" presetSubtype="0" fill="hold" grpId="0" nodeType="withEffect">
                                  <p:stCondLst>
                                    <p:cond delay="300"/>
                                  </p:stCondLst>
                                  <p:childTnLst>
                                    <p:set>
                                      <p:cBhvr>
                                        <p:cTn id="25" dur="1" fill="hold">
                                          <p:stCondLst>
                                            <p:cond delay="0"/>
                                          </p:stCondLst>
                                        </p:cTn>
                                        <p:tgtEl>
                                          <p:spTgt spid="76"/>
                                        </p:tgtEl>
                                        <p:attrNameLst>
                                          <p:attrName>style.visibility</p:attrName>
                                        </p:attrNameLst>
                                      </p:cBhvr>
                                      <p:to>
                                        <p:strVal val="visible"/>
                                      </p:to>
                                    </p:set>
                                    <p:animEffect transition="in" filter="fade">
                                      <p:cBhvr>
                                        <p:cTn id="26" dur="800"/>
                                        <p:tgtEl>
                                          <p:spTgt spid="76"/>
                                        </p:tgtEl>
                                      </p:cBhvr>
                                    </p:animEffect>
                                  </p:childTnLst>
                                </p:cTn>
                              </p:par>
                            </p:childTnLst>
                          </p:cTn>
                        </p:par>
                        <p:par>
                          <p:cTn id="27" fill="hold" nodeType="afterGroup">
                            <p:stCondLst>
                              <p:cond delay="2700"/>
                            </p:stCondLst>
                            <p:childTnLst>
                              <p:par>
                                <p:cTn id="28" presetID="10" presetClass="entr" presetSubtype="0" fill="hold" grpId="0" nodeType="after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fade">
                                      <p:cBhvr>
                                        <p:cTn id="30" dur="1000"/>
                                        <p:tgtEl>
                                          <p:spTgt spid="7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7"/>
                                        </p:tgtEl>
                                        <p:attrNameLst>
                                          <p:attrName>style.visibility</p:attrName>
                                        </p:attrNameLst>
                                      </p:cBhvr>
                                      <p:to>
                                        <p:strVal val="visible"/>
                                      </p:to>
                                    </p:set>
                                    <p:animEffect transition="in" filter="fade">
                                      <p:cBhvr>
                                        <p:cTn id="33" dur="1000"/>
                                        <p:tgtEl>
                                          <p:spTgt spid="7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fade">
                                      <p:cBhvr>
                                        <p:cTn id="36" dur="1000"/>
                                        <p:tgtEl>
                                          <p:spTgt spid="69"/>
                                        </p:tgtEl>
                                      </p:cBhvr>
                                    </p:animEffect>
                                    <p:anim calcmode="lin" valueType="num">
                                      <p:cBhvr>
                                        <p:cTn id="37" dur="1000" fill="hold"/>
                                        <p:tgtEl>
                                          <p:spTgt spid="69"/>
                                        </p:tgtEl>
                                        <p:attrNameLst>
                                          <p:attrName>ppt_x</p:attrName>
                                        </p:attrNameLst>
                                      </p:cBhvr>
                                      <p:tavLst>
                                        <p:tav tm="0">
                                          <p:val>
                                            <p:strVal val="#ppt_x"/>
                                          </p:val>
                                        </p:tav>
                                        <p:tav tm="100000">
                                          <p:val>
                                            <p:strVal val="#ppt_x"/>
                                          </p:val>
                                        </p:tav>
                                      </p:tavLst>
                                    </p:anim>
                                    <p:anim calcmode="lin" valueType="num">
                                      <p:cBhvr>
                                        <p:cTn id="38" dur="1000" fill="hold"/>
                                        <p:tgtEl>
                                          <p:spTgt spid="6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86"/>
                                        </p:tgtEl>
                                        <p:attrNameLst>
                                          <p:attrName>style.visibility</p:attrName>
                                        </p:attrNameLst>
                                      </p:cBhvr>
                                      <p:to>
                                        <p:strVal val="visible"/>
                                      </p:to>
                                    </p:set>
                                    <p:animEffect transition="in" filter="fade">
                                      <p:cBhvr>
                                        <p:cTn id="41" dur="1000"/>
                                        <p:tgtEl>
                                          <p:spTgt spid="86"/>
                                        </p:tgtEl>
                                      </p:cBhvr>
                                    </p:animEffect>
                                    <p:anim calcmode="lin" valueType="num">
                                      <p:cBhvr>
                                        <p:cTn id="42" dur="1000" fill="hold"/>
                                        <p:tgtEl>
                                          <p:spTgt spid="86"/>
                                        </p:tgtEl>
                                        <p:attrNameLst>
                                          <p:attrName>ppt_x</p:attrName>
                                        </p:attrNameLst>
                                      </p:cBhvr>
                                      <p:tavLst>
                                        <p:tav tm="0">
                                          <p:val>
                                            <p:strVal val="#ppt_x"/>
                                          </p:val>
                                        </p:tav>
                                        <p:tav tm="100000">
                                          <p:val>
                                            <p:strVal val="#ppt_x"/>
                                          </p:val>
                                        </p:tav>
                                      </p:tavLst>
                                    </p:anim>
                                    <p:anim calcmode="lin" valueType="num">
                                      <p:cBhvr>
                                        <p:cTn id="43" dur="1000" fill="hold"/>
                                        <p:tgtEl>
                                          <p:spTgt spid="86"/>
                                        </p:tgtEl>
                                        <p:attrNameLst>
                                          <p:attrName>ppt_y</p:attrName>
                                        </p:attrNameLst>
                                      </p:cBhvr>
                                      <p:tavLst>
                                        <p:tav tm="0">
                                          <p:val>
                                            <p:strVal val="#ppt_y+.1"/>
                                          </p:val>
                                        </p:tav>
                                        <p:tav tm="100000">
                                          <p:val>
                                            <p:strVal val="#ppt_y"/>
                                          </p:val>
                                        </p:tav>
                                      </p:tavLst>
                                    </p:anim>
                                  </p:childTnLst>
                                </p:cTn>
                              </p:par>
                            </p:childTnLst>
                          </p:cTn>
                        </p:par>
                        <p:par>
                          <p:cTn id="44" fill="hold" nodeType="afterGroup">
                            <p:stCondLst>
                              <p:cond delay="3700"/>
                            </p:stCondLst>
                            <p:childTnLst>
                              <p:par>
                                <p:cTn id="45" presetID="10" presetClass="entr" presetSubtype="0" fill="hold" grpId="0" nodeType="afterEffect">
                                  <p:stCondLst>
                                    <p:cond delay="0"/>
                                  </p:stCondLst>
                                  <p:childTnLst>
                                    <p:set>
                                      <p:cBhvr>
                                        <p:cTn id="46" dur="1" fill="hold">
                                          <p:stCondLst>
                                            <p:cond delay="0"/>
                                          </p:stCondLst>
                                        </p:cTn>
                                        <p:tgtEl>
                                          <p:spTgt spid="78"/>
                                        </p:tgtEl>
                                        <p:attrNameLst>
                                          <p:attrName>style.visibility</p:attrName>
                                        </p:attrNameLst>
                                      </p:cBhvr>
                                      <p:to>
                                        <p:strVal val="visible"/>
                                      </p:to>
                                    </p:set>
                                    <p:animEffect transition="in" filter="fade">
                                      <p:cBhvr>
                                        <p:cTn id="47" dur="1000"/>
                                        <p:tgtEl>
                                          <p:spTgt spid="7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fade">
                                      <p:cBhvr>
                                        <p:cTn id="50" dur="1000"/>
                                        <p:tgtEl>
                                          <p:spTgt spid="71"/>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1000" fill="hold"/>
                                        <p:tgtEl>
                                          <p:spTgt spid="67"/>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85"/>
                                        </p:tgtEl>
                                        <p:attrNameLst>
                                          <p:attrName>style.visibility</p:attrName>
                                        </p:attrNameLst>
                                      </p:cBhvr>
                                      <p:to>
                                        <p:strVal val="visible"/>
                                      </p:to>
                                    </p:set>
                                    <p:animEffect transition="in" filter="fade">
                                      <p:cBhvr>
                                        <p:cTn id="58" dur="1000"/>
                                        <p:tgtEl>
                                          <p:spTgt spid="85"/>
                                        </p:tgtEl>
                                      </p:cBhvr>
                                    </p:animEffect>
                                    <p:anim calcmode="lin" valueType="num">
                                      <p:cBhvr>
                                        <p:cTn id="59" dur="1000" fill="hold"/>
                                        <p:tgtEl>
                                          <p:spTgt spid="85"/>
                                        </p:tgtEl>
                                        <p:attrNameLst>
                                          <p:attrName>ppt_x</p:attrName>
                                        </p:attrNameLst>
                                      </p:cBhvr>
                                      <p:tavLst>
                                        <p:tav tm="0">
                                          <p:val>
                                            <p:strVal val="#ppt_x"/>
                                          </p:val>
                                        </p:tav>
                                        <p:tav tm="100000">
                                          <p:val>
                                            <p:strVal val="#ppt_x"/>
                                          </p:val>
                                        </p:tav>
                                      </p:tavLst>
                                    </p:anim>
                                    <p:anim calcmode="lin" valueType="num">
                                      <p:cBhvr>
                                        <p:cTn id="60" dur="1000" fill="hold"/>
                                        <p:tgtEl>
                                          <p:spTgt spid="85"/>
                                        </p:tgtEl>
                                        <p:attrNameLst>
                                          <p:attrName>ppt_y</p:attrName>
                                        </p:attrNameLst>
                                      </p:cBhvr>
                                      <p:tavLst>
                                        <p:tav tm="0">
                                          <p:val>
                                            <p:strVal val="#ppt_y+.1"/>
                                          </p:val>
                                        </p:tav>
                                        <p:tav tm="100000">
                                          <p:val>
                                            <p:strVal val="#ppt_y"/>
                                          </p:val>
                                        </p:tav>
                                      </p:tavLst>
                                    </p:anim>
                                  </p:childTnLst>
                                </p:cTn>
                              </p:par>
                              <p:par>
                                <p:cTn id="61" presetID="10" presetClass="entr" presetSubtype="0" fill="hold" grpId="0" nodeType="with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1000"/>
                                        <p:tgtEl>
                                          <p:spTgt spid="82"/>
                                        </p:tgtEl>
                                      </p:cBhvr>
                                    </p:animEffect>
                                  </p:childTnLst>
                                </p:cTn>
                              </p:par>
                            </p:childTnLst>
                          </p:cTn>
                        </p:par>
                        <p:par>
                          <p:cTn id="64" fill="hold" nodeType="afterGroup">
                            <p:stCondLst>
                              <p:cond delay="4700"/>
                            </p:stCondLst>
                            <p:childTnLst>
                              <p:par>
                                <p:cTn id="65" presetID="42" presetClass="entr" presetSubtype="0" fill="hold" grpId="0" nodeType="after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fade">
                                      <p:cBhvr>
                                        <p:cTn id="67" dur="1000"/>
                                        <p:tgtEl>
                                          <p:spTgt spid="80"/>
                                        </p:tgtEl>
                                      </p:cBhvr>
                                    </p:animEffect>
                                    <p:anim calcmode="lin" valueType="num">
                                      <p:cBhvr>
                                        <p:cTn id="68" dur="1000" fill="hold"/>
                                        <p:tgtEl>
                                          <p:spTgt spid="80"/>
                                        </p:tgtEl>
                                        <p:attrNameLst>
                                          <p:attrName>ppt_x</p:attrName>
                                        </p:attrNameLst>
                                      </p:cBhvr>
                                      <p:tavLst>
                                        <p:tav tm="0">
                                          <p:val>
                                            <p:strVal val="#ppt_x"/>
                                          </p:val>
                                        </p:tav>
                                        <p:tav tm="100000">
                                          <p:val>
                                            <p:strVal val="#ppt_x"/>
                                          </p:val>
                                        </p:tav>
                                      </p:tavLst>
                                    </p:anim>
                                    <p:anim calcmode="lin" valueType="num">
                                      <p:cBhvr>
                                        <p:cTn id="69" dur="1000" fill="hold"/>
                                        <p:tgtEl>
                                          <p:spTgt spid="8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90"/>
                                        </p:tgtEl>
                                        <p:attrNameLst>
                                          <p:attrName>style.visibility</p:attrName>
                                        </p:attrNameLst>
                                      </p:cBhvr>
                                      <p:to>
                                        <p:strVal val="visible"/>
                                      </p:to>
                                    </p:set>
                                    <p:animEffect transition="in" filter="fade">
                                      <p:cBhvr>
                                        <p:cTn id="72" dur="1000"/>
                                        <p:tgtEl>
                                          <p:spTgt spid="90"/>
                                        </p:tgtEl>
                                      </p:cBhvr>
                                    </p:animEffect>
                                    <p:anim calcmode="lin" valueType="num">
                                      <p:cBhvr>
                                        <p:cTn id="73" dur="1000" fill="hold"/>
                                        <p:tgtEl>
                                          <p:spTgt spid="90"/>
                                        </p:tgtEl>
                                        <p:attrNameLst>
                                          <p:attrName>ppt_x</p:attrName>
                                        </p:attrNameLst>
                                      </p:cBhvr>
                                      <p:tavLst>
                                        <p:tav tm="0">
                                          <p:val>
                                            <p:strVal val="#ppt_x"/>
                                          </p:val>
                                        </p:tav>
                                        <p:tav tm="100000">
                                          <p:val>
                                            <p:strVal val="#ppt_x"/>
                                          </p:val>
                                        </p:tav>
                                      </p:tavLst>
                                    </p:anim>
                                    <p:anim calcmode="lin" valueType="num">
                                      <p:cBhvr>
                                        <p:cTn id="74" dur="1000" fill="hold"/>
                                        <p:tgtEl>
                                          <p:spTgt spid="90"/>
                                        </p:tgtEl>
                                        <p:attrNameLst>
                                          <p:attrName>ppt_y</p:attrName>
                                        </p:attrNameLst>
                                      </p:cBhvr>
                                      <p:tavLst>
                                        <p:tav tm="0">
                                          <p:val>
                                            <p:strVal val="#ppt_y+.1"/>
                                          </p:val>
                                        </p:tav>
                                        <p:tav tm="100000">
                                          <p:val>
                                            <p:strVal val="#ppt_y"/>
                                          </p:val>
                                        </p:tav>
                                      </p:tavLst>
                                    </p:anim>
                                  </p:childTnLst>
                                </p:cTn>
                              </p:par>
                              <p:par>
                                <p:cTn id="75" presetID="10" presetClass="entr" presetSubtype="0" fill="hold" nodeType="with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fade">
                                      <p:cBhvr>
                                        <p:cTn id="77" dur="500"/>
                                        <p:tgtEl>
                                          <p:spTgt spid="8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84"/>
                                        </p:tgtEl>
                                        <p:attrNameLst>
                                          <p:attrName>style.visibility</p:attrName>
                                        </p:attrNameLst>
                                      </p:cBhvr>
                                      <p:to>
                                        <p:strVal val="visible"/>
                                      </p:to>
                                    </p:set>
                                    <p:animEffect transition="in" filter="fade">
                                      <p:cBhvr>
                                        <p:cTn id="80"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P spid="67" grpId="0"/>
      <p:bldP spid="69" grpId="0"/>
      <p:bldP spid="70" grpId="0" animBg="1"/>
      <p:bldP spid="71" grpId="0" animBg="1"/>
      <p:bldP spid="72" grpId="0" animBg="1"/>
      <p:bldP spid="73" grpId="0" animBg="1"/>
      <p:bldP spid="74" grpId="0" animBg="1"/>
      <p:bldP spid="75" grpId="0" animBg="1"/>
      <p:bldP spid="76" grpId="0"/>
      <p:bldP spid="77" grpId="0" animBg="1"/>
      <p:bldP spid="78" grpId="0" animBg="1"/>
      <p:bldP spid="80" grpId="0"/>
      <p:bldP spid="82" grpId="0" animBg="1"/>
      <p:bldP spid="84" grpId="0" animBg="1"/>
      <p:bldP spid="85" grpId="0"/>
      <p:bldP spid="86" grpId="0"/>
      <p:bldP spid="90" grpId="0"/>
    </p:bld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alpha val="50000"/>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0" i="0" u="none" strike="noStrike" cap="none" normalizeH="0" baseline="0" smtClean="0">
            <a:ln>
              <a:noFill/>
            </a:ln>
            <a:solidFill>
              <a:srgbClr val="FFFF00"/>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alpha val="50000"/>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0" i="0" u="none" strike="noStrike" cap="none" normalizeH="0" baseline="0" smtClean="0">
            <a:ln>
              <a:noFill/>
            </a:ln>
            <a:solidFill>
              <a:srgbClr val="FFFF00"/>
            </a:solidFill>
            <a:effectLst/>
            <a:latin typeface="Arial"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默认设计模板_2">
  <a:themeElements>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_2">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alpha val="50000"/>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0" i="0" u="none" strike="noStrike" cap="none" normalizeH="0" baseline="0" smtClean="0">
            <a:ln>
              <a:noFill/>
            </a:ln>
            <a:solidFill>
              <a:srgbClr val="FFFF00"/>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alpha val="50000"/>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0" i="0" u="none" strike="noStrike" cap="none" normalizeH="0" baseline="0" smtClean="0">
            <a:ln>
              <a:noFill/>
            </a:ln>
            <a:solidFill>
              <a:srgbClr val="FFFF00"/>
            </a:solidFill>
            <a:effectLst/>
            <a:latin typeface="Arial" pitchFamily="34" charset="0"/>
            <a:ea typeface="宋体" pitchFamily="2" charset="-122"/>
          </a:defRPr>
        </a:defPPr>
      </a:lstStyle>
    </a:lnDef>
  </a:objectDefaults>
  <a:extraClrSchemeLst>
    <a:extraClrScheme>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11526</TotalTime>
  <Pages>0</Pages>
  <Words>1879</Words>
  <Characters>0</Characters>
  <Application>Microsoft Office PowerPoint</Application>
  <DocSecurity>0</DocSecurity>
  <PresentationFormat>全屏显示(4:3)</PresentationFormat>
  <Lines>0</Lines>
  <Paragraphs>296</Paragraphs>
  <Slides>34</Slides>
  <Notes>15</Notes>
  <HiddenSlides>0</HiddenSlides>
  <MMClips>0</MMClips>
  <ScaleCrop>false</ScaleCrop>
  <HeadingPairs>
    <vt:vector size="6" baseType="variant">
      <vt:variant>
        <vt:lpstr>主题</vt:lpstr>
      </vt:variant>
      <vt:variant>
        <vt:i4>2</vt:i4>
      </vt:variant>
      <vt:variant>
        <vt:lpstr>嵌入 OLE 服务器</vt:lpstr>
      </vt:variant>
      <vt:variant>
        <vt:i4>2</vt:i4>
      </vt:variant>
      <vt:variant>
        <vt:lpstr>幻灯片标题</vt:lpstr>
      </vt:variant>
      <vt:variant>
        <vt:i4>34</vt:i4>
      </vt:variant>
    </vt:vector>
  </HeadingPairs>
  <TitlesOfParts>
    <vt:vector size="38" baseType="lpstr">
      <vt:lpstr>默认设计模板</vt:lpstr>
      <vt:lpstr>默认设计模板_2</vt:lpstr>
      <vt:lpstr>Visio</vt:lpstr>
      <vt:lpstr>Drawing</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vector>
  </TitlesOfParts>
  <Manager/>
  <Company/>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subject/>
  <dc:creator>Niecs</dc:creator>
  <cp:keywords/>
  <dc:description/>
  <cp:lastModifiedBy>Dell</cp:lastModifiedBy>
  <cp:revision>1396</cp:revision>
  <dcterms:created xsi:type="dcterms:W3CDTF">2011-06-14T00:11:54Z</dcterms:created>
  <dcterms:modified xsi:type="dcterms:W3CDTF">2014-09-05T13:40:18Z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2052-8.1.0.3526</vt:lpwstr>
  </property>
</Properties>
</file>